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71" r:id="rId5"/>
  </p:sldMasterIdLst>
  <p:notesMasterIdLst>
    <p:notesMasterId r:id="rId60"/>
  </p:notesMasterIdLst>
  <p:handoutMasterIdLst>
    <p:handoutMasterId r:id="rId61"/>
  </p:handoutMasterIdLst>
  <p:sldIdLst>
    <p:sldId id="256" r:id="rId6"/>
    <p:sldId id="2147480913" r:id="rId7"/>
    <p:sldId id="2147480914" r:id="rId8"/>
    <p:sldId id="2147480915" r:id="rId9"/>
    <p:sldId id="2147480916" r:id="rId10"/>
    <p:sldId id="2147480912" r:id="rId11"/>
    <p:sldId id="4965" r:id="rId12"/>
    <p:sldId id="261" r:id="rId13"/>
    <p:sldId id="353" r:id="rId14"/>
    <p:sldId id="260" r:id="rId15"/>
    <p:sldId id="5055" r:id="rId16"/>
    <p:sldId id="5017" r:id="rId17"/>
    <p:sldId id="365" r:id="rId18"/>
    <p:sldId id="403" r:id="rId19"/>
    <p:sldId id="266" r:id="rId20"/>
    <p:sldId id="267" r:id="rId21"/>
    <p:sldId id="268" r:id="rId22"/>
    <p:sldId id="269" r:id="rId23"/>
    <p:sldId id="272" r:id="rId24"/>
    <p:sldId id="273" r:id="rId25"/>
    <p:sldId id="360" r:id="rId26"/>
    <p:sldId id="287" r:id="rId27"/>
    <p:sldId id="275" r:id="rId28"/>
    <p:sldId id="357" r:id="rId29"/>
    <p:sldId id="350" r:id="rId30"/>
    <p:sldId id="351" r:id="rId31"/>
    <p:sldId id="278" r:id="rId32"/>
    <p:sldId id="4966" r:id="rId33"/>
    <p:sldId id="2147480894" r:id="rId34"/>
    <p:sldId id="2147480904" r:id="rId35"/>
    <p:sldId id="2147480887" r:id="rId36"/>
    <p:sldId id="4976" r:id="rId37"/>
    <p:sldId id="2147480888" r:id="rId38"/>
    <p:sldId id="2147480889" r:id="rId39"/>
    <p:sldId id="2147480895" r:id="rId40"/>
    <p:sldId id="2147480896" r:id="rId41"/>
    <p:sldId id="2147480897" r:id="rId42"/>
    <p:sldId id="2147480903" r:id="rId43"/>
    <p:sldId id="2147480902" r:id="rId44"/>
    <p:sldId id="2147480898" r:id="rId45"/>
    <p:sldId id="2147480899" r:id="rId46"/>
    <p:sldId id="2147480900" r:id="rId47"/>
    <p:sldId id="2147480901" r:id="rId48"/>
    <p:sldId id="296" r:id="rId49"/>
    <p:sldId id="5047" r:id="rId50"/>
    <p:sldId id="2147480905" r:id="rId51"/>
    <p:sldId id="5048" r:id="rId52"/>
    <p:sldId id="2147480909" r:id="rId53"/>
    <p:sldId id="2147480910" r:id="rId54"/>
    <p:sldId id="2147480911" r:id="rId55"/>
    <p:sldId id="2147480906" r:id="rId56"/>
    <p:sldId id="5049" r:id="rId57"/>
    <p:sldId id="2147480907" r:id="rId58"/>
    <p:sldId id="376" r:id="rId59"/>
  </p:sldIdLst>
  <p:sldSz cx="106934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E1F2"/>
    <a:srgbClr val="4299FF"/>
    <a:srgbClr val="2B3B88"/>
    <a:srgbClr val="DCDE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C7B018BB-80A7-4F77-B60F-C8B233D01FF8}"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n"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106"/>
    <p:restoredTop sz="94612"/>
  </p:normalViewPr>
  <p:slideViewPr>
    <p:cSldViewPr snapToGrid="0">
      <p:cViewPr>
        <p:scale>
          <a:sx n="145" d="100"/>
          <a:sy n="145" d="100"/>
        </p:scale>
        <p:origin x="4728" y="1344"/>
      </p:cViewPr>
      <p:guideLst/>
    </p:cSldViewPr>
  </p:slideViewPr>
  <p:notesTextViewPr>
    <p:cViewPr>
      <p:scale>
        <a:sx n="1" d="1"/>
        <a:sy n="1" d="1"/>
      </p:scale>
      <p:origin x="0" y="0"/>
    </p:cViewPr>
  </p:notesTextViewPr>
  <p:notesViewPr>
    <p:cSldViewPr snapToGrid="0">
      <p:cViewPr varScale="1">
        <p:scale>
          <a:sx n="170" d="100"/>
          <a:sy n="170" d="100"/>
        </p:scale>
        <p:origin x="6584" y="19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5" Type="http://schemas.openxmlformats.org/officeDocument/2006/relationships/slideMaster" Target="slideMasters/slideMaster2.xml"/><Relationship Id="rId61" Type="http://schemas.openxmlformats.org/officeDocument/2006/relationships/handoutMaster" Target="handoutMasters/handoutMaster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C41F73A-D367-CF4B-70D6-91FD9857A3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a:extLst>
              <a:ext uri="{FF2B5EF4-FFF2-40B4-BE49-F238E27FC236}">
                <a16:creationId xmlns:a16="http://schemas.microsoft.com/office/drawing/2014/main" id="{D9431517-C97C-D85C-2A29-1916BA7E49B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211B4D9-1EAE-5A45-A9E3-1DFF0E1432B3}" type="datetimeFigureOut">
              <a:rPr lang="es-ES_tradnl" smtClean="0"/>
              <a:t>24/2/26</a:t>
            </a:fld>
            <a:endParaRPr lang="es-ES_tradnl"/>
          </a:p>
        </p:txBody>
      </p:sp>
      <p:sp>
        <p:nvSpPr>
          <p:cNvPr id="4" name="Marcador de pie de página 3">
            <a:extLst>
              <a:ext uri="{FF2B5EF4-FFF2-40B4-BE49-F238E27FC236}">
                <a16:creationId xmlns:a16="http://schemas.microsoft.com/office/drawing/2014/main" id="{0F91EF08-E498-C47D-4C10-1524CB2DEDE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5" name="Marcador de número de diapositiva 4">
            <a:extLst>
              <a:ext uri="{FF2B5EF4-FFF2-40B4-BE49-F238E27FC236}">
                <a16:creationId xmlns:a16="http://schemas.microsoft.com/office/drawing/2014/main" id="{40030AA3-23FD-8774-9F11-9BDBE83D4B9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335C2C-F301-834E-9B13-2A792ED9F2CB}" type="slidenum">
              <a:rPr lang="es-ES_tradnl" smtClean="0"/>
              <a:t>‹Nº›</a:t>
            </a:fld>
            <a:endParaRPr lang="es-ES_tradnl"/>
          </a:p>
        </p:txBody>
      </p:sp>
    </p:spTree>
    <p:extLst>
      <p:ext uri="{BB962C8B-B14F-4D97-AF65-F5344CB8AC3E}">
        <p14:creationId xmlns:p14="http://schemas.microsoft.com/office/powerpoint/2010/main" val="39091566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1" name="Shape 261"/>
          <p:cNvSpPr>
            <a:spLocks noGrp="1" noRot="1" noChangeAspect="1"/>
          </p:cNvSpPr>
          <p:nvPr>
            <p:ph type="sldImg"/>
          </p:nvPr>
        </p:nvSpPr>
        <p:spPr>
          <a:xfrm>
            <a:off x="1143000" y="685800"/>
            <a:ext cx="4572000" cy="3429000"/>
          </a:xfrm>
          <a:prstGeom prst="rect">
            <a:avLst/>
          </a:prstGeom>
        </p:spPr>
        <p:txBody>
          <a:bodyPr/>
          <a:lstStyle/>
          <a:p>
            <a:endParaRPr/>
          </a:p>
        </p:txBody>
      </p:sp>
      <p:sp>
        <p:nvSpPr>
          <p:cNvPr id="262" name="Shape 26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Helvetica Neue"/>
      </a:defRPr>
    </a:lvl1pPr>
    <a:lvl2pPr indent="228600" latinLnBrk="0">
      <a:defRPr sz="1200">
        <a:latin typeface="+mj-lt"/>
        <a:ea typeface="+mj-ea"/>
        <a:cs typeface="+mj-cs"/>
        <a:sym typeface="Helvetica Neue"/>
      </a:defRPr>
    </a:lvl2pPr>
    <a:lvl3pPr indent="457200" latinLnBrk="0">
      <a:defRPr sz="1200">
        <a:latin typeface="+mj-lt"/>
        <a:ea typeface="+mj-ea"/>
        <a:cs typeface="+mj-cs"/>
        <a:sym typeface="Helvetica Neue"/>
      </a:defRPr>
    </a:lvl3pPr>
    <a:lvl4pPr indent="685800" latinLnBrk="0">
      <a:defRPr sz="1200">
        <a:latin typeface="+mj-lt"/>
        <a:ea typeface="+mj-ea"/>
        <a:cs typeface="+mj-cs"/>
        <a:sym typeface="Helvetica Neue"/>
      </a:defRPr>
    </a:lvl4pPr>
    <a:lvl5pPr indent="914400" latinLnBrk="0">
      <a:defRPr sz="1200">
        <a:latin typeface="+mj-lt"/>
        <a:ea typeface="+mj-ea"/>
        <a:cs typeface="+mj-cs"/>
        <a:sym typeface="Helvetica Neue"/>
      </a:defRPr>
    </a:lvl5pPr>
    <a:lvl6pPr indent="1143000" latinLnBrk="0">
      <a:defRPr sz="1200">
        <a:latin typeface="+mj-lt"/>
        <a:ea typeface="+mj-ea"/>
        <a:cs typeface="+mj-cs"/>
        <a:sym typeface="Helvetica Neue"/>
      </a:defRPr>
    </a:lvl6pPr>
    <a:lvl7pPr indent="1371600" latinLnBrk="0">
      <a:defRPr sz="1200">
        <a:latin typeface="+mj-lt"/>
        <a:ea typeface="+mj-ea"/>
        <a:cs typeface="+mj-cs"/>
        <a:sym typeface="Helvetica Neue"/>
      </a:defRPr>
    </a:lvl7pPr>
    <a:lvl8pPr indent="1600200" latinLnBrk="0">
      <a:defRPr sz="1200">
        <a:latin typeface="+mj-lt"/>
        <a:ea typeface="+mj-ea"/>
        <a:cs typeface="+mj-cs"/>
        <a:sym typeface="Helvetica Neue"/>
      </a:defRPr>
    </a:lvl8pPr>
    <a:lvl9pPr indent="1828800" latinLnBrk="0">
      <a:defRPr sz="1200">
        <a:latin typeface="+mj-lt"/>
        <a:ea typeface="+mj-ea"/>
        <a:cs typeface="+mj-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003300" y="685800"/>
            <a:ext cx="4851400" cy="3429000"/>
          </a:xfrm>
        </p:spPr>
      </p:sp>
      <p:sp>
        <p:nvSpPr>
          <p:cNvPr id="3" name="Marcador de notas 2"/>
          <p:cNvSpPr>
            <a:spLocks noGrp="1"/>
          </p:cNvSpPr>
          <p:nvPr>
            <p:ph type="body" idx="1"/>
          </p:nvPr>
        </p:nvSpPr>
        <p:spPr/>
        <p:txBody>
          <a:bodyPr/>
          <a:lstStyle/>
          <a:p>
            <a:r>
              <a:rPr lang="es-ES_tradnl"/>
              <a:t>-Observatorio RRSS</a:t>
            </a:r>
            <a:br>
              <a:rPr lang="es-ES_tradnl"/>
            </a:br>
            <a:r>
              <a:rPr lang="es-ES_tradnl"/>
              <a:t>-El camino hacia la comunicación GEOFriendly (IA Friendly</a:t>
            </a:r>
          </a:p>
        </p:txBody>
      </p:sp>
    </p:spTree>
    <p:extLst>
      <p:ext uri="{BB962C8B-B14F-4D97-AF65-F5344CB8AC3E}">
        <p14:creationId xmlns:p14="http://schemas.microsoft.com/office/powerpoint/2010/main" val="106938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003300" y="685800"/>
            <a:ext cx="4851400" cy="3429000"/>
          </a:xfrm>
        </p:spPr>
      </p:sp>
      <p:sp>
        <p:nvSpPr>
          <p:cNvPr id="3" name="Marcador de notas 2"/>
          <p:cNvSpPr>
            <a:spLocks noGrp="1"/>
          </p:cNvSpPr>
          <p:nvPr>
            <p:ph type="body" idx="1"/>
          </p:nvPr>
        </p:nvSpPr>
        <p:spPr/>
        <p:txBody>
          <a:bodyPr/>
          <a:lstStyle/>
          <a:p>
            <a:endParaRPr lang="es-ES"/>
          </a:p>
        </p:txBody>
      </p:sp>
    </p:spTree>
    <p:extLst>
      <p:ext uri="{BB962C8B-B14F-4D97-AF65-F5344CB8AC3E}">
        <p14:creationId xmlns:p14="http://schemas.microsoft.com/office/powerpoint/2010/main" val="2824177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003300" y="685800"/>
            <a:ext cx="4851400" cy="3429000"/>
          </a:xfrm>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fld id="{9E877676-74BA-4A51-AC09-ED8266C22B30}" type="slidenum">
              <a:rPr lang="es-ES" smtClean="0"/>
              <a:t>20</a:t>
            </a:fld>
            <a:endParaRPr lang="es-ES"/>
          </a:p>
        </p:txBody>
      </p:sp>
    </p:spTree>
    <p:extLst>
      <p:ext uri="{BB962C8B-B14F-4D97-AF65-F5344CB8AC3E}">
        <p14:creationId xmlns:p14="http://schemas.microsoft.com/office/powerpoint/2010/main" val="10835974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20934-D495-F620-8C25-565094633A3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F566F99-A68C-2C27-0E24-523A296499C2}"/>
              </a:ext>
            </a:extLst>
          </p:cNvPr>
          <p:cNvSpPr>
            <a:spLocks noGrp="1" noRot="1" noChangeAspect="1"/>
          </p:cNvSpPr>
          <p:nvPr>
            <p:ph type="sldImg"/>
          </p:nvPr>
        </p:nvSpPr>
        <p:spPr>
          <a:xfrm>
            <a:off x="1003300" y="685800"/>
            <a:ext cx="4851400" cy="3429000"/>
          </a:xfrm>
        </p:spPr>
      </p:sp>
      <p:sp>
        <p:nvSpPr>
          <p:cNvPr id="3" name="Marcador de notas 2">
            <a:extLst>
              <a:ext uri="{FF2B5EF4-FFF2-40B4-BE49-F238E27FC236}">
                <a16:creationId xmlns:a16="http://schemas.microsoft.com/office/drawing/2014/main" id="{501B5C90-9C2B-233E-7975-1470017AF697}"/>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48AF44AB-706D-A13A-ACDE-ECBA22566C47}"/>
              </a:ext>
            </a:extLst>
          </p:cNvPr>
          <p:cNvSpPr>
            <a:spLocks noGrp="1"/>
          </p:cNvSpPr>
          <p:nvPr>
            <p:ph type="sldNum" sz="quarter" idx="5"/>
          </p:nvPr>
        </p:nvSpPr>
        <p:spPr/>
        <p:txBody>
          <a:bodyPr/>
          <a:lstStyle/>
          <a:p>
            <a:fld id="{9E877676-74BA-4A51-AC09-ED8266C22B30}" type="slidenum">
              <a:rPr lang="es-ES" smtClean="0"/>
              <a:t>26</a:t>
            </a:fld>
            <a:endParaRPr lang="es-ES"/>
          </a:p>
        </p:txBody>
      </p:sp>
    </p:spTree>
    <p:extLst>
      <p:ext uri="{BB962C8B-B14F-4D97-AF65-F5344CB8AC3E}">
        <p14:creationId xmlns:p14="http://schemas.microsoft.com/office/powerpoint/2010/main" val="2022365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26670-20F4-CA4E-1069-4B7B63AE51E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A4F4AA4-D18B-4215-123B-CDDEAEB3796F}"/>
              </a:ext>
            </a:extLst>
          </p:cNvPr>
          <p:cNvSpPr>
            <a:spLocks noGrp="1" noRot="1" noChangeAspect="1"/>
          </p:cNvSpPr>
          <p:nvPr>
            <p:ph type="sldImg"/>
          </p:nvPr>
        </p:nvSpPr>
        <p:spPr>
          <a:xfrm>
            <a:off x="1003300" y="685800"/>
            <a:ext cx="4851400" cy="3429000"/>
          </a:xfrm>
        </p:spPr>
      </p:sp>
      <p:sp>
        <p:nvSpPr>
          <p:cNvPr id="3" name="Marcador de notas 2">
            <a:extLst>
              <a:ext uri="{FF2B5EF4-FFF2-40B4-BE49-F238E27FC236}">
                <a16:creationId xmlns:a16="http://schemas.microsoft.com/office/drawing/2014/main" id="{DA01BDAE-9553-63A3-AE3A-0B6D1A8C825A}"/>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C7BA7E10-4350-DA50-FC1C-AFD249E9B983}"/>
              </a:ext>
            </a:extLst>
          </p:cNvPr>
          <p:cNvSpPr>
            <a:spLocks noGrp="1"/>
          </p:cNvSpPr>
          <p:nvPr>
            <p:ph type="sldNum" sz="quarter" idx="5"/>
          </p:nvPr>
        </p:nvSpPr>
        <p:spPr/>
        <p:txBody>
          <a:bodyPr/>
          <a:lstStyle/>
          <a:p>
            <a:fld id="{9E877676-74BA-4A51-AC09-ED8266C22B30}" type="slidenum">
              <a:rPr lang="es-ES" smtClean="0"/>
              <a:t>29</a:t>
            </a:fld>
            <a:endParaRPr lang="es-ES"/>
          </a:p>
        </p:txBody>
      </p:sp>
    </p:spTree>
    <p:extLst>
      <p:ext uri="{BB962C8B-B14F-4D97-AF65-F5344CB8AC3E}">
        <p14:creationId xmlns:p14="http://schemas.microsoft.com/office/powerpoint/2010/main" val="328880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F899A-09EC-73DC-79BD-E6C99E2E34E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616983B-ACCA-9EFE-35F5-11501B261749}"/>
              </a:ext>
            </a:extLst>
          </p:cNvPr>
          <p:cNvSpPr>
            <a:spLocks noGrp="1" noRot="1" noChangeAspect="1"/>
          </p:cNvSpPr>
          <p:nvPr>
            <p:ph type="sldImg"/>
          </p:nvPr>
        </p:nvSpPr>
        <p:spPr>
          <a:xfrm>
            <a:off x="1003300" y="685800"/>
            <a:ext cx="4851400" cy="3429000"/>
          </a:xfrm>
        </p:spPr>
      </p:sp>
      <p:sp>
        <p:nvSpPr>
          <p:cNvPr id="3" name="Marcador de notas 2">
            <a:extLst>
              <a:ext uri="{FF2B5EF4-FFF2-40B4-BE49-F238E27FC236}">
                <a16:creationId xmlns:a16="http://schemas.microsoft.com/office/drawing/2014/main" id="{1AEB6C1A-C6D8-B942-8BFD-FD84DEB2F2D3}"/>
              </a:ext>
            </a:extLst>
          </p:cNvPr>
          <p:cNvSpPr>
            <a:spLocks noGrp="1"/>
          </p:cNvSpPr>
          <p:nvPr>
            <p:ph type="body" idx="1"/>
          </p:nvPr>
        </p:nvSpPr>
        <p:spPr/>
        <p:txBody>
          <a:bodyPr/>
          <a:lstStyle/>
          <a:p>
            <a:endParaRPr lang="es-ES"/>
          </a:p>
        </p:txBody>
      </p:sp>
      <p:sp>
        <p:nvSpPr>
          <p:cNvPr id="4" name="Marcador de número de diapositiva 3">
            <a:extLst>
              <a:ext uri="{FF2B5EF4-FFF2-40B4-BE49-F238E27FC236}">
                <a16:creationId xmlns:a16="http://schemas.microsoft.com/office/drawing/2014/main" id="{CEFC5F2A-E02B-97D2-ABD9-B68E04C370D7}"/>
              </a:ext>
            </a:extLst>
          </p:cNvPr>
          <p:cNvSpPr>
            <a:spLocks noGrp="1"/>
          </p:cNvSpPr>
          <p:nvPr>
            <p:ph type="sldNum" sz="quarter" idx="5"/>
          </p:nvPr>
        </p:nvSpPr>
        <p:spPr/>
        <p:txBody>
          <a:bodyPr/>
          <a:lstStyle/>
          <a:p>
            <a:fld id="{9E877676-74BA-4A51-AC09-ED8266C22B30}" type="slidenum">
              <a:rPr lang="es-ES" smtClean="0"/>
              <a:t>30</a:t>
            </a:fld>
            <a:endParaRPr lang="es-ES"/>
          </a:p>
        </p:txBody>
      </p:sp>
    </p:spTree>
    <p:extLst>
      <p:ext uri="{BB962C8B-B14F-4D97-AF65-F5344CB8AC3E}">
        <p14:creationId xmlns:p14="http://schemas.microsoft.com/office/powerpoint/2010/main" val="14225774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EC0DAE-CD4A-76C7-F18E-062FF0DFD41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09C5B39-F780-12CB-3ABF-36377217516C}"/>
              </a:ext>
            </a:extLst>
          </p:cNvPr>
          <p:cNvSpPr>
            <a:spLocks noGrp="1" noRot="1" noChangeAspect="1"/>
          </p:cNvSpPr>
          <p:nvPr>
            <p:ph type="sldImg"/>
          </p:nvPr>
        </p:nvSpPr>
        <p:spPr>
          <a:xfrm>
            <a:off x="1003300" y="685800"/>
            <a:ext cx="4851400" cy="3429000"/>
          </a:xfrm>
        </p:spPr>
      </p:sp>
      <p:sp>
        <p:nvSpPr>
          <p:cNvPr id="3" name="Marcador de notas 2">
            <a:extLst>
              <a:ext uri="{FF2B5EF4-FFF2-40B4-BE49-F238E27FC236}">
                <a16:creationId xmlns:a16="http://schemas.microsoft.com/office/drawing/2014/main" id="{BB507857-19D7-DD89-5FA8-223EB5E58638}"/>
              </a:ext>
            </a:extLst>
          </p:cNvPr>
          <p:cNvSpPr>
            <a:spLocks noGrp="1"/>
          </p:cNvSpPr>
          <p:nvPr>
            <p:ph type="body" idx="1"/>
          </p:nvPr>
        </p:nvSpPr>
        <p:spPr/>
        <p:txBody>
          <a:bodyPr/>
          <a:lstStyle/>
          <a:p>
            <a:r>
              <a:rPr lang="es-MX"/>
              <a:t>Quitar el nombre de la herramienta</a:t>
            </a:r>
          </a:p>
        </p:txBody>
      </p:sp>
    </p:spTree>
    <p:extLst>
      <p:ext uri="{BB962C8B-B14F-4D97-AF65-F5344CB8AC3E}">
        <p14:creationId xmlns:p14="http://schemas.microsoft.com/office/powerpoint/2010/main" val="4189422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003300" y="685800"/>
            <a:ext cx="4851400" cy="3429000"/>
          </a:xfrm>
        </p:spPr>
      </p:sp>
      <p:sp>
        <p:nvSpPr>
          <p:cNvPr id="3" name="Marcador de notas 2"/>
          <p:cNvSpPr>
            <a:spLocks noGrp="1"/>
          </p:cNvSpPr>
          <p:nvPr>
            <p:ph type="body" idx="1"/>
          </p:nvPr>
        </p:nvSpPr>
        <p:spPr/>
        <p:txBody>
          <a:bodyPr/>
          <a:lstStyle/>
          <a:p>
            <a:endParaRPr lang="es-ES"/>
          </a:p>
        </p:txBody>
      </p:sp>
    </p:spTree>
    <p:extLst>
      <p:ext uri="{BB962C8B-B14F-4D97-AF65-F5344CB8AC3E}">
        <p14:creationId xmlns:p14="http://schemas.microsoft.com/office/powerpoint/2010/main" val="29511065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003300" y="685800"/>
            <a:ext cx="4851400" cy="3429000"/>
          </a:xfrm>
        </p:spPr>
      </p:sp>
      <p:sp>
        <p:nvSpPr>
          <p:cNvPr id="3" name="Marcador de notas 2"/>
          <p:cNvSpPr>
            <a:spLocks noGrp="1"/>
          </p:cNvSpPr>
          <p:nvPr>
            <p:ph type="body" idx="1"/>
          </p:nvPr>
        </p:nvSpPr>
        <p:spPr/>
        <p:txBody>
          <a:bodyPr/>
          <a:lstStyle/>
          <a:p>
            <a:endParaRPr lang="es-ES_tradnl" dirty="0"/>
          </a:p>
        </p:txBody>
      </p:sp>
    </p:spTree>
    <p:extLst>
      <p:ext uri="{BB962C8B-B14F-4D97-AF65-F5344CB8AC3E}">
        <p14:creationId xmlns:p14="http://schemas.microsoft.com/office/powerpoint/2010/main" val="15983579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003300" y="685800"/>
            <a:ext cx="4851400" cy="3429000"/>
          </a:xfrm>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fld id="{D483880C-287F-BF4A-B04A-7EEA53F8354E}" type="slidenum">
              <a:rPr lang="es-ES_tradnl" smtClean="0"/>
              <a:t>54</a:t>
            </a:fld>
            <a:endParaRPr lang="es-ES_tradnl"/>
          </a:p>
        </p:txBody>
      </p:sp>
    </p:spTree>
    <p:extLst>
      <p:ext uri="{BB962C8B-B14F-4D97-AF65-F5344CB8AC3E}">
        <p14:creationId xmlns:p14="http://schemas.microsoft.com/office/powerpoint/2010/main" val="528819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Master" Target="../slideMasters/slideMaster1.xml"/><Relationship Id="rId5" Type="http://schemas.openxmlformats.org/officeDocument/2006/relationships/image" Target="../media/image10.emf"/><Relationship Id="rId4"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1_Title and Content">
    <p:spTree>
      <p:nvGrpSpPr>
        <p:cNvPr id="1" name=""/>
        <p:cNvGrpSpPr/>
        <p:nvPr/>
      </p:nvGrpSpPr>
      <p:grpSpPr>
        <a:xfrm>
          <a:off x="0" y="0"/>
          <a:ext cx="0" cy="0"/>
          <a:chOff x="0" y="0"/>
          <a:chExt cx="0" cy="0"/>
        </a:xfrm>
      </p:grpSpPr>
      <p:sp>
        <p:nvSpPr>
          <p:cNvPr id="17" name="Texto del título"/>
          <p:cNvSpPr txBox="1">
            <a:spLocks noGrp="1"/>
          </p:cNvSpPr>
          <p:nvPr>
            <p:ph type="title"/>
          </p:nvPr>
        </p:nvSpPr>
        <p:spPr>
          <a:prstGeom prst="rect">
            <a:avLst/>
          </a:prstGeom>
        </p:spPr>
        <p:txBody>
          <a:bodyPr/>
          <a:lstStyle/>
          <a:p>
            <a:r>
              <a:t>Texto del título</a:t>
            </a:r>
          </a:p>
        </p:txBody>
      </p:sp>
      <p:sp>
        <p:nvSpPr>
          <p:cNvPr id="18"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9" name="Número de diapositiva"/>
          <p:cNvSpPr txBox="1">
            <a:spLocks noGrp="1"/>
          </p:cNvSpPr>
          <p:nvPr>
            <p:ph type="sldNum" sz="quarter" idx="2"/>
          </p:nvPr>
        </p:nvSpPr>
        <p:spPr>
          <a:xfrm>
            <a:off x="177900" y="7199986"/>
            <a:ext cx="196975" cy="165101"/>
          </a:xfrm>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Title and Content 0">
    <p:spTree>
      <p:nvGrpSpPr>
        <p:cNvPr id="1" name=""/>
        <p:cNvGrpSpPr/>
        <p:nvPr/>
      </p:nvGrpSpPr>
      <p:grpSpPr>
        <a:xfrm>
          <a:off x="0" y="0"/>
          <a:ext cx="0" cy="0"/>
          <a:chOff x="0" y="0"/>
          <a:chExt cx="0" cy="0"/>
        </a:xfrm>
      </p:grpSpPr>
      <p:sp>
        <p:nvSpPr>
          <p:cNvPr id="29" name="object 2"/>
          <p:cNvSpPr/>
          <p:nvPr userDrawn="1"/>
        </p:nvSpPr>
        <p:spPr>
          <a:xfrm>
            <a:off x="2240801" y="0"/>
            <a:ext cx="8452599" cy="7560007"/>
          </a:xfrm>
          <a:prstGeom prst="rect">
            <a:avLst/>
          </a:prstGeom>
          <a:solidFill>
            <a:srgbClr val="DCDEDD"/>
          </a:solidFill>
          <a:ln w="12700">
            <a:miter lim="400000"/>
          </a:ln>
        </p:spPr>
        <p:txBody>
          <a:bodyPr lIns="45718" tIns="45718" rIns="45718" bIns="45718"/>
          <a:lstStyle/>
          <a:p>
            <a:pPr>
              <a:defRPr>
                <a:latin typeface="Calibri"/>
                <a:ea typeface="Calibri"/>
                <a:cs typeface="Calibri"/>
                <a:sym typeface="Calibri"/>
              </a:defRPr>
            </a:pPr>
            <a:endParaRPr/>
          </a:p>
        </p:txBody>
      </p:sp>
      <p:sp>
        <p:nvSpPr>
          <p:cNvPr id="26" name="Texto del título"/>
          <p:cNvSpPr txBox="1">
            <a:spLocks noGrp="1"/>
          </p:cNvSpPr>
          <p:nvPr>
            <p:ph type="title"/>
          </p:nvPr>
        </p:nvSpPr>
        <p:spPr>
          <a:prstGeom prst="rect">
            <a:avLst/>
          </a:prstGeom>
        </p:spPr>
        <p:txBody>
          <a:bodyPr/>
          <a:lstStyle/>
          <a:p>
            <a:r>
              <a:t>Texto del título</a:t>
            </a:r>
          </a:p>
        </p:txBody>
      </p:sp>
      <p:sp>
        <p:nvSpPr>
          <p:cNvPr id="27"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grpSp>
        <p:nvGrpSpPr>
          <p:cNvPr id="33" name="object 13"/>
          <p:cNvGrpSpPr/>
          <p:nvPr/>
        </p:nvGrpSpPr>
        <p:grpSpPr>
          <a:xfrm>
            <a:off x="-4" y="294401"/>
            <a:ext cx="2770370" cy="4762925"/>
            <a:chOff x="-1" y="0"/>
            <a:chExt cx="2770368" cy="4762923"/>
          </a:xfrm>
        </p:grpSpPr>
        <p:sp>
          <p:nvSpPr>
            <p:cNvPr id="30" name="Línea"/>
            <p:cNvSpPr/>
            <p:nvPr/>
          </p:nvSpPr>
          <p:spPr>
            <a:xfrm>
              <a:off x="-2" y="528603"/>
              <a:ext cx="2770370" cy="4234320"/>
            </a:xfrm>
            <a:custGeom>
              <a:avLst/>
              <a:gdLst/>
              <a:ahLst/>
              <a:cxnLst>
                <a:cxn ang="0">
                  <a:pos x="wd2" y="hd2"/>
                </a:cxn>
                <a:cxn ang="5400000">
                  <a:pos x="wd2" y="hd2"/>
                </a:cxn>
                <a:cxn ang="10800000">
                  <a:pos x="wd2" y="hd2"/>
                </a:cxn>
                <a:cxn ang="16200000">
                  <a:pos x="wd2" y="hd2"/>
                </a:cxn>
              </a:cxnLst>
              <a:rect l="0" t="0" r="r" b="b"/>
              <a:pathLst>
                <a:path w="21600" h="21600" extrusionOk="0">
                  <a:moveTo>
                    <a:pt x="0" y="1712"/>
                  </a:moveTo>
                  <a:lnTo>
                    <a:pt x="21600" y="0"/>
                  </a:lnTo>
                  <a:lnTo>
                    <a:pt x="0" y="21600"/>
                  </a:lnTo>
                </a:path>
              </a:pathLst>
            </a:custGeom>
            <a:noFill/>
            <a:ln w="3175" cap="flat">
              <a:solidFill>
                <a:srgbClr val="070C10"/>
              </a:solidFill>
              <a:prstDash val="solid"/>
              <a:round/>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31" name="Línea"/>
            <p:cNvSpPr/>
            <p:nvPr/>
          </p:nvSpPr>
          <p:spPr>
            <a:xfrm>
              <a:off x="-1" y="-2"/>
              <a:ext cx="2072350" cy="298610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180"/>
                  </a:lnTo>
                  <a:lnTo>
                    <a:pt x="11748" y="563"/>
                  </a:lnTo>
                  <a:lnTo>
                    <a:pt x="0" y="0"/>
                  </a:lnTo>
                </a:path>
              </a:pathLst>
            </a:custGeom>
            <a:noFill/>
            <a:ln w="3175" cap="flat">
              <a:solidFill>
                <a:srgbClr val="070C10"/>
              </a:solidFill>
              <a:prstDash val="solid"/>
              <a:round/>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32" name="Figura"/>
            <p:cNvSpPr/>
            <p:nvPr/>
          </p:nvSpPr>
          <p:spPr>
            <a:xfrm>
              <a:off x="-2" y="528601"/>
              <a:ext cx="2770370" cy="4006915"/>
            </a:xfrm>
            <a:custGeom>
              <a:avLst/>
              <a:gdLst/>
              <a:ahLst/>
              <a:cxnLst>
                <a:cxn ang="0">
                  <a:pos x="wd2" y="hd2"/>
                </a:cxn>
                <a:cxn ang="5400000">
                  <a:pos x="wd2" y="hd2"/>
                </a:cxn>
                <a:cxn ang="10800000">
                  <a:pos x="wd2" y="hd2"/>
                </a:cxn>
                <a:cxn ang="16200000">
                  <a:pos x="wd2" y="hd2"/>
                </a:cxn>
              </a:cxnLst>
              <a:rect l="0" t="0" r="r" b="b"/>
              <a:pathLst>
                <a:path w="21600" h="21600" extrusionOk="0">
                  <a:moveTo>
                    <a:pt x="0" y="2011"/>
                  </a:moveTo>
                  <a:lnTo>
                    <a:pt x="7386" y="4506"/>
                  </a:lnTo>
                  <a:lnTo>
                    <a:pt x="0" y="8596"/>
                  </a:lnTo>
                  <a:moveTo>
                    <a:pt x="21600" y="0"/>
                  </a:moveTo>
                  <a:lnTo>
                    <a:pt x="8561" y="10497"/>
                  </a:lnTo>
                  <a:lnTo>
                    <a:pt x="0" y="21600"/>
                  </a:lnTo>
                  <a:moveTo>
                    <a:pt x="0" y="11991"/>
                  </a:moveTo>
                  <a:lnTo>
                    <a:pt x="8561" y="10497"/>
                  </a:lnTo>
                  <a:lnTo>
                    <a:pt x="0" y="7198"/>
                  </a:lnTo>
                  <a:moveTo>
                    <a:pt x="0" y="4691"/>
                  </a:moveTo>
                  <a:lnTo>
                    <a:pt x="7386" y="4506"/>
                  </a:lnTo>
                  <a:lnTo>
                    <a:pt x="0" y="6260"/>
                  </a:lnTo>
                </a:path>
              </a:pathLst>
            </a:custGeom>
            <a:noFill/>
            <a:ln w="3175" cap="flat">
              <a:solidFill>
                <a:srgbClr val="070C10"/>
              </a:solidFill>
              <a:prstDash val="solid"/>
              <a:round/>
            </a:ln>
            <a:effectLst/>
          </p:spPr>
          <p:txBody>
            <a:bodyPr wrap="square" lIns="45718" tIns="45718" rIns="45718" bIns="45718" numCol="1" anchor="t">
              <a:noAutofit/>
            </a:bodyPr>
            <a:lstStyle/>
            <a:p>
              <a:pPr>
                <a:defRPr>
                  <a:latin typeface="Calibri"/>
                  <a:ea typeface="Calibri"/>
                  <a:cs typeface="Calibri"/>
                  <a:sym typeface="Calibri"/>
                </a:defRPr>
              </a:pPr>
              <a:endParaRPr/>
            </a:p>
          </p:txBody>
        </p:sp>
      </p:grpSp>
      <p:sp>
        <p:nvSpPr>
          <p:cNvPr id="4" name="Número de diapositiva">
            <a:extLst>
              <a:ext uri="{FF2B5EF4-FFF2-40B4-BE49-F238E27FC236}">
                <a16:creationId xmlns:a16="http://schemas.microsoft.com/office/drawing/2014/main" id="{B6FF907F-7967-A752-D76B-76BD12873226}"/>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5" name="Grupo 17">
            <a:extLst>
              <a:ext uri="{FF2B5EF4-FFF2-40B4-BE49-F238E27FC236}">
                <a16:creationId xmlns:a16="http://schemas.microsoft.com/office/drawing/2014/main" id="{330CEB25-70BC-A90D-6569-81A72D1780FE}"/>
              </a:ext>
            </a:extLst>
          </p:cNvPr>
          <p:cNvGrpSpPr/>
          <p:nvPr userDrawn="1"/>
        </p:nvGrpSpPr>
        <p:grpSpPr>
          <a:xfrm>
            <a:off x="573426" y="7155453"/>
            <a:ext cx="1308216" cy="243839"/>
            <a:chOff x="0" y="0"/>
            <a:chExt cx="1308214" cy="243837"/>
          </a:xfrm>
        </p:grpSpPr>
        <p:sp>
          <p:nvSpPr>
            <p:cNvPr id="6" name="CuadroTexto 18">
              <a:extLst>
                <a:ext uri="{FF2B5EF4-FFF2-40B4-BE49-F238E27FC236}">
                  <a16:creationId xmlns:a16="http://schemas.microsoft.com/office/drawing/2014/main" id="{02C5E642-726C-23E8-221F-166F013BF941}"/>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7" name="CuadroTexto 19">
              <a:extLst>
                <a:ext uri="{FF2B5EF4-FFF2-40B4-BE49-F238E27FC236}">
                  <a16:creationId xmlns:a16="http://schemas.microsoft.com/office/drawing/2014/main" id="{44BA3557-F685-2DD1-B812-9B11F4715895}"/>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8" name="Imagen 7" descr="Icono&#10;&#10;El contenido generado por IA puede ser incorrecto.">
            <a:extLst>
              <a:ext uri="{FF2B5EF4-FFF2-40B4-BE49-F238E27FC236}">
                <a16:creationId xmlns:a16="http://schemas.microsoft.com/office/drawing/2014/main" id="{1DD7ECBB-E9E8-C8EF-285D-2917ECC2998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9" name="Imagen 8" descr="Logotipo&#10;&#10;El contenido generado por IA puede ser incorrecto.">
            <a:extLst>
              <a:ext uri="{FF2B5EF4-FFF2-40B4-BE49-F238E27FC236}">
                <a16:creationId xmlns:a16="http://schemas.microsoft.com/office/drawing/2014/main" id="{3E8AD9AD-9E4D-7490-AE19-C78B51F765D2}"/>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Only">
    <p:spTree>
      <p:nvGrpSpPr>
        <p:cNvPr id="1" name=""/>
        <p:cNvGrpSpPr/>
        <p:nvPr/>
      </p:nvGrpSpPr>
      <p:grpSpPr>
        <a:xfrm>
          <a:off x="0" y="0"/>
          <a:ext cx="0" cy="0"/>
          <a:chOff x="0" y="0"/>
          <a:chExt cx="0" cy="0"/>
        </a:xfrm>
      </p:grpSpPr>
      <p:sp>
        <p:nvSpPr>
          <p:cNvPr id="64" name="Texto del título"/>
          <p:cNvSpPr txBox="1">
            <a:spLocks noGrp="1"/>
          </p:cNvSpPr>
          <p:nvPr>
            <p:ph type="title"/>
          </p:nvPr>
        </p:nvSpPr>
        <p:spPr>
          <a:prstGeom prst="rect">
            <a:avLst/>
          </a:prstGeom>
        </p:spPr>
        <p:txBody>
          <a:bodyPr/>
          <a:lstStyle/>
          <a:p>
            <a:r>
              <a:t>Texto del título</a:t>
            </a:r>
          </a:p>
        </p:txBody>
      </p:sp>
      <p:sp>
        <p:nvSpPr>
          <p:cNvPr id="2" name="Número de diapositiva">
            <a:extLst>
              <a:ext uri="{FF2B5EF4-FFF2-40B4-BE49-F238E27FC236}">
                <a16:creationId xmlns:a16="http://schemas.microsoft.com/office/drawing/2014/main" id="{155A4CBD-FA24-AC2D-5072-6759A9FF15B0}"/>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3" name="Grupo 17">
            <a:extLst>
              <a:ext uri="{FF2B5EF4-FFF2-40B4-BE49-F238E27FC236}">
                <a16:creationId xmlns:a16="http://schemas.microsoft.com/office/drawing/2014/main" id="{39324DFD-027C-459C-2333-C892C1B7DB8E}"/>
              </a:ext>
            </a:extLst>
          </p:cNvPr>
          <p:cNvGrpSpPr/>
          <p:nvPr userDrawn="1"/>
        </p:nvGrpSpPr>
        <p:grpSpPr>
          <a:xfrm>
            <a:off x="573426" y="7155453"/>
            <a:ext cx="1308216" cy="243839"/>
            <a:chOff x="0" y="0"/>
            <a:chExt cx="1308214" cy="243837"/>
          </a:xfrm>
        </p:grpSpPr>
        <p:sp>
          <p:nvSpPr>
            <p:cNvPr id="4" name="CuadroTexto 18">
              <a:extLst>
                <a:ext uri="{FF2B5EF4-FFF2-40B4-BE49-F238E27FC236}">
                  <a16:creationId xmlns:a16="http://schemas.microsoft.com/office/drawing/2014/main" id="{29A41F5B-E531-56BB-220A-8FEEF78F55C8}"/>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5" name="CuadroTexto 19">
              <a:extLst>
                <a:ext uri="{FF2B5EF4-FFF2-40B4-BE49-F238E27FC236}">
                  <a16:creationId xmlns:a16="http://schemas.microsoft.com/office/drawing/2014/main" id="{48839844-5AD5-F366-4211-C66CC38AA4B8}"/>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6" name="Imagen 5" descr="Icono&#10;&#10;El contenido generado por IA puede ser incorrecto.">
            <a:extLst>
              <a:ext uri="{FF2B5EF4-FFF2-40B4-BE49-F238E27FC236}">
                <a16:creationId xmlns:a16="http://schemas.microsoft.com/office/drawing/2014/main" id="{7C246B24-D84D-F2CB-780A-95246AE9597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7" name="Imagen 6" descr="Logotipo&#10;&#10;El contenido generado por IA puede ser incorrecto.">
            <a:extLst>
              <a:ext uri="{FF2B5EF4-FFF2-40B4-BE49-F238E27FC236}">
                <a16:creationId xmlns:a16="http://schemas.microsoft.com/office/drawing/2014/main" id="{ABB4517E-85F6-E1DB-D02E-ADC2C884FEA0}"/>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Blank 0">
    <p:spTree>
      <p:nvGrpSpPr>
        <p:cNvPr id="1" name=""/>
        <p:cNvGrpSpPr/>
        <p:nvPr/>
      </p:nvGrpSpPr>
      <p:grpSpPr>
        <a:xfrm>
          <a:off x="0" y="0"/>
          <a:ext cx="0" cy="0"/>
          <a:chOff x="0" y="0"/>
          <a:chExt cx="0" cy="0"/>
        </a:xfrm>
      </p:grpSpPr>
      <p:grpSp>
        <p:nvGrpSpPr>
          <p:cNvPr id="87" name="Grupo 1"/>
          <p:cNvGrpSpPr/>
          <p:nvPr/>
        </p:nvGrpSpPr>
        <p:grpSpPr>
          <a:xfrm>
            <a:off x="573426" y="7155453"/>
            <a:ext cx="1308216" cy="243839"/>
            <a:chOff x="0" y="0"/>
            <a:chExt cx="1308214" cy="243837"/>
          </a:xfrm>
        </p:grpSpPr>
        <p:grpSp>
          <p:nvGrpSpPr>
            <p:cNvPr id="74" name="bg object 17"/>
            <p:cNvGrpSpPr/>
            <p:nvPr/>
          </p:nvGrpSpPr>
          <p:grpSpPr>
            <a:xfrm>
              <a:off x="398856" y="85080"/>
              <a:ext cx="121543" cy="103484"/>
              <a:chOff x="0" y="0"/>
              <a:chExt cx="121542" cy="103483"/>
            </a:xfrm>
          </p:grpSpPr>
          <p:sp>
            <p:nvSpPr>
              <p:cNvPr id="72" name="Figura"/>
              <p:cNvSpPr/>
              <p:nvPr/>
            </p:nvSpPr>
            <p:spPr>
              <a:xfrm>
                <a:off x="0" y="12"/>
                <a:ext cx="44693" cy="103472"/>
              </a:xfrm>
              <a:custGeom>
                <a:avLst/>
                <a:gdLst/>
                <a:ahLst/>
                <a:cxnLst>
                  <a:cxn ang="0">
                    <a:pos x="wd2" y="hd2"/>
                  </a:cxn>
                  <a:cxn ang="5400000">
                    <a:pos x="wd2" y="hd2"/>
                  </a:cxn>
                  <a:cxn ang="10800000">
                    <a:pos x="wd2" y="hd2"/>
                  </a:cxn>
                  <a:cxn ang="16200000">
                    <a:pos x="wd2" y="hd2"/>
                  </a:cxn>
                </a:cxnLst>
                <a:rect l="0" t="0" r="r" b="b"/>
                <a:pathLst>
                  <a:path w="21600" h="21600" extrusionOk="0">
                    <a:moveTo>
                      <a:pt x="21600" y="74"/>
                    </a:moveTo>
                    <a:lnTo>
                      <a:pt x="21416" y="0"/>
                    </a:lnTo>
                    <a:lnTo>
                      <a:pt x="16886" y="0"/>
                    </a:lnTo>
                    <a:lnTo>
                      <a:pt x="16702" y="74"/>
                    </a:lnTo>
                    <a:lnTo>
                      <a:pt x="16702" y="17093"/>
                    </a:lnTo>
                    <a:lnTo>
                      <a:pt x="16517" y="17541"/>
                    </a:lnTo>
                    <a:lnTo>
                      <a:pt x="11601" y="19484"/>
                    </a:lnTo>
                    <a:lnTo>
                      <a:pt x="9606" y="19484"/>
                    </a:lnTo>
                    <a:lnTo>
                      <a:pt x="4898" y="17037"/>
                    </a:lnTo>
                    <a:lnTo>
                      <a:pt x="4898" y="74"/>
                    </a:lnTo>
                    <a:lnTo>
                      <a:pt x="4726" y="0"/>
                    </a:lnTo>
                    <a:lnTo>
                      <a:pt x="178" y="0"/>
                    </a:lnTo>
                    <a:lnTo>
                      <a:pt x="0" y="74"/>
                    </a:lnTo>
                    <a:lnTo>
                      <a:pt x="0" y="18230"/>
                    </a:lnTo>
                    <a:lnTo>
                      <a:pt x="1221" y="19397"/>
                    </a:lnTo>
                    <a:lnTo>
                      <a:pt x="5119" y="21086"/>
                    </a:lnTo>
                    <a:lnTo>
                      <a:pt x="7808" y="21600"/>
                    </a:lnTo>
                    <a:lnTo>
                      <a:pt x="13786" y="21600"/>
                    </a:lnTo>
                    <a:lnTo>
                      <a:pt x="16469" y="21086"/>
                    </a:lnTo>
                    <a:lnTo>
                      <a:pt x="20384" y="19397"/>
                    </a:lnTo>
                    <a:lnTo>
                      <a:pt x="21600" y="18225"/>
                    </a:lnTo>
                    <a:lnTo>
                      <a:pt x="21600" y="74"/>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73" name="Figura"/>
              <p:cNvSpPr/>
              <p:nvPr/>
            </p:nvSpPr>
            <p:spPr>
              <a:xfrm>
                <a:off x="76670" y="0"/>
                <a:ext cx="44873" cy="102582"/>
              </a:xfrm>
              <a:custGeom>
                <a:avLst/>
                <a:gdLst/>
                <a:ahLst/>
                <a:cxnLst>
                  <a:cxn ang="0">
                    <a:pos x="wd2" y="hd2"/>
                  </a:cxn>
                  <a:cxn ang="5400000">
                    <a:pos x="wd2" y="hd2"/>
                  </a:cxn>
                  <a:cxn ang="10800000">
                    <a:pos x="wd2" y="hd2"/>
                  </a:cxn>
                  <a:cxn ang="16200000">
                    <a:pos x="wd2" y="hd2"/>
                  </a:cxn>
                </a:cxnLst>
                <a:rect l="0" t="0" r="r" b="b"/>
                <a:pathLst>
                  <a:path w="21600" h="21600" extrusionOk="0">
                    <a:moveTo>
                      <a:pt x="21600" y="5338"/>
                    </a:moveTo>
                    <a:lnTo>
                      <a:pt x="18580" y="1420"/>
                    </a:lnTo>
                    <a:lnTo>
                      <a:pt x="17424" y="883"/>
                    </a:lnTo>
                    <a:lnTo>
                      <a:pt x="17155" y="808"/>
                    </a:lnTo>
                    <a:lnTo>
                      <a:pt x="17155" y="5338"/>
                    </a:lnTo>
                    <a:lnTo>
                      <a:pt x="17082" y="7769"/>
                    </a:lnTo>
                    <a:lnTo>
                      <a:pt x="11378" y="10785"/>
                    </a:lnTo>
                    <a:lnTo>
                      <a:pt x="4885" y="10785"/>
                    </a:lnTo>
                    <a:lnTo>
                      <a:pt x="4885" y="1944"/>
                    </a:lnTo>
                    <a:lnTo>
                      <a:pt x="11047" y="1944"/>
                    </a:lnTo>
                    <a:lnTo>
                      <a:pt x="11946" y="1989"/>
                    </a:lnTo>
                    <a:lnTo>
                      <a:pt x="12741" y="2094"/>
                    </a:lnTo>
                    <a:lnTo>
                      <a:pt x="13542" y="2190"/>
                    </a:lnTo>
                    <a:lnTo>
                      <a:pt x="17155" y="5338"/>
                    </a:lnTo>
                    <a:lnTo>
                      <a:pt x="17155" y="808"/>
                    </a:lnTo>
                    <a:lnTo>
                      <a:pt x="16232" y="545"/>
                    </a:lnTo>
                    <a:lnTo>
                      <a:pt x="13444" y="101"/>
                    </a:lnTo>
                    <a:lnTo>
                      <a:pt x="11836" y="0"/>
                    </a:lnTo>
                    <a:lnTo>
                      <a:pt x="183" y="0"/>
                    </a:lnTo>
                    <a:lnTo>
                      <a:pt x="0" y="77"/>
                    </a:lnTo>
                    <a:lnTo>
                      <a:pt x="0" y="21523"/>
                    </a:lnTo>
                    <a:lnTo>
                      <a:pt x="183" y="21600"/>
                    </a:lnTo>
                    <a:lnTo>
                      <a:pt x="4708" y="21600"/>
                    </a:lnTo>
                    <a:lnTo>
                      <a:pt x="4885" y="21523"/>
                    </a:lnTo>
                    <a:lnTo>
                      <a:pt x="4885" y="12730"/>
                    </a:lnTo>
                    <a:lnTo>
                      <a:pt x="12546" y="12730"/>
                    </a:lnTo>
                    <a:lnTo>
                      <a:pt x="21551" y="7769"/>
                    </a:lnTo>
                    <a:lnTo>
                      <a:pt x="21600" y="5338"/>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grpSp>
        <p:grpSp>
          <p:nvGrpSpPr>
            <p:cNvPr id="78" name="bg object 18"/>
            <p:cNvGrpSpPr/>
            <p:nvPr/>
          </p:nvGrpSpPr>
          <p:grpSpPr>
            <a:xfrm>
              <a:off x="154826" y="84166"/>
              <a:ext cx="176926" cy="104409"/>
              <a:chOff x="0" y="0"/>
              <a:chExt cx="176925" cy="104408"/>
            </a:xfrm>
          </p:grpSpPr>
          <p:sp>
            <p:nvSpPr>
              <p:cNvPr id="75" name="Figura"/>
              <p:cNvSpPr/>
              <p:nvPr/>
            </p:nvSpPr>
            <p:spPr>
              <a:xfrm>
                <a:off x="0" y="927"/>
                <a:ext cx="46800" cy="102568"/>
              </a:xfrm>
              <a:custGeom>
                <a:avLst/>
                <a:gdLst/>
                <a:ahLst/>
                <a:cxnLst>
                  <a:cxn ang="0">
                    <a:pos x="wd2" y="hd2"/>
                  </a:cxn>
                  <a:cxn ang="5400000">
                    <a:pos x="wd2" y="hd2"/>
                  </a:cxn>
                  <a:cxn ang="10800000">
                    <a:pos x="wd2" y="hd2"/>
                  </a:cxn>
                  <a:cxn ang="16200000">
                    <a:pos x="wd2" y="hd2"/>
                  </a:cxn>
                </a:cxnLst>
                <a:rect l="0" t="0" r="r" b="b"/>
                <a:pathLst>
                  <a:path w="21600" h="21600" extrusionOk="0">
                    <a:moveTo>
                      <a:pt x="21600" y="4911"/>
                    </a:moveTo>
                    <a:lnTo>
                      <a:pt x="18054" y="1145"/>
                    </a:lnTo>
                    <a:lnTo>
                      <a:pt x="17286" y="818"/>
                    </a:lnTo>
                    <a:lnTo>
                      <a:pt x="16876" y="709"/>
                    </a:lnTo>
                    <a:lnTo>
                      <a:pt x="16876" y="4911"/>
                    </a:lnTo>
                    <a:lnTo>
                      <a:pt x="16870" y="7053"/>
                    </a:lnTo>
                    <a:lnTo>
                      <a:pt x="9959" y="10147"/>
                    </a:lnTo>
                    <a:lnTo>
                      <a:pt x="4677" y="10147"/>
                    </a:lnTo>
                    <a:lnTo>
                      <a:pt x="4677" y="1944"/>
                    </a:lnTo>
                    <a:lnTo>
                      <a:pt x="10809" y="1944"/>
                    </a:lnTo>
                    <a:lnTo>
                      <a:pt x="16876" y="4911"/>
                    </a:lnTo>
                    <a:lnTo>
                      <a:pt x="16876" y="709"/>
                    </a:lnTo>
                    <a:lnTo>
                      <a:pt x="16383" y="572"/>
                    </a:lnTo>
                    <a:lnTo>
                      <a:pt x="13933" y="131"/>
                    </a:lnTo>
                    <a:lnTo>
                      <a:pt x="12239" y="0"/>
                    </a:lnTo>
                    <a:lnTo>
                      <a:pt x="170" y="0"/>
                    </a:lnTo>
                    <a:lnTo>
                      <a:pt x="0" y="75"/>
                    </a:lnTo>
                    <a:lnTo>
                      <a:pt x="0" y="21522"/>
                    </a:lnTo>
                    <a:lnTo>
                      <a:pt x="170" y="21600"/>
                    </a:lnTo>
                    <a:lnTo>
                      <a:pt x="4507" y="21600"/>
                    </a:lnTo>
                    <a:lnTo>
                      <a:pt x="4677" y="21522"/>
                    </a:lnTo>
                    <a:lnTo>
                      <a:pt x="4677" y="11899"/>
                    </a:lnTo>
                    <a:lnTo>
                      <a:pt x="12438" y="11899"/>
                    </a:lnTo>
                    <a:lnTo>
                      <a:pt x="16922" y="14368"/>
                    </a:lnTo>
                    <a:lnTo>
                      <a:pt x="16922" y="21522"/>
                    </a:lnTo>
                    <a:lnTo>
                      <a:pt x="17098" y="21600"/>
                    </a:lnTo>
                    <a:lnTo>
                      <a:pt x="21436" y="21600"/>
                    </a:lnTo>
                    <a:lnTo>
                      <a:pt x="21600" y="21522"/>
                    </a:lnTo>
                    <a:lnTo>
                      <a:pt x="21600" y="13188"/>
                    </a:lnTo>
                    <a:lnTo>
                      <a:pt x="20469" y="12041"/>
                    </a:lnTo>
                    <a:lnTo>
                      <a:pt x="20170" y="11899"/>
                    </a:lnTo>
                    <a:lnTo>
                      <a:pt x="18646" y="11185"/>
                    </a:lnTo>
                    <a:lnTo>
                      <a:pt x="17813" y="10803"/>
                    </a:lnTo>
                    <a:lnTo>
                      <a:pt x="19179" y="10147"/>
                    </a:lnTo>
                    <a:lnTo>
                      <a:pt x="21600" y="7053"/>
                    </a:lnTo>
                    <a:lnTo>
                      <a:pt x="21600" y="4911"/>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76" name="Figura"/>
              <p:cNvSpPr/>
              <p:nvPr/>
            </p:nvSpPr>
            <p:spPr>
              <a:xfrm>
                <a:off x="75779" y="-1"/>
                <a:ext cx="46484" cy="104410"/>
              </a:xfrm>
              <a:custGeom>
                <a:avLst/>
                <a:gdLst/>
                <a:ahLst/>
                <a:cxnLst>
                  <a:cxn ang="0">
                    <a:pos x="wd2" y="hd2"/>
                  </a:cxn>
                  <a:cxn ang="5400000">
                    <a:pos x="wd2" y="hd2"/>
                  </a:cxn>
                  <a:cxn ang="10800000">
                    <a:pos x="wd2" y="hd2"/>
                  </a:cxn>
                  <a:cxn ang="16200000">
                    <a:pos x="wd2" y="hd2"/>
                  </a:cxn>
                </a:cxnLst>
                <a:rect l="0" t="0" r="r" b="b"/>
                <a:pathLst>
                  <a:path w="21600" h="21600" extrusionOk="0">
                    <a:moveTo>
                      <a:pt x="21600" y="3644"/>
                    </a:moveTo>
                    <a:lnTo>
                      <a:pt x="20815" y="2664"/>
                    </a:lnTo>
                    <a:lnTo>
                      <a:pt x="19895" y="2099"/>
                    </a:lnTo>
                    <a:lnTo>
                      <a:pt x="18336" y="1148"/>
                    </a:lnTo>
                    <a:lnTo>
                      <a:pt x="16902" y="701"/>
                    </a:lnTo>
                    <a:lnTo>
                      <a:pt x="16902" y="17357"/>
                    </a:lnTo>
                    <a:lnTo>
                      <a:pt x="16525" y="17932"/>
                    </a:lnTo>
                    <a:lnTo>
                      <a:pt x="15805" y="18402"/>
                    </a:lnTo>
                    <a:lnTo>
                      <a:pt x="15144" y="18844"/>
                    </a:lnTo>
                    <a:lnTo>
                      <a:pt x="14164" y="19159"/>
                    </a:lnTo>
                    <a:lnTo>
                      <a:pt x="12347" y="19443"/>
                    </a:lnTo>
                    <a:lnTo>
                      <a:pt x="11585" y="19498"/>
                    </a:lnTo>
                    <a:lnTo>
                      <a:pt x="9927" y="19498"/>
                    </a:lnTo>
                    <a:lnTo>
                      <a:pt x="4698" y="17136"/>
                    </a:lnTo>
                    <a:lnTo>
                      <a:pt x="4698" y="4243"/>
                    </a:lnTo>
                    <a:lnTo>
                      <a:pt x="10021" y="2099"/>
                    </a:lnTo>
                    <a:lnTo>
                      <a:pt x="11680" y="2099"/>
                    </a:lnTo>
                    <a:lnTo>
                      <a:pt x="16902" y="4464"/>
                    </a:lnTo>
                    <a:lnTo>
                      <a:pt x="16902" y="701"/>
                    </a:lnTo>
                    <a:lnTo>
                      <a:pt x="16625" y="615"/>
                    </a:lnTo>
                    <a:lnTo>
                      <a:pt x="14725" y="310"/>
                    </a:lnTo>
                    <a:lnTo>
                      <a:pt x="13456" y="100"/>
                    </a:lnTo>
                    <a:lnTo>
                      <a:pt x="12128" y="0"/>
                    </a:lnTo>
                    <a:lnTo>
                      <a:pt x="8823" y="0"/>
                    </a:lnTo>
                    <a:lnTo>
                      <a:pt x="6787" y="231"/>
                    </a:lnTo>
                    <a:lnTo>
                      <a:pt x="3299" y="1148"/>
                    </a:lnTo>
                    <a:lnTo>
                      <a:pt x="1842" y="1826"/>
                    </a:lnTo>
                    <a:lnTo>
                      <a:pt x="939" y="2753"/>
                    </a:lnTo>
                    <a:lnTo>
                      <a:pt x="342" y="3350"/>
                    </a:lnTo>
                    <a:lnTo>
                      <a:pt x="6" y="4057"/>
                    </a:lnTo>
                    <a:lnTo>
                      <a:pt x="0" y="17951"/>
                    </a:lnTo>
                    <a:lnTo>
                      <a:pt x="779" y="18936"/>
                    </a:lnTo>
                    <a:lnTo>
                      <a:pt x="3264" y="20447"/>
                    </a:lnTo>
                    <a:lnTo>
                      <a:pt x="4976" y="20983"/>
                    </a:lnTo>
                    <a:lnTo>
                      <a:pt x="6882" y="21287"/>
                    </a:lnTo>
                    <a:lnTo>
                      <a:pt x="8133" y="21495"/>
                    </a:lnTo>
                    <a:lnTo>
                      <a:pt x="9478" y="21595"/>
                    </a:lnTo>
                    <a:lnTo>
                      <a:pt x="12777" y="21600"/>
                    </a:lnTo>
                    <a:lnTo>
                      <a:pt x="14813" y="21364"/>
                    </a:lnTo>
                    <a:lnTo>
                      <a:pt x="21600" y="17541"/>
                    </a:lnTo>
                    <a:lnTo>
                      <a:pt x="21600" y="3644"/>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77" name="Figura"/>
              <p:cNvSpPr/>
              <p:nvPr/>
            </p:nvSpPr>
            <p:spPr>
              <a:xfrm>
                <a:off x="148361" y="927"/>
                <a:ext cx="28565" cy="102568"/>
              </a:xfrm>
              <a:custGeom>
                <a:avLst/>
                <a:gdLst/>
                <a:ahLst/>
                <a:cxnLst>
                  <a:cxn ang="0">
                    <a:pos x="wd2" y="hd2"/>
                  </a:cxn>
                  <a:cxn ang="5400000">
                    <a:pos x="wd2" y="hd2"/>
                  </a:cxn>
                  <a:cxn ang="10800000">
                    <a:pos x="wd2" y="hd2"/>
                  </a:cxn>
                  <a:cxn ang="16200000">
                    <a:pos x="wd2" y="hd2"/>
                  </a:cxn>
                </a:cxnLst>
                <a:rect l="0" t="0" r="r" b="b"/>
                <a:pathLst>
                  <a:path w="21600" h="21600" extrusionOk="0">
                    <a:moveTo>
                      <a:pt x="21600" y="75"/>
                    </a:moveTo>
                    <a:lnTo>
                      <a:pt x="21312" y="0"/>
                    </a:lnTo>
                    <a:lnTo>
                      <a:pt x="259" y="0"/>
                    </a:lnTo>
                    <a:lnTo>
                      <a:pt x="0" y="75"/>
                    </a:lnTo>
                    <a:lnTo>
                      <a:pt x="0" y="1864"/>
                    </a:lnTo>
                    <a:lnTo>
                      <a:pt x="259" y="1944"/>
                    </a:lnTo>
                    <a:lnTo>
                      <a:pt x="6963" y="1944"/>
                    </a:lnTo>
                    <a:lnTo>
                      <a:pt x="6963" y="19656"/>
                    </a:lnTo>
                    <a:lnTo>
                      <a:pt x="259" y="19656"/>
                    </a:lnTo>
                    <a:lnTo>
                      <a:pt x="0" y="19731"/>
                    </a:lnTo>
                    <a:lnTo>
                      <a:pt x="0" y="21522"/>
                    </a:lnTo>
                    <a:lnTo>
                      <a:pt x="259" y="21600"/>
                    </a:lnTo>
                    <a:lnTo>
                      <a:pt x="21312" y="21600"/>
                    </a:lnTo>
                    <a:lnTo>
                      <a:pt x="21600" y="21522"/>
                    </a:lnTo>
                    <a:lnTo>
                      <a:pt x="21600" y="19731"/>
                    </a:lnTo>
                    <a:lnTo>
                      <a:pt x="21312" y="19656"/>
                    </a:lnTo>
                    <a:lnTo>
                      <a:pt x="14627" y="19656"/>
                    </a:lnTo>
                    <a:lnTo>
                      <a:pt x="14627" y="1944"/>
                    </a:lnTo>
                    <a:lnTo>
                      <a:pt x="21312" y="1944"/>
                    </a:lnTo>
                    <a:lnTo>
                      <a:pt x="21600" y="1864"/>
                    </a:lnTo>
                    <a:lnTo>
                      <a:pt x="21600" y="75"/>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grpSp>
        <p:sp>
          <p:nvSpPr>
            <p:cNvPr id="79" name="bg object 19"/>
            <p:cNvSpPr/>
            <p:nvPr/>
          </p:nvSpPr>
          <p:spPr>
            <a:xfrm>
              <a:off x="574982" y="84155"/>
              <a:ext cx="46522" cy="104383"/>
            </a:xfrm>
            <a:custGeom>
              <a:avLst/>
              <a:gdLst/>
              <a:ahLst/>
              <a:cxnLst>
                <a:cxn ang="0">
                  <a:pos x="wd2" y="hd2"/>
                </a:cxn>
                <a:cxn ang="5400000">
                  <a:pos x="wd2" y="hd2"/>
                </a:cxn>
                <a:cxn ang="10800000">
                  <a:pos x="wd2" y="hd2"/>
                </a:cxn>
                <a:cxn ang="16200000">
                  <a:pos x="wd2" y="hd2"/>
                </a:cxn>
              </a:cxnLst>
              <a:rect l="0" t="0" r="r" b="b"/>
              <a:pathLst>
                <a:path w="21600" h="21600" extrusionOk="0">
                  <a:moveTo>
                    <a:pt x="12112" y="0"/>
                  </a:moveTo>
                  <a:lnTo>
                    <a:pt x="0" y="4063"/>
                  </a:lnTo>
                  <a:lnTo>
                    <a:pt x="18" y="17950"/>
                  </a:lnTo>
                  <a:lnTo>
                    <a:pt x="12784" y="21600"/>
                  </a:lnTo>
                  <a:lnTo>
                    <a:pt x="14819" y="21366"/>
                  </a:lnTo>
                  <a:lnTo>
                    <a:pt x="18298" y="20449"/>
                  </a:lnTo>
                  <a:lnTo>
                    <a:pt x="19748" y="19774"/>
                  </a:lnTo>
                  <a:lnTo>
                    <a:pt x="21252" y="18247"/>
                  </a:lnTo>
                  <a:lnTo>
                    <a:pt x="21600" y="17534"/>
                  </a:lnTo>
                  <a:lnTo>
                    <a:pt x="21600" y="10291"/>
                  </a:lnTo>
                  <a:lnTo>
                    <a:pt x="16900" y="11944"/>
                  </a:lnTo>
                  <a:lnTo>
                    <a:pt x="16900" y="17356"/>
                  </a:lnTo>
                  <a:lnTo>
                    <a:pt x="11593" y="19500"/>
                  </a:lnTo>
                  <a:lnTo>
                    <a:pt x="9936" y="19500"/>
                  </a:lnTo>
                  <a:lnTo>
                    <a:pt x="4723" y="17138"/>
                  </a:lnTo>
                  <a:lnTo>
                    <a:pt x="4723" y="4239"/>
                  </a:lnTo>
                  <a:lnTo>
                    <a:pt x="10030" y="2097"/>
                  </a:lnTo>
                  <a:lnTo>
                    <a:pt x="11681" y="2097"/>
                  </a:lnTo>
                  <a:lnTo>
                    <a:pt x="16900" y="4457"/>
                  </a:lnTo>
                  <a:lnTo>
                    <a:pt x="16900" y="5406"/>
                  </a:lnTo>
                  <a:lnTo>
                    <a:pt x="17059" y="5482"/>
                  </a:lnTo>
                  <a:lnTo>
                    <a:pt x="21435" y="5482"/>
                  </a:lnTo>
                  <a:lnTo>
                    <a:pt x="21600" y="5406"/>
                  </a:lnTo>
                  <a:lnTo>
                    <a:pt x="21600" y="3642"/>
                  </a:lnTo>
                  <a:lnTo>
                    <a:pt x="20816" y="2660"/>
                  </a:lnTo>
                  <a:lnTo>
                    <a:pt x="18339" y="1146"/>
                  </a:lnTo>
                  <a:lnTo>
                    <a:pt x="16629" y="610"/>
                  </a:lnTo>
                  <a:lnTo>
                    <a:pt x="14730" y="302"/>
                  </a:lnTo>
                  <a:lnTo>
                    <a:pt x="13468" y="100"/>
                  </a:lnTo>
                  <a:lnTo>
                    <a:pt x="12112" y="0"/>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grpSp>
          <p:nvGrpSpPr>
            <p:cNvPr id="84" name="bg object 20"/>
            <p:cNvGrpSpPr/>
            <p:nvPr/>
          </p:nvGrpSpPr>
          <p:grpSpPr>
            <a:xfrm>
              <a:off x="651637" y="84140"/>
              <a:ext cx="264443" cy="104422"/>
              <a:chOff x="0" y="0"/>
              <a:chExt cx="264442" cy="104421"/>
            </a:xfrm>
          </p:grpSpPr>
          <p:sp>
            <p:nvSpPr>
              <p:cNvPr id="80" name="Figura"/>
              <p:cNvSpPr/>
              <p:nvPr/>
            </p:nvSpPr>
            <p:spPr>
              <a:xfrm>
                <a:off x="-1" y="914"/>
                <a:ext cx="46802" cy="102568"/>
              </a:xfrm>
              <a:custGeom>
                <a:avLst/>
                <a:gdLst/>
                <a:ahLst/>
                <a:cxnLst>
                  <a:cxn ang="0">
                    <a:pos x="wd2" y="hd2"/>
                  </a:cxn>
                  <a:cxn ang="5400000">
                    <a:pos x="wd2" y="hd2"/>
                  </a:cxn>
                  <a:cxn ang="10800000">
                    <a:pos x="wd2" y="hd2"/>
                  </a:cxn>
                  <a:cxn ang="16200000">
                    <a:pos x="wd2" y="hd2"/>
                  </a:cxn>
                </a:cxnLst>
                <a:rect l="0" t="0" r="r" b="b"/>
                <a:pathLst>
                  <a:path w="21600" h="21600" extrusionOk="0">
                    <a:moveTo>
                      <a:pt x="21600" y="4911"/>
                    </a:moveTo>
                    <a:lnTo>
                      <a:pt x="21278" y="3905"/>
                    </a:lnTo>
                    <a:lnTo>
                      <a:pt x="20082" y="2257"/>
                    </a:lnTo>
                    <a:lnTo>
                      <a:pt x="19648" y="1944"/>
                    </a:lnTo>
                    <a:lnTo>
                      <a:pt x="19203" y="1621"/>
                    </a:lnTo>
                    <a:lnTo>
                      <a:pt x="18048" y="1145"/>
                    </a:lnTo>
                    <a:lnTo>
                      <a:pt x="17286" y="821"/>
                    </a:lnTo>
                    <a:lnTo>
                      <a:pt x="16876" y="709"/>
                    </a:lnTo>
                    <a:lnTo>
                      <a:pt x="16876" y="7053"/>
                    </a:lnTo>
                    <a:lnTo>
                      <a:pt x="16670" y="7829"/>
                    </a:lnTo>
                    <a:lnTo>
                      <a:pt x="15299" y="9235"/>
                    </a:lnTo>
                    <a:lnTo>
                      <a:pt x="14818" y="9503"/>
                    </a:lnTo>
                    <a:lnTo>
                      <a:pt x="14185" y="9717"/>
                    </a:lnTo>
                    <a:lnTo>
                      <a:pt x="12462" y="10062"/>
                    </a:lnTo>
                    <a:lnTo>
                      <a:pt x="11319" y="10145"/>
                    </a:lnTo>
                    <a:lnTo>
                      <a:pt x="9959" y="10147"/>
                    </a:lnTo>
                    <a:lnTo>
                      <a:pt x="4671" y="10147"/>
                    </a:lnTo>
                    <a:lnTo>
                      <a:pt x="4671" y="1944"/>
                    </a:lnTo>
                    <a:lnTo>
                      <a:pt x="10821" y="1944"/>
                    </a:lnTo>
                    <a:lnTo>
                      <a:pt x="16876" y="4911"/>
                    </a:lnTo>
                    <a:lnTo>
                      <a:pt x="16876" y="709"/>
                    </a:lnTo>
                    <a:lnTo>
                      <a:pt x="16383" y="572"/>
                    </a:lnTo>
                    <a:lnTo>
                      <a:pt x="13927" y="131"/>
                    </a:lnTo>
                    <a:lnTo>
                      <a:pt x="12239" y="0"/>
                    </a:lnTo>
                    <a:lnTo>
                      <a:pt x="170" y="0"/>
                    </a:lnTo>
                    <a:lnTo>
                      <a:pt x="0" y="78"/>
                    </a:lnTo>
                    <a:lnTo>
                      <a:pt x="0" y="21525"/>
                    </a:lnTo>
                    <a:lnTo>
                      <a:pt x="170" y="21600"/>
                    </a:lnTo>
                    <a:lnTo>
                      <a:pt x="4501" y="21600"/>
                    </a:lnTo>
                    <a:lnTo>
                      <a:pt x="4683" y="21525"/>
                    </a:lnTo>
                    <a:lnTo>
                      <a:pt x="4671" y="11899"/>
                    </a:lnTo>
                    <a:lnTo>
                      <a:pt x="12432" y="11899"/>
                    </a:lnTo>
                    <a:lnTo>
                      <a:pt x="16922" y="14368"/>
                    </a:lnTo>
                    <a:lnTo>
                      <a:pt x="16922" y="21525"/>
                    </a:lnTo>
                    <a:lnTo>
                      <a:pt x="17093" y="21600"/>
                    </a:lnTo>
                    <a:lnTo>
                      <a:pt x="21436" y="21600"/>
                    </a:lnTo>
                    <a:lnTo>
                      <a:pt x="21600" y="21525"/>
                    </a:lnTo>
                    <a:lnTo>
                      <a:pt x="21600" y="13191"/>
                    </a:lnTo>
                    <a:lnTo>
                      <a:pt x="20469" y="12044"/>
                    </a:lnTo>
                    <a:lnTo>
                      <a:pt x="20164" y="11899"/>
                    </a:lnTo>
                    <a:lnTo>
                      <a:pt x="18646" y="11188"/>
                    </a:lnTo>
                    <a:lnTo>
                      <a:pt x="17807" y="10805"/>
                    </a:lnTo>
                    <a:lnTo>
                      <a:pt x="19185" y="10147"/>
                    </a:lnTo>
                    <a:lnTo>
                      <a:pt x="21600" y="7053"/>
                    </a:lnTo>
                    <a:lnTo>
                      <a:pt x="21600" y="4911"/>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81" name="Figura"/>
              <p:cNvSpPr/>
              <p:nvPr/>
            </p:nvSpPr>
            <p:spPr>
              <a:xfrm>
                <a:off x="71678" y="0"/>
                <a:ext cx="46484" cy="104409"/>
              </a:xfrm>
              <a:custGeom>
                <a:avLst/>
                <a:gdLst/>
                <a:ahLst/>
                <a:cxnLst>
                  <a:cxn ang="0">
                    <a:pos x="wd2" y="hd2"/>
                  </a:cxn>
                  <a:cxn ang="5400000">
                    <a:pos x="wd2" y="hd2"/>
                  </a:cxn>
                  <a:cxn ang="10800000">
                    <a:pos x="wd2" y="hd2"/>
                  </a:cxn>
                  <a:cxn ang="16200000">
                    <a:pos x="wd2" y="hd2"/>
                  </a:cxn>
                </a:cxnLst>
                <a:rect l="0" t="0" r="r" b="b"/>
                <a:pathLst>
                  <a:path w="21600" h="21600" extrusionOk="0">
                    <a:moveTo>
                      <a:pt x="21600" y="3644"/>
                    </a:moveTo>
                    <a:lnTo>
                      <a:pt x="20815" y="2664"/>
                    </a:lnTo>
                    <a:lnTo>
                      <a:pt x="19895" y="2099"/>
                    </a:lnTo>
                    <a:lnTo>
                      <a:pt x="18336" y="1146"/>
                    </a:lnTo>
                    <a:lnTo>
                      <a:pt x="16902" y="699"/>
                    </a:lnTo>
                    <a:lnTo>
                      <a:pt x="16902" y="17354"/>
                    </a:lnTo>
                    <a:lnTo>
                      <a:pt x="11579" y="19498"/>
                    </a:lnTo>
                    <a:lnTo>
                      <a:pt x="9932" y="19498"/>
                    </a:lnTo>
                    <a:lnTo>
                      <a:pt x="4704" y="17136"/>
                    </a:lnTo>
                    <a:lnTo>
                      <a:pt x="4704" y="4243"/>
                    </a:lnTo>
                    <a:lnTo>
                      <a:pt x="10021" y="2099"/>
                    </a:lnTo>
                    <a:lnTo>
                      <a:pt x="11680" y="2099"/>
                    </a:lnTo>
                    <a:lnTo>
                      <a:pt x="16902" y="4461"/>
                    </a:lnTo>
                    <a:lnTo>
                      <a:pt x="16902" y="699"/>
                    </a:lnTo>
                    <a:lnTo>
                      <a:pt x="16625" y="612"/>
                    </a:lnTo>
                    <a:lnTo>
                      <a:pt x="14725" y="310"/>
                    </a:lnTo>
                    <a:lnTo>
                      <a:pt x="13456" y="100"/>
                    </a:lnTo>
                    <a:lnTo>
                      <a:pt x="12122" y="2"/>
                    </a:lnTo>
                    <a:lnTo>
                      <a:pt x="8823" y="0"/>
                    </a:lnTo>
                    <a:lnTo>
                      <a:pt x="6787" y="231"/>
                    </a:lnTo>
                    <a:lnTo>
                      <a:pt x="5058" y="691"/>
                    </a:lnTo>
                    <a:lnTo>
                      <a:pt x="3305" y="1146"/>
                    </a:lnTo>
                    <a:lnTo>
                      <a:pt x="1847" y="1826"/>
                    </a:lnTo>
                    <a:lnTo>
                      <a:pt x="349" y="3350"/>
                    </a:lnTo>
                    <a:lnTo>
                      <a:pt x="6" y="4057"/>
                    </a:lnTo>
                    <a:lnTo>
                      <a:pt x="0" y="17951"/>
                    </a:lnTo>
                    <a:lnTo>
                      <a:pt x="785" y="18936"/>
                    </a:lnTo>
                    <a:lnTo>
                      <a:pt x="12771" y="21600"/>
                    </a:lnTo>
                    <a:lnTo>
                      <a:pt x="14808" y="21366"/>
                    </a:lnTo>
                    <a:lnTo>
                      <a:pt x="18290" y="20444"/>
                    </a:lnTo>
                    <a:lnTo>
                      <a:pt x="19747" y="19769"/>
                    </a:lnTo>
                    <a:lnTo>
                      <a:pt x="20013" y="19498"/>
                    </a:lnTo>
                    <a:lnTo>
                      <a:pt x="21252" y="18250"/>
                    </a:lnTo>
                    <a:lnTo>
                      <a:pt x="21600" y="17541"/>
                    </a:lnTo>
                    <a:lnTo>
                      <a:pt x="21600" y="3644"/>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82" name="Figura"/>
              <p:cNvSpPr/>
              <p:nvPr/>
            </p:nvSpPr>
            <p:spPr>
              <a:xfrm>
                <a:off x="142913" y="939"/>
                <a:ext cx="44693" cy="103483"/>
              </a:xfrm>
              <a:custGeom>
                <a:avLst/>
                <a:gdLst/>
                <a:ahLst/>
                <a:cxnLst>
                  <a:cxn ang="0">
                    <a:pos x="wd2" y="hd2"/>
                  </a:cxn>
                  <a:cxn ang="5400000">
                    <a:pos x="wd2" y="hd2"/>
                  </a:cxn>
                  <a:cxn ang="10800000">
                    <a:pos x="wd2" y="hd2"/>
                  </a:cxn>
                  <a:cxn ang="16200000">
                    <a:pos x="wd2" y="hd2"/>
                  </a:cxn>
                </a:cxnLst>
                <a:rect l="0" t="0" r="r" b="b"/>
                <a:pathLst>
                  <a:path w="21600" h="21600" extrusionOk="0">
                    <a:moveTo>
                      <a:pt x="21600" y="77"/>
                    </a:moveTo>
                    <a:lnTo>
                      <a:pt x="21434" y="0"/>
                    </a:lnTo>
                    <a:lnTo>
                      <a:pt x="16892" y="0"/>
                    </a:lnTo>
                    <a:lnTo>
                      <a:pt x="16708" y="77"/>
                    </a:lnTo>
                    <a:lnTo>
                      <a:pt x="16708" y="17091"/>
                    </a:lnTo>
                    <a:lnTo>
                      <a:pt x="16530" y="17539"/>
                    </a:lnTo>
                    <a:lnTo>
                      <a:pt x="16174" y="17928"/>
                    </a:lnTo>
                    <a:lnTo>
                      <a:pt x="15830" y="18323"/>
                    </a:lnTo>
                    <a:lnTo>
                      <a:pt x="15296" y="18657"/>
                    </a:lnTo>
                    <a:lnTo>
                      <a:pt x="14167" y="19079"/>
                    </a:lnTo>
                    <a:lnTo>
                      <a:pt x="13651" y="19209"/>
                    </a:lnTo>
                    <a:lnTo>
                      <a:pt x="12386" y="19424"/>
                    </a:lnTo>
                    <a:lnTo>
                      <a:pt x="11601" y="19484"/>
                    </a:lnTo>
                    <a:lnTo>
                      <a:pt x="9606" y="19484"/>
                    </a:lnTo>
                    <a:lnTo>
                      <a:pt x="4916" y="1469"/>
                    </a:lnTo>
                    <a:lnTo>
                      <a:pt x="4916" y="77"/>
                    </a:lnTo>
                    <a:lnTo>
                      <a:pt x="4726" y="0"/>
                    </a:lnTo>
                    <a:lnTo>
                      <a:pt x="190" y="0"/>
                    </a:lnTo>
                    <a:lnTo>
                      <a:pt x="0" y="77"/>
                    </a:lnTo>
                    <a:lnTo>
                      <a:pt x="0" y="18228"/>
                    </a:lnTo>
                    <a:lnTo>
                      <a:pt x="1221" y="19394"/>
                    </a:lnTo>
                    <a:lnTo>
                      <a:pt x="5131" y="21086"/>
                    </a:lnTo>
                    <a:lnTo>
                      <a:pt x="7826" y="21600"/>
                    </a:lnTo>
                    <a:lnTo>
                      <a:pt x="13792" y="21600"/>
                    </a:lnTo>
                    <a:lnTo>
                      <a:pt x="16481" y="21086"/>
                    </a:lnTo>
                    <a:lnTo>
                      <a:pt x="20182" y="19484"/>
                    </a:lnTo>
                    <a:lnTo>
                      <a:pt x="20391" y="19394"/>
                    </a:lnTo>
                    <a:lnTo>
                      <a:pt x="21594" y="18228"/>
                    </a:lnTo>
                    <a:lnTo>
                      <a:pt x="21600" y="77"/>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83" name="Figura"/>
              <p:cNvSpPr/>
              <p:nvPr/>
            </p:nvSpPr>
            <p:spPr>
              <a:xfrm>
                <a:off x="219608" y="939"/>
                <a:ext cx="44835" cy="102581"/>
              </a:xfrm>
              <a:custGeom>
                <a:avLst/>
                <a:gdLst/>
                <a:ahLst/>
                <a:cxnLst>
                  <a:cxn ang="0">
                    <a:pos x="wd2" y="hd2"/>
                  </a:cxn>
                  <a:cxn ang="5400000">
                    <a:pos x="wd2" y="hd2"/>
                  </a:cxn>
                  <a:cxn ang="10800000">
                    <a:pos x="wd2" y="hd2"/>
                  </a:cxn>
                  <a:cxn ang="16200000">
                    <a:pos x="wd2" y="hd2"/>
                  </a:cxn>
                </a:cxnLst>
                <a:rect l="0" t="0" r="r" b="b"/>
                <a:pathLst>
                  <a:path w="21600" h="21600" extrusionOk="0">
                    <a:moveTo>
                      <a:pt x="21600" y="5335"/>
                    </a:moveTo>
                    <a:lnTo>
                      <a:pt x="17151" y="805"/>
                    </a:lnTo>
                    <a:lnTo>
                      <a:pt x="17151" y="5335"/>
                    </a:lnTo>
                    <a:lnTo>
                      <a:pt x="17097" y="7766"/>
                    </a:lnTo>
                    <a:lnTo>
                      <a:pt x="11381" y="10783"/>
                    </a:lnTo>
                    <a:lnTo>
                      <a:pt x="4883" y="10783"/>
                    </a:lnTo>
                    <a:lnTo>
                      <a:pt x="4883" y="1944"/>
                    </a:lnTo>
                    <a:lnTo>
                      <a:pt x="11045" y="1944"/>
                    </a:lnTo>
                    <a:lnTo>
                      <a:pt x="17151" y="5335"/>
                    </a:lnTo>
                    <a:lnTo>
                      <a:pt x="17151" y="805"/>
                    </a:lnTo>
                    <a:lnTo>
                      <a:pt x="16240" y="546"/>
                    </a:lnTo>
                    <a:lnTo>
                      <a:pt x="13443" y="102"/>
                    </a:lnTo>
                    <a:lnTo>
                      <a:pt x="11834" y="0"/>
                    </a:lnTo>
                    <a:lnTo>
                      <a:pt x="184" y="0"/>
                    </a:lnTo>
                    <a:lnTo>
                      <a:pt x="0" y="78"/>
                    </a:lnTo>
                    <a:lnTo>
                      <a:pt x="0" y="21520"/>
                    </a:lnTo>
                    <a:lnTo>
                      <a:pt x="184" y="21600"/>
                    </a:lnTo>
                    <a:lnTo>
                      <a:pt x="4705" y="21600"/>
                    </a:lnTo>
                    <a:lnTo>
                      <a:pt x="4883" y="21520"/>
                    </a:lnTo>
                    <a:lnTo>
                      <a:pt x="4883" y="12727"/>
                    </a:lnTo>
                    <a:lnTo>
                      <a:pt x="12544" y="12727"/>
                    </a:lnTo>
                    <a:lnTo>
                      <a:pt x="21551" y="7766"/>
                    </a:lnTo>
                    <a:lnTo>
                      <a:pt x="21600" y="5335"/>
                    </a:lnTo>
                    <a:close/>
                  </a:path>
                </a:pathLst>
              </a:custGeom>
              <a:solidFill>
                <a:srgbClr val="2B3A87"/>
              </a:solidFill>
              <a:ln w="12700" cap="flat">
                <a:noFill/>
                <a:miter lim="400000"/>
              </a:ln>
              <a:effectLst/>
            </p:spPr>
            <p:txBody>
              <a:bodyPr wrap="square" lIns="45718" tIns="45718" rIns="45718" bIns="45718" numCol="1" anchor="t">
                <a:noAutofit/>
              </a:bodyPr>
              <a:lstStyle/>
              <a:p>
                <a:pPr>
                  <a:defRPr>
                    <a:latin typeface="Calibri"/>
                    <a:ea typeface="Calibri"/>
                    <a:cs typeface="Calibri"/>
                    <a:sym typeface="Calibri"/>
                  </a:defRPr>
                </a:pPr>
                <a:endParaRPr/>
              </a:p>
            </p:txBody>
          </p:sp>
        </p:grpSp>
        <p:sp>
          <p:nvSpPr>
            <p:cNvPr id="85" name="CuadroTexto 6"/>
            <p:cNvSpPr txBox="1"/>
            <p:nvPr/>
          </p:nvSpPr>
          <p:spPr>
            <a:xfrm>
              <a:off x="926759" y="-1"/>
              <a:ext cx="381456" cy="243839"/>
            </a:xfrm>
            <a:prstGeom prst="rect">
              <a:avLst/>
            </a:prstGeom>
            <a:noFill/>
            <a:ln w="12700" cap="flat">
              <a:noFill/>
              <a:miter lim="400000"/>
            </a:ln>
            <a:effectLst/>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86" name="CuadroTexto 7"/>
            <p:cNvSpPr txBox="1"/>
            <p:nvPr/>
          </p:nvSpPr>
          <p:spPr>
            <a:xfrm>
              <a:off x="-1" y="8995"/>
              <a:ext cx="85728" cy="127001"/>
            </a:xfrm>
            <a:prstGeom prst="rect">
              <a:avLst/>
            </a:prstGeom>
            <a:noFill/>
            <a:ln w="12700" cap="flat">
              <a:noFill/>
              <a:miter lim="400000"/>
            </a:ln>
            <a:effectLst/>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88" name="Imagen 9" descr="Imagen 9"/>
          <p:cNvPicPr>
            <a:picLocks noChangeAspect="1"/>
          </p:cNvPicPr>
          <p:nvPr/>
        </p:nvPicPr>
        <p:blipFill>
          <a:blip r:embed="rId2"/>
          <a:stretch>
            <a:fillRect/>
          </a:stretch>
        </p:blipFill>
        <p:spPr>
          <a:xfrm>
            <a:off x="9319490" y="7217205"/>
            <a:ext cx="1196011" cy="174472"/>
          </a:xfrm>
          <a:prstGeom prst="rect">
            <a:avLst/>
          </a:prstGeom>
          <a:ln w="12700">
            <a:miter lim="400000"/>
          </a:ln>
        </p:spPr>
      </p:pic>
      <p:sp>
        <p:nvSpPr>
          <p:cNvPr id="89" name="bg object 16"/>
          <p:cNvSpPr/>
          <p:nvPr/>
        </p:nvSpPr>
        <p:spPr>
          <a:xfrm>
            <a:off x="0" y="-1"/>
            <a:ext cx="10693273" cy="7556197"/>
          </a:xfrm>
          <a:prstGeom prst="rect">
            <a:avLst/>
          </a:prstGeom>
          <a:solidFill>
            <a:srgbClr val="E5E5E5"/>
          </a:solidFill>
          <a:ln w="12700">
            <a:miter lim="400000"/>
          </a:ln>
        </p:spPr>
        <p:txBody>
          <a:bodyPr lIns="45718" tIns="45718" rIns="45718" bIns="45718"/>
          <a:lstStyle/>
          <a:p>
            <a:pPr>
              <a:defRPr>
                <a:latin typeface="Calibri"/>
                <a:ea typeface="Calibri"/>
                <a:cs typeface="Calibri"/>
                <a:sym typeface="Calibri"/>
              </a:defRPr>
            </a:pPr>
            <a:endParaRPr/>
          </a:p>
        </p:txBody>
      </p:sp>
      <p:sp>
        <p:nvSpPr>
          <p:cNvPr id="90" name="Rectangle 9"/>
          <p:cNvSpPr txBox="1"/>
          <p:nvPr/>
        </p:nvSpPr>
        <p:spPr>
          <a:xfrm>
            <a:off x="830984" y="1637686"/>
            <a:ext cx="4976588" cy="30480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chor="ctr">
            <a:spAutoFit/>
          </a:bodyPr>
          <a:lstStyle/>
          <a:p>
            <a:pPr>
              <a:lnSpc>
                <a:spcPct val="70000"/>
              </a:lnSpc>
              <a:defRPr sz="2000">
                <a:solidFill>
                  <a:srgbClr val="141616"/>
                </a:solidFill>
                <a:latin typeface="Tahoma"/>
                <a:ea typeface="Tahoma"/>
                <a:cs typeface="Tahoma"/>
                <a:sym typeface="Tahoma"/>
              </a:defRPr>
            </a:pPr>
            <a:r>
              <a:rPr err="1"/>
              <a:t>Documento</a:t>
            </a:r>
            <a:r>
              <a:rPr b="1"/>
              <a:t> </a:t>
            </a:r>
            <a:r>
              <a:rPr b="1" err="1"/>
              <a:t>confidencial</a:t>
            </a:r>
            <a:endParaRPr b="1"/>
          </a:p>
        </p:txBody>
      </p:sp>
      <p:sp>
        <p:nvSpPr>
          <p:cNvPr id="91" name="Marcador de texto 17"/>
          <p:cNvSpPr txBox="1"/>
          <p:nvPr/>
        </p:nvSpPr>
        <p:spPr>
          <a:xfrm>
            <a:off x="806528" y="2092661"/>
            <a:ext cx="6523133" cy="39623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a:spAutoFit/>
          </a:bodyPr>
          <a:lstStyle>
            <a:lvl1pPr>
              <a:spcBef>
                <a:spcPts val="1000"/>
              </a:spcBef>
              <a:defRPr sz="1000">
                <a:solidFill>
                  <a:srgbClr val="595959"/>
                </a:solidFill>
                <a:latin typeface="Tahoma"/>
                <a:ea typeface="Tahoma"/>
                <a:cs typeface="Tahoma"/>
                <a:sym typeface="Tahoma"/>
              </a:defRPr>
            </a:lvl1pPr>
          </a:lstStyle>
          <a:p>
            <a:r>
              <a:rPr dirty="0"/>
              <a:t>El </a:t>
            </a:r>
            <a:r>
              <a:rPr dirty="0" err="1"/>
              <a:t>contenido</a:t>
            </a:r>
            <a:r>
              <a:rPr dirty="0"/>
              <a:t> de </a:t>
            </a:r>
            <a:r>
              <a:rPr dirty="0" err="1"/>
              <a:t>este</a:t>
            </a:r>
            <a:r>
              <a:rPr dirty="0"/>
              <a:t> </a:t>
            </a:r>
            <a:r>
              <a:rPr dirty="0" err="1"/>
              <a:t>documento</a:t>
            </a:r>
            <a:r>
              <a:rPr dirty="0"/>
              <a:t> es </a:t>
            </a:r>
            <a:r>
              <a:rPr dirty="0" err="1"/>
              <a:t>propiedad</a:t>
            </a:r>
            <a:r>
              <a:rPr dirty="0"/>
              <a:t> de ROI UP Group, </a:t>
            </a:r>
            <a:r>
              <a:rPr dirty="0" err="1"/>
              <a:t>siendo</a:t>
            </a:r>
            <a:r>
              <a:rPr dirty="0"/>
              <a:t> </a:t>
            </a:r>
            <a:r>
              <a:rPr dirty="0" err="1"/>
              <a:t>estrictamente</a:t>
            </a:r>
            <a:r>
              <a:rPr dirty="0"/>
              <a:t> privados tanto </a:t>
            </a:r>
            <a:r>
              <a:rPr dirty="0" err="1"/>
              <a:t>el</a:t>
            </a:r>
            <a:r>
              <a:rPr dirty="0"/>
              <a:t> material </a:t>
            </a:r>
            <a:r>
              <a:rPr dirty="0" err="1"/>
              <a:t>informático</a:t>
            </a:r>
            <a:r>
              <a:rPr dirty="0"/>
              <a:t> o </a:t>
            </a:r>
            <a:r>
              <a:rPr dirty="0" err="1"/>
              <a:t>en</a:t>
            </a:r>
            <a:r>
              <a:rPr dirty="0"/>
              <a:t> </a:t>
            </a:r>
            <a:r>
              <a:rPr dirty="0" err="1"/>
              <a:t>papel</a:t>
            </a:r>
            <a:r>
              <a:rPr dirty="0"/>
              <a:t> </a:t>
            </a:r>
            <a:r>
              <a:rPr dirty="0" err="1"/>
              <a:t>como</a:t>
            </a:r>
            <a:r>
              <a:rPr dirty="0"/>
              <a:t> la </a:t>
            </a:r>
            <a:r>
              <a:rPr dirty="0" err="1"/>
              <a:t>documentación</a:t>
            </a:r>
            <a:r>
              <a:rPr dirty="0"/>
              <a:t> e </a:t>
            </a:r>
            <a:r>
              <a:rPr dirty="0" err="1"/>
              <a:t>información</a:t>
            </a:r>
            <a:r>
              <a:rPr dirty="0"/>
              <a:t> de </a:t>
            </a:r>
            <a:r>
              <a:rPr dirty="0" err="1"/>
              <a:t>los</a:t>
            </a:r>
            <a:r>
              <a:rPr dirty="0"/>
              <a:t> </a:t>
            </a:r>
            <a:r>
              <a:rPr dirty="0" err="1"/>
              <a:t>que</a:t>
            </a:r>
            <a:r>
              <a:rPr dirty="0"/>
              <a:t> se </a:t>
            </a:r>
            <a:r>
              <a:rPr dirty="0" err="1"/>
              <a:t>hace</a:t>
            </a:r>
            <a:r>
              <a:rPr dirty="0"/>
              <a:t> </a:t>
            </a:r>
            <a:r>
              <a:rPr dirty="0" err="1"/>
              <a:t>entrega</a:t>
            </a:r>
            <a:r>
              <a:rPr dirty="0"/>
              <a:t>.</a:t>
            </a:r>
          </a:p>
        </p:txBody>
      </p:sp>
      <p:sp>
        <p:nvSpPr>
          <p:cNvPr id="92" name="Rectangle 9"/>
          <p:cNvSpPr txBox="1"/>
          <p:nvPr/>
        </p:nvSpPr>
        <p:spPr>
          <a:xfrm>
            <a:off x="5299747" y="3859688"/>
            <a:ext cx="4976584" cy="30480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chor="ctr">
            <a:spAutoFit/>
          </a:bodyPr>
          <a:lstStyle>
            <a:lvl1pPr>
              <a:lnSpc>
                <a:spcPct val="70000"/>
              </a:lnSpc>
              <a:defRPr sz="2000" b="1">
                <a:solidFill>
                  <a:srgbClr val="141616"/>
                </a:solidFill>
                <a:latin typeface="Tahoma"/>
                <a:ea typeface="Tahoma"/>
                <a:cs typeface="Tahoma"/>
                <a:sym typeface="Tahoma"/>
              </a:defRPr>
            </a:lvl1pPr>
          </a:lstStyle>
          <a:p>
            <a:r>
              <a:t>Confidential</a:t>
            </a:r>
          </a:p>
        </p:txBody>
      </p:sp>
      <p:sp>
        <p:nvSpPr>
          <p:cNvPr id="93" name="Marcador de texto 17"/>
          <p:cNvSpPr txBox="1"/>
          <p:nvPr/>
        </p:nvSpPr>
        <p:spPr>
          <a:xfrm>
            <a:off x="5275289" y="4299918"/>
            <a:ext cx="5001045" cy="54863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8" tIns="45718" rIns="45718" bIns="45718">
            <a:spAutoFit/>
          </a:bodyPr>
          <a:lstStyle>
            <a:lvl1pPr>
              <a:spcBef>
                <a:spcPts val="1000"/>
              </a:spcBef>
              <a:defRPr sz="1000">
                <a:solidFill>
                  <a:srgbClr val="595959"/>
                </a:solidFill>
                <a:latin typeface="Tahoma"/>
                <a:ea typeface="Tahoma"/>
                <a:cs typeface="Tahoma"/>
                <a:sym typeface="Tahoma"/>
              </a:defRPr>
            </a:lvl1pPr>
          </a:lstStyle>
          <a:p>
            <a:r>
              <a:rPr dirty="0"/>
              <a:t>The content of the present document is property of ROI UP Group. All documents, information and materials delivered, in both electronic and paper format, must remain strictly confidential.</a:t>
            </a:r>
          </a:p>
        </p:txBody>
      </p:sp>
      <p:pic>
        <p:nvPicPr>
          <p:cNvPr id="94" name="Imagen 5" descr="Imagen 5"/>
          <p:cNvPicPr>
            <a:picLocks noChangeAspect="1"/>
          </p:cNvPicPr>
          <p:nvPr/>
        </p:nvPicPr>
        <p:blipFill>
          <a:blip r:embed="rId3"/>
          <a:srcRect t="14899" r="3403"/>
          <a:stretch>
            <a:fillRect/>
          </a:stretch>
        </p:blipFill>
        <p:spPr>
          <a:xfrm rot="5051356">
            <a:off x="1621617" y="1982797"/>
            <a:ext cx="6150080" cy="12167397"/>
          </a:xfrm>
          <a:prstGeom prst="rect">
            <a:avLst/>
          </a:prstGeom>
          <a:ln w="12700">
            <a:miter lim="400000"/>
          </a:ln>
        </p:spPr>
      </p:pic>
      <p:sp>
        <p:nvSpPr>
          <p:cNvPr id="95" name="Número de diapositiva"/>
          <p:cNvSpPr txBox="1">
            <a:spLocks noGrp="1"/>
          </p:cNvSpPr>
          <p:nvPr>
            <p:ph type="sldNum" sz="quarter" idx="2"/>
          </p:nvPr>
        </p:nvSpPr>
        <p:spPr>
          <a:xfrm>
            <a:off x="177900" y="7199986"/>
            <a:ext cx="196975" cy="165101"/>
          </a:xfrm>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1_Two Content">
    <p:spTree>
      <p:nvGrpSpPr>
        <p:cNvPr id="1" name=""/>
        <p:cNvGrpSpPr/>
        <p:nvPr/>
      </p:nvGrpSpPr>
      <p:grpSpPr>
        <a:xfrm>
          <a:off x="0" y="0"/>
          <a:ext cx="0" cy="0"/>
          <a:chOff x="0" y="0"/>
          <a:chExt cx="0" cy="0"/>
        </a:xfrm>
      </p:grpSpPr>
      <p:sp>
        <p:nvSpPr>
          <p:cNvPr id="123" name="Texto del título"/>
          <p:cNvSpPr txBox="1">
            <a:spLocks noGrp="1"/>
          </p:cNvSpPr>
          <p:nvPr>
            <p:ph type="title"/>
          </p:nvPr>
        </p:nvSpPr>
        <p:spPr>
          <a:xfrm>
            <a:off x="534669" y="302609"/>
            <a:ext cx="9624061" cy="1460575"/>
          </a:xfrm>
          <a:prstGeom prst="rect">
            <a:avLst/>
          </a:prstGeom>
        </p:spPr>
        <p:txBody>
          <a:bodyPr/>
          <a:lstStyle>
            <a:lvl1pPr>
              <a:defRPr sz="2300" b="1"/>
            </a:lvl1pPr>
          </a:lstStyle>
          <a:p>
            <a:r>
              <a:t>Texto del título</a:t>
            </a:r>
          </a:p>
        </p:txBody>
      </p:sp>
      <p:sp>
        <p:nvSpPr>
          <p:cNvPr id="124" name="Nivel de texto 1…"/>
          <p:cNvSpPr txBox="1">
            <a:spLocks noGrp="1"/>
          </p:cNvSpPr>
          <p:nvPr>
            <p:ph type="body" sz="quarter" idx="1"/>
          </p:nvPr>
        </p:nvSpPr>
        <p:spPr>
          <a:xfrm>
            <a:off x="1163811" y="2217491"/>
            <a:ext cx="4131310" cy="184668"/>
          </a:xfrm>
          <a:prstGeom prst="rect">
            <a:avLst/>
          </a:prstGeom>
        </p:spPr>
        <p:txBody>
          <a:bodyPr/>
          <a:lstStyle>
            <a:lvl1pPr>
              <a:defRPr sz="1100">
                <a:solidFill>
                  <a:srgbClr val="231F20"/>
                </a:solidFill>
                <a:latin typeface="Tahoma"/>
                <a:ea typeface="Tahoma"/>
                <a:cs typeface="Tahoma"/>
                <a:sym typeface="Tahoma"/>
              </a:defRPr>
            </a:lvl1pPr>
            <a:lvl2pPr>
              <a:defRPr sz="1100">
                <a:solidFill>
                  <a:srgbClr val="231F20"/>
                </a:solidFill>
                <a:latin typeface="Tahoma"/>
                <a:ea typeface="Tahoma"/>
                <a:cs typeface="Tahoma"/>
                <a:sym typeface="Tahoma"/>
              </a:defRPr>
            </a:lvl2pPr>
            <a:lvl3pPr>
              <a:defRPr sz="1100">
                <a:solidFill>
                  <a:srgbClr val="231F20"/>
                </a:solidFill>
                <a:latin typeface="Tahoma"/>
                <a:ea typeface="Tahoma"/>
                <a:cs typeface="Tahoma"/>
                <a:sym typeface="Tahoma"/>
              </a:defRPr>
            </a:lvl3pPr>
            <a:lvl4pPr>
              <a:defRPr sz="1100">
                <a:solidFill>
                  <a:srgbClr val="231F20"/>
                </a:solidFill>
                <a:latin typeface="Tahoma"/>
                <a:ea typeface="Tahoma"/>
                <a:cs typeface="Tahoma"/>
                <a:sym typeface="Tahoma"/>
              </a:defRPr>
            </a:lvl4pPr>
            <a:lvl5pPr>
              <a:defRPr sz="1100">
                <a:solidFill>
                  <a:srgbClr val="231F20"/>
                </a:solidFill>
                <a:latin typeface="Tahoma"/>
                <a:ea typeface="Tahoma"/>
                <a:cs typeface="Tahoma"/>
                <a:sym typeface="Tahoma"/>
              </a:defRPr>
            </a:lvl5pPr>
          </a:lstStyle>
          <a:p>
            <a:r>
              <a:t>Nivel de texto 1</a:t>
            </a:r>
          </a:p>
          <a:p>
            <a:pPr lvl="1"/>
            <a:r>
              <a:t>Nivel de texto 2</a:t>
            </a:r>
          </a:p>
          <a:p>
            <a:pPr lvl="2"/>
            <a:r>
              <a:t>Nivel de texto 3</a:t>
            </a:r>
          </a:p>
          <a:p>
            <a:pPr lvl="3"/>
            <a:r>
              <a:t>Nivel de texto 4</a:t>
            </a:r>
          </a:p>
          <a:p>
            <a:pPr lvl="4"/>
            <a:r>
              <a:t>Nivel de texto 5</a:t>
            </a:r>
          </a:p>
        </p:txBody>
      </p:sp>
      <p:sp>
        <p:nvSpPr>
          <p:cNvPr id="2" name="Número de diapositiva">
            <a:extLst>
              <a:ext uri="{FF2B5EF4-FFF2-40B4-BE49-F238E27FC236}">
                <a16:creationId xmlns:a16="http://schemas.microsoft.com/office/drawing/2014/main" id="{200DD8B5-283F-F95B-534D-B626AC407C76}"/>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3" name="Grupo 17">
            <a:extLst>
              <a:ext uri="{FF2B5EF4-FFF2-40B4-BE49-F238E27FC236}">
                <a16:creationId xmlns:a16="http://schemas.microsoft.com/office/drawing/2014/main" id="{D79704D2-FF1D-569F-52D9-8FBA5486489F}"/>
              </a:ext>
            </a:extLst>
          </p:cNvPr>
          <p:cNvGrpSpPr/>
          <p:nvPr userDrawn="1"/>
        </p:nvGrpSpPr>
        <p:grpSpPr>
          <a:xfrm>
            <a:off x="573426" y="7155453"/>
            <a:ext cx="1308216" cy="243839"/>
            <a:chOff x="0" y="0"/>
            <a:chExt cx="1308214" cy="243837"/>
          </a:xfrm>
        </p:grpSpPr>
        <p:sp>
          <p:nvSpPr>
            <p:cNvPr id="4" name="CuadroTexto 18">
              <a:extLst>
                <a:ext uri="{FF2B5EF4-FFF2-40B4-BE49-F238E27FC236}">
                  <a16:creationId xmlns:a16="http://schemas.microsoft.com/office/drawing/2014/main" id="{E7BEF85F-42C3-8777-47B6-EA64B14313D6}"/>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5" name="CuadroTexto 19">
              <a:extLst>
                <a:ext uri="{FF2B5EF4-FFF2-40B4-BE49-F238E27FC236}">
                  <a16:creationId xmlns:a16="http://schemas.microsoft.com/office/drawing/2014/main" id="{6D0C4DEA-70EF-946D-A170-E503CE23BA63}"/>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6" name="Imagen 5" descr="Icono&#10;&#10;El contenido generado por IA puede ser incorrecto.">
            <a:extLst>
              <a:ext uri="{FF2B5EF4-FFF2-40B4-BE49-F238E27FC236}">
                <a16:creationId xmlns:a16="http://schemas.microsoft.com/office/drawing/2014/main" id="{C7DCE3F8-3A92-6F53-B245-CBEEEF593E1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7" name="Imagen 6" descr="Logotipo&#10;&#10;El contenido generado por IA puede ser incorrecto.">
            <a:extLst>
              <a:ext uri="{FF2B5EF4-FFF2-40B4-BE49-F238E27FC236}">
                <a16:creationId xmlns:a16="http://schemas.microsoft.com/office/drawing/2014/main" id="{C6B3E469-812E-2C38-CBE0-8F0A610CAE5C}"/>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32" name="bg object 16"/>
          <p:cNvSpPr/>
          <p:nvPr/>
        </p:nvSpPr>
        <p:spPr>
          <a:xfrm>
            <a:off x="2239403" y="1"/>
            <a:ext cx="8452599" cy="7553657"/>
          </a:xfrm>
          <a:prstGeom prst="rect">
            <a:avLst/>
          </a:prstGeom>
          <a:solidFill>
            <a:srgbClr val="E4E4E4"/>
          </a:solidFill>
          <a:ln w="12700">
            <a:miter lim="400000"/>
          </a:ln>
        </p:spPr>
        <p:txBody>
          <a:bodyPr lIns="45718" tIns="45718" rIns="45718" bIns="45718"/>
          <a:lstStyle/>
          <a:p>
            <a:pPr>
              <a:defRPr>
                <a:latin typeface="Calibri"/>
                <a:ea typeface="Calibri"/>
                <a:cs typeface="Calibri"/>
                <a:sym typeface="Calibri"/>
              </a:defRPr>
            </a:pPr>
            <a:endParaRPr/>
          </a:p>
        </p:txBody>
      </p:sp>
      <p:sp>
        <p:nvSpPr>
          <p:cNvPr id="138" name="Texto del título"/>
          <p:cNvSpPr txBox="1">
            <a:spLocks noGrp="1"/>
          </p:cNvSpPr>
          <p:nvPr>
            <p:ph type="title"/>
          </p:nvPr>
        </p:nvSpPr>
        <p:spPr>
          <a:xfrm>
            <a:off x="802005" y="2344483"/>
            <a:ext cx="9089391" cy="369334"/>
          </a:xfrm>
          <a:prstGeom prst="rect">
            <a:avLst/>
          </a:prstGeom>
        </p:spPr>
        <p:txBody>
          <a:bodyPr/>
          <a:lstStyle>
            <a:lvl1pPr>
              <a:defRPr sz="2300" b="1"/>
            </a:lvl1pPr>
          </a:lstStyle>
          <a:p>
            <a:r>
              <a:t>Texto del título</a:t>
            </a:r>
          </a:p>
        </p:txBody>
      </p:sp>
      <p:sp>
        <p:nvSpPr>
          <p:cNvPr id="139" name="Nivel de texto 1…"/>
          <p:cNvSpPr txBox="1">
            <a:spLocks noGrp="1"/>
          </p:cNvSpPr>
          <p:nvPr>
            <p:ph type="body" sz="quarter" idx="1"/>
          </p:nvPr>
        </p:nvSpPr>
        <p:spPr>
          <a:xfrm>
            <a:off x="1604010" y="4235196"/>
            <a:ext cx="7485382" cy="1890714"/>
          </a:xfrm>
          <a:prstGeom prst="rect">
            <a:avLst/>
          </a:prstGeom>
        </p:spPr>
        <p:txBody>
          <a:bodyPr/>
          <a:lstStyle>
            <a:lvl1pPr>
              <a:defRPr>
                <a:latin typeface="Tahoma"/>
                <a:ea typeface="Tahoma"/>
                <a:cs typeface="Tahoma"/>
                <a:sym typeface="Tahoma"/>
              </a:defRPr>
            </a:lvl1pPr>
            <a:lvl2pPr>
              <a:defRPr>
                <a:latin typeface="Tahoma"/>
                <a:ea typeface="Tahoma"/>
                <a:cs typeface="Tahoma"/>
                <a:sym typeface="Tahoma"/>
              </a:defRPr>
            </a:lvl2pPr>
            <a:lvl3pPr>
              <a:defRPr>
                <a:latin typeface="Tahoma"/>
                <a:ea typeface="Tahoma"/>
                <a:cs typeface="Tahoma"/>
                <a:sym typeface="Tahoma"/>
              </a:defRPr>
            </a:lvl3pPr>
            <a:lvl4pPr>
              <a:defRPr>
                <a:latin typeface="Tahoma"/>
                <a:ea typeface="Tahoma"/>
                <a:cs typeface="Tahoma"/>
                <a:sym typeface="Tahoma"/>
              </a:defRPr>
            </a:lvl4pPr>
            <a:lvl5pPr>
              <a:defRPr>
                <a:latin typeface="Tahoma"/>
                <a:ea typeface="Tahoma"/>
                <a:cs typeface="Tahoma"/>
                <a:sym typeface="Tahoma"/>
              </a:defRPr>
            </a:lvl5pPr>
          </a:lstStyle>
          <a:p>
            <a:r>
              <a:t>Nivel de texto 1</a:t>
            </a:r>
          </a:p>
          <a:p>
            <a:pPr lvl="1"/>
            <a:r>
              <a:t>Nivel de texto 2</a:t>
            </a:r>
          </a:p>
          <a:p>
            <a:pPr lvl="2"/>
            <a:r>
              <a:t>Nivel de texto 3</a:t>
            </a:r>
          </a:p>
          <a:p>
            <a:pPr lvl="3"/>
            <a:r>
              <a:t>Nivel de texto 4</a:t>
            </a:r>
          </a:p>
          <a:p>
            <a:pPr lvl="4"/>
            <a:r>
              <a:t>Nivel de texto 5</a:t>
            </a:r>
          </a:p>
        </p:txBody>
      </p:sp>
      <p:sp>
        <p:nvSpPr>
          <p:cNvPr id="2" name="Número de diapositiva">
            <a:extLst>
              <a:ext uri="{FF2B5EF4-FFF2-40B4-BE49-F238E27FC236}">
                <a16:creationId xmlns:a16="http://schemas.microsoft.com/office/drawing/2014/main" id="{3812BE35-BDC3-141D-E3E1-7669C4D60AF6}"/>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3" name="Grupo 17">
            <a:extLst>
              <a:ext uri="{FF2B5EF4-FFF2-40B4-BE49-F238E27FC236}">
                <a16:creationId xmlns:a16="http://schemas.microsoft.com/office/drawing/2014/main" id="{72ACEF2A-81B7-7EB6-DF83-E328FE564707}"/>
              </a:ext>
            </a:extLst>
          </p:cNvPr>
          <p:cNvGrpSpPr/>
          <p:nvPr userDrawn="1"/>
        </p:nvGrpSpPr>
        <p:grpSpPr>
          <a:xfrm>
            <a:off x="573426" y="7155453"/>
            <a:ext cx="1308216" cy="243839"/>
            <a:chOff x="0" y="0"/>
            <a:chExt cx="1308214" cy="243837"/>
          </a:xfrm>
        </p:grpSpPr>
        <p:sp>
          <p:nvSpPr>
            <p:cNvPr id="4" name="CuadroTexto 18">
              <a:extLst>
                <a:ext uri="{FF2B5EF4-FFF2-40B4-BE49-F238E27FC236}">
                  <a16:creationId xmlns:a16="http://schemas.microsoft.com/office/drawing/2014/main" id="{F3CEA7F0-BD65-556D-58DC-D41FD9A59529}"/>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5" name="CuadroTexto 19">
              <a:extLst>
                <a:ext uri="{FF2B5EF4-FFF2-40B4-BE49-F238E27FC236}">
                  <a16:creationId xmlns:a16="http://schemas.microsoft.com/office/drawing/2014/main" id="{0E119CAB-1801-120F-4AE0-589169CADE5E}"/>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6" name="Imagen 5" descr="Icono&#10;&#10;El contenido generado por IA puede ser incorrecto.">
            <a:extLst>
              <a:ext uri="{FF2B5EF4-FFF2-40B4-BE49-F238E27FC236}">
                <a16:creationId xmlns:a16="http://schemas.microsoft.com/office/drawing/2014/main" id="{1008E9EA-91AC-D8F1-B18E-9E8BD564275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7" name="Imagen 6" descr="Logotipo&#10;&#10;El contenido generado por IA puede ser incorrecto.">
            <a:extLst>
              <a:ext uri="{FF2B5EF4-FFF2-40B4-BE49-F238E27FC236}">
                <a16:creationId xmlns:a16="http://schemas.microsoft.com/office/drawing/2014/main" id="{6E91ABEB-E5F3-6B6F-3720-44150D3989F5}"/>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162" name="bg object 16"/>
          <p:cNvSpPr/>
          <p:nvPr/>
        </p:nvSpPr>
        <p:spPr>
          <a:xfrm>
            <a:off x="2239403" y="1"/>
            <a:ext cx="8452599" cy="7553657"/>
          </a:xfrm>
          <a:prstGeom prst="rect">
            <a:avLst/>
          </a:prstGeom>
          <a:solidFill>
            <a:srgbClr val="E4E4E4"/>
          </a:solidFill>
          <a:ln w="12700">
            <a:miter lim="400000"/>
          </a:ln>
        </p:spPr>
        <p:txBody>
          <a:bodyPr lIns="45718" tIns="45718" rIns="45718" bIns="45718"/>
          <a:lstStyle/>
          <a:p>
            <a:pPr>
              <a:defRPr>
                <a:latin typeface="Calibri"/>
                <a:ea typeface="Calibri"/>
                <a:cs typeface="Calibri"/>
                <a:sym typeface="Calibri"/>
              </a:defRPr>
            </a:pPr>
            <a:endParaRPr/>
          </a:p>
        </p:txBody>
      </p:sp>
      <p:sp>
        <p:nvSpPr>
          <p:cNvPr id="168" name="Texto del título"/>
          <p:cNvSpPr txBox="1">
            <a:spLocks noGrp="1"/>
          </p:cNvSpPr>
          <p:nvPr>
            <p:ph type="title"/>
          </p:nvPr>
        </p:nvSpPr>
        <p:spPr>
          <a:xfrm>
            <a:off x="2870000" y="1697719"/>
            <a:ext cx="6142355" cy="369334"/>
          </a:xfrm>
          <a:prstGeom prst="rect">
            <a:avLst/>
          </a:prstGeom>
        </p:spPr>
        <p:txBody>
          <a:bodyPr/>
          <a:lstStyle>
            <a:lvl1pPr>
              <a:defRPr sz="2300" b="1"/>
            </a:lvl1pPr>
          </a:lstStyle>
          <a:p>
            <a:r>
              <a:t>Texto del título</a:t>
            </a:r>
          </a:p>
        </p:txBody>
      </p:sp>
      <p:sp>
        <p:nvSpPr>
          <p:cNvPr id="169" name="Nivel de texto 1…"/>
          <p:cNvSpPr txBox="1">
            <a:spLocks noGrp="1"/>
          </p:cNvSpPr>
          <p:nvPr>
            <p:ph type="body" sz="quarter" idx="1"/>
          </p:nvPr>
        </p:nvSpPr>
        <p:spPr>
          <a:xfrm>
            <a:off x="1163811" y="2217491"/>
            <a:ext cx="4131310" cy="184668"/>
          </a:xfrm>
          <a:prstGeom prst="rect">
            <a:avLst/>
          </a:prstGeom>
        </p:spPr>
        <p:txBody>
          <a:bodyPr/>
          <a:lstStyle>
            <a:lvl1pPr>
              <a:defRPr sz="1100">
                <a:solidFill>
                  <a:srgbClr val="231F20"/>
                </a:solidFill>
                <a:latin typeface="Tahoma"/>
                <a:ea typeface="Tahoma"/>
                <a:cs typeface="Tahoma"/>
                <a:sym typeface="Tahoma"/>
              </a:defRPr>
            </a:lvl1pPr>
            <a:lvl2pPr>
              <a:defRPr sz="1100">
                <a:solidFill>
                  <a:srgbClr val="231F20"/>
                </a:solidFill>
                <a:latin typeface="Tahoma"/>
                <a:ea typeface="Tahoma"/>
                <a:cs typeface="Tahoma"/>
                <a:sym typeface="Tahoma"/>
              </a:defRPr>
            </a:lvl2pPr>
            <a:lvl3pPr>
              <a:defRPr sz="1100">
                <a:solidFill>
                  <a:srgbClr val="231F20"/>
                </a:solidFill>
                <a:latin typeface="Tahoma"/>
                <a:ea typeface="Tahoma"/>
                <a:cs typeface="Tahoma"/>
                <a:sym typeface="Tahoma"/>
              </a:defRPr>
            </a:lvl3pPr>
            <a:lvl4pPr>
              <a:defRPr sz="1100">
                <a:solidFill>
                  <a:srgbClr val="231F20"/>
                </a:solidFill>
                <a:latin typeface="Tahoma"/>
                <a:ea typeface="Tahoma"/>
                <a:cs typeface="Tahoma"/>
                <a:sym typeface="Tahoma"/>
              </a:defRPr>
            </a:lvl4pPr>
            <a:lvl5pPr>
              <a:defRPr sz="1100">
                <a:solidFill>
                  <a:srgbClr val="231F20"/>
                </a:solidFill>
                <a:latin typeface="Tahoma"/>
                <a:ea typeface="Tahoma"/>
                <a:cs typeface="Tahoma"/>
                <a:sym typeface="Tahoma"/>
              </a:defRPr>
            </a:lvl5pPr>
          </a:lstStyle>
          <a:p>
            <a:r>
              <a:t>Nivel de texto 1</a:t>
            </a:r>
          </a:p>
          <a:p>
            <a:pPr lvl="1"/>
            <a:r>
              <a:t>Nivel de texto 2</a:t>
            </a:r>
          </a:p>
          <a:p>
            <a:pPr lvl="2"/>
            <a:r>
              <a:t>Nivel de texto 3</a:t>
            </a:r>
          </a:p>
          <a:p>
            <a:pPr lvl="3"/>
            <a:r>
              <a:t>Nivel de texto 4</a:t>
            </a:r>
          </a:p>
          <a:p>
            <a:pPr lvl="4"/>
            <a:r>
              <a:t>Nivel de texto 5</a:t>
            </a:r>
          </a:p>
        </p:txBody>
      </p:sp>
      <p:sp>
        <p:nvSpPr>
          <p:cNvPr id="2" name="Número de diapositiva">
            <a:extLst>
              <a:ext uri="{FF2B5EF4-FFF2-40B4-BE49-F238E27FC236}">
                <a16:creationId xmlns:a16="http://schemas.microsoft.com/office/drawing/2014/main" id="{CE79CE97-3A26-32CA-C7FF-57CF31EE3A21}"/>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3" name="Grupo 17">
            <a:extLst>
              <a:ext uri="{FF2B5EF4-FFF2-40B4-BE49-F238E27FC236}">
                <a16:creationId xmlns:a16="http://schemas.microsoft.com/office/drawing/2014/main" id="{0F945C96-3FBA-E4D0-0202-2E03E6DD87EC}"/>
              </a:ext>
            </a:extLst>
          </p:cNvPr>
          <p:cNvGrpSpPr/>
          <p:nvPr userDrawn="1"/>
        </p:nvGrpSpPr>
        <p:grpSpPr>
          <a:xfrm>
            <a:off x="573426" y="7155453"/>
            <a:ext cx="1308216" cy="243839"/>
            <a:chOff x="0" y="0"/>
            <a:chExt cx="1308214" cy="243837"/>
          </a:xfrm>
        </p:grpSpPr>
        <p:sp>
          <p:nvSpPr>
            <p:cNvPr id="4" name="CuadroTexto 18">
              <a:extLst>
                <a:ext uri="{FF2B5EF4-FFF2-40B4-BE49-F238E27FC236}">
                  <a16:creationId xmlns:a16="http://schemas.microsoft.com/office/drawing/2014/main" id="{4D710D2E-C7A2-7B79-F118-064139569E96}"/>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5" name="CuadroTexto 19">
              <a:extLst>
                <a:ext uri="{FF2B5EF4-FFF2-40B4-BE49-F238E27FC236}">
                  <a16:creationId xmlns:a16="http://schemas.microsoft.com/office/drawing/2014/main" id="{C71ABA4D-7F29-DF10-AF64-34D46FA0DEA4}"/>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6" name="Imagen 5" descr="Icono&#10;&#10;El contenido generado por IA puede ser incorrecto.">
            <a:extLst>
              <a:ext uri="{FF2B5EF4-FFF2-40B4-BE49-F238E27FC236}">
                <a16:creationId xmlns:a16="http://schemas.microsoft.com/office/drawing/2014/main" id="{BAD70940-EDD6-0D53-D789-2A3F36A2B4F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7" name="Imagen 6" descr="Logotipo&#10;&#10;El contenido generado por IA puede ser incorrecto.">
            <a:extLst>
              <a:ext uri="{FF2B5EF4-FFF2-40B4-BE49-F238E27FC236}">
                <a16:creationId xmlns:a16="http://schemas.microsoft.com/office/drawing/2014/main" id="{E128678A-66F1-84B6-8D8F-C94F9D19B9E2}"/>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sp>
        <p:nvSpPr>
          <p:cNvPr id="177" name="bg object 16"/>
          <p:cNvSpPr/>
          <p:nvPr/>
        </p:nvSpPr>
        <p:spPr>
          <a:xfrm>
            <a:off x="2239403" y="1"/>
            <a:ext cx="8452599" cy="7553657"/>
          </a:xfrm>
          <a:prstGeom prst="rect">
            <a:avLst/>
          </a:prstGeom>
          <a:solidFill>
            <a:srgbClr val="E4E4E4"/>
          </a:solidFill>
          <a:ln w="12700">
            <a:miter lim="400000"/>
          </a:ln>
        </p:spPr>
        <p:txBody>
          <a:bodyPr lIns="45718" tIns="45718" rIns="45718" bIns="45718"/>
          <a:lstStyle/>
          <a:p>
            <a:pPr>
              <a:defRPr>
                <a:latin typeface="Calibri"/>
                <a:ea typeface="Calibri"/>
                <a:cs typeface="Calibri"/>
                <a:sym typeface="Calibri"/>
              </a:defRPr>
            </a:pPr>
            <a:endParaRPr/>
          </a:p>
        </p:txBody>
      </p:sp>
      <p:sp>
        <p:nvSpPr>
          <p:cNvPr id="183" name="Texto del título"/>
          <p:cNvSpPr txBox="1">
            <a:spLocks noGrp="1"/>
          </p:cNvSpPr>
          <p:nvPr>
            <p:ph type="title"/>
          </p:nvPr>
        </p:nvSpPr>
        <p:spPr>
          <a:xfrm>
            <a:off x="2870000" y="1697719"/>
            <a:ext cx="6142355" cy="369334"/>
          </a:xfrm>
          <a:prstGeom prst="rect">
            <a:avLst/>
          </a:prstGeom>
        </p:spPr>
        <p:txBody>
          <a:bodyPr/>
          <a:lstStyle>
            <a:lvl1pPr>
              <a:defRPr sz="2300"/>
            </a:lvl1pPr>
          </a:lstStyle>
          <a:p>
            <a:r>
              <a:t>Texto del título</a:t>
            </a:r>
          </a:p>
        </p:txBody>
      </p:sp>
      <p:sp>
        <p:nvSpPr>
          <p:cNvPr id="2" name="Número de diapositiva">
            <a:extLst>
              <a:ext uri="{FF2B5EF4-FFF2-40B4-BE49-F238E27FC236}">
                <a16:creationId xmlns:a16="http://schemas.microsoft.com/office/drawing/2014/main" id="{98ECE44E-3832-832A-8E18-360052E6F445}"/>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3" name="Grupo 17">
            <a:extLst>
              <a:ext uri="{FF2B5EF4-FFF2-40B4-BE49-F238E27FC236}">
                <a16:creationId xmlns:a16="http://schemas.microsoft.com/office/drawing/2014/main" id="{7B19D66C-3551-A39C-0418-5DE5DEEC1936}"/>
              </a:ext>
            </a:extLst>
          </p:cNvPr>
          <p:cNvGrpSpPr/>
          <p:nvPr userDrawn="1"/>
        </p:nvGrpSpPr>
        <p:grpSpPr>
          <a:xfrm>
            <a:off x="573426" y="7155453"/>
            <a:ext cx="1308216" cy="243839"/>
            <a:chOff x="0" y="0"/>
            <a:chExt cx="1308214" cy="243837"/>
          </a:xfrm>
        </p:grpSpPr>
        <p:sp>
          <p:nvSpPr>
            <p:cNvPr id="4" name="CuadroTexto 18">
              <a:extLst>
                <a:ext uri="{FF2B5EF4-FFF2-40B4-BE49-F238E27FC236}">
                  <a16:creationId xmlns:a16="http://schemas.microsoft.com/office/drawing/2014/main" id="{47A30DE9-8913-7233-3367-6964BB3D379E}"/>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5" name="CuadroTexto 19">
              <a:extLst>
                <a:ext uri="{FF2B5EF4-FFF2-40B4-BE49-F238E27FC236}">
                  <a16:creationId xmlns:a16="http://schemas.microsoft.com/office/drawing/2014/main" id="{015EEBF5-9E5D-39EC-8CD7-6C859D224537}"/>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6" name="Imagen 5" descr="Icono&#10;&#10;El contenido generado por IA puede ser incorrecto.">
            <a:extLst>
              <a:ext uri="{FF2B5EF4-FFF2-40B4-BE49-F238E27FC236}">
                <a16:creationId xmlns:a16="http://schemas.microsoft.com/office/drawing/2014/main" id="{2BB28177-A611-5E56-574A-133D6EF76E7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7" name="Imagen 6" descr="Logotipo&#10;&#10;El contenido generado por IA puede ser incorrecto.">
            <a:extLst>
              <a:ext uri="{FF2B5EF4-FFF2-40B4-BE49-F238E27FC236}">
                <a16:creationId xmlns:a16="http://schemas.microsoft.com/office/drawing/2014/main" id="{831F821E-9CE8-BFEF-B716-83C874C18086}"/>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191" name="bg object 16"/>
          <p:cNvSpPr/>
          <p:nvPr userDrawn="1"/>
        </p:nvSpPr>
        <p:spPr>
          <a:xfrm>
            <a:off x="-2" y="0"/>
            <a:ext cx="10692007" cy="7553657"/>
          </a:xfrm>
          <a:prstGeom prst="rect">
            <a:avLst/>
          </a:prstGeom>
          <a:solidFill>
            <a:srgbClr val="DCDEDD"/>
          </a:solidFill>
          <a:ln w="12700">
            <a:miter lim="400000"/>
          </a:ln>
        </p:spPr>
        <p:txBody>
          <a:bodyPr lIns="45718" tIns="45718" rIns="45718" bIns="45718"/>
          <a:lstStyle/>
          <a:p>
            <a:pPr>
              <a:defRPr>
                <a:latin typeface="Calibri"/>
                <a:ea typeface="Calibri"/>
                <a:cs typeface="Calibri"/>
                <a:sym typeface="Calibri"/>
              </a:defRPr>
            </a:pPr>
            <a:endParaRPr/>
          </a:p>
        </p:txBody>
      </p:sp>
      <p:sp>
        <p:nvSpPr>
          <p:cNvPr id="4" name="Número de diapositiva">
            <a:extLst>
              <a:ext uri="{FF2B5EF4-FFF2-40B4-BE49-F238E27FC236}">
                <a16:creationId xmlns:a16="http://schemas.microsoft.com/office/drawing/2014/main" id="{E7FFBA67-C424-6782-AFC2-8D2FAAFB089A}"/>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5" name="Grupo 17">
            <a:extLst>
              <a:ext uri="{FF2B5EF4-FFF2-40B4-BE49-F238E27FC236}">
                <a16:creationId xmlns:a16="http://schemas.microsoft.com/office/drawing/2014/main" id="{06681E25-7847-EF5D-CDD5-2D4E46FE86EE}"/>
              </a:ext>
            </a:extLst>
          </p:cNvPr>
          <p:cNvGrpSpPr/>
          <p:nvPr userDrawn="1"/>
        </p:nvGrpSpPr>
        <p:grpSpPr>
          <a:xfrm>
            <a:off x="573426" y="7155453"/>
            <a:ext cx="1308216" cy="243839"/>
            <a:chOff x="0" y="0"/>
            <a:chExt cx="1308214" cy="243837"/>
          </a:xfrm>
        </p:grpSpPr>
        <p:sp>
          <p:nvSpPr>
            <p:cNvPr id="6" name="CuadroTexto 18">
              <a:extLst>
                <a:ext uri="{FF2B5EF4-FFF2-40B4-BE49-F238E27FC236}">
                  <a16:creationId xmlns:a16="http://schemas.microsoft.com/office/drawing/2014/main" id="{37B78397-CD9E-CE86-A188-E49AE02DA3F2}"/>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7" name="CuadroTexto 19">
              <a:extLst>
                <a:ext uri="{FF2B5EF4-FFF2-40B4-BE49-F238E27FC236}">
                  <a16:creationId xmlns:a16="http://schemas.microsoft.com/office/drawing/2014/main" id="{0F2DC72D-84D5-0D5B-7250-CA5F9073A963}"/>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8" name="Imagen 7" descr="Icono&#10;&#10;El contenido generado por IA puede ser incorrecto.">
            <a:extLst>
              <a:ext uri="{FF2B5EF4-FFF2-40B4-BE49-F238E27FC236}">
                <a16:creationId xmlns:a16="http://schemas.microsoft.com/office/drawing/2014/main" id="{834BD3EB-AC9F-8691-9E09-602B8664BB3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9" name="Imagen 8" descr="Logotipo&#10;&#10;El contenido generado por IA puede ser incorrecto.">
            <a:extLst>
              <a:ext uri="{FF2B5EF4-FFF2-40B4-BE49-F238E27FC236}">
                <a16:creationId xmlns:a16="http://schemas.microsoft.com/office/drawing/2014/main" id="{76CFA486-568A-2CF8-F0D1-49ABA5FC16BA}"/>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1_Blank">
    <p:spTree>
      <p:nvGrpSpPr>
        <p:cNvPr id="1" name=""/>
        <p:cNvGrpSpPr/>
        <p:nvPr/>
      </p:nvGrpSpPr>
      <p:grpSpPr>
        <a:xfrm>
          <a:off x="0" y="0"/>
          <a:ext cx="0" cy="0"/>
          <a:chOff x="0" y="0"/>
          <a:chExt cx="0" cy="0"/>
        </a:xfrm>
      </p:grpSpPr>
      <p:sp>
        <p:nvSpPr>
          <p:cNvPr id="204" name="bg object 16"/>
          <p:cNvSpPr/>
          <p:nvPr/>
        </p:nvSpPr>
        <p:spPr>
          <a:xfrm>
            <a:off x="0" y="0"/>
            <a:ext cx="10692007" cy="7553657"/>
          </a:xfrm>
          <a:prstGeom prst="rect">
            <a:avLst/>
          </a:prstGeom>
          <a:solidFill>
            <a:srgbClr val="E4E4E4"/>
          </a:solidFill>
          <a:ln w="12700">
            <a:miter lim="400000"/>
          </a:ln>
        </p:spPr>
        <p:txBody>
          <a:bodyPr lIns="45718" tIns="45718" rIns="45718" bIns="45718"/>
          <a:lstStyle/>
          <a:p>
            <a:pPr>
              <a:defRPr>
                <a:latin typeface="Calibri"/>
                <a:ea typeface="Calibri"/>
                <a:cs typeface="Calibri"/>
                <a:sym typeface="Calibri"/>
              </a:defRPr>
            </a:pPr>
            <a:endParaRPr/>
          </a:p>
        </p:txBody>
      </p:sp>
      <p:pic>
        <p:nvPicPr>
          <p:cNvPr id="221" name="object 6" descr="object 6"/>
          <p:cNvPicPr>
            <a:picLocks noChangeAspect="1"/>
          </p:cNvPicPr>
          <p:nvPr/>
        </p:nvPicPr>
        <p:blipFill>
          <a:blip r:embed="rId2"/>
          <a:stretch>
            <a:fillRect/>
          </a:stretch>
        </p:blipFill>
        <p:spPr>
          <a:xfrm>
            <a:off x="-1496531" y="5924732"/>
            <a:ext cx="12189931" cy="1631768"/>
          </a:xfrm>
          <a:prstGeom prst="rect">
            <a:avLst/>
          </a:prstGeom>
          <a:ln w="12700">
            <a:miter lim="400000"/>
          </a:ln>
        </p:spPr>
      </p:pic>
      <p:sp>
        <p:nvSpPr>
          <p:cNvPr id="3" name="Número de diapositiva">
            <a:extLst>
              <a:ext uri="{FF2B5EF4-FFF2-40B4-BE49-F238E27FC236}">
                <a16:creationId xmlns:a16="http://schemas.microsoft.com/office/drawing/2014/main" id="{7231CEDE-2C5E-1A4F-FE89-4CA5D6EB4C71}"/>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4" name="Grupo 17">
            <a:extLst>
              <a:ext uri="{FF2B5EF4-FFF2-40B4-BE49-F238E27FC236}">
                <a16:creationId xmlns:a16="http://schemas.microsoft.com/office/drawing/2014/main" id="{BB112582-17F4-8F40-F5CE-572D9A9CA232}"/>
              </a:ext>
            </a:extLst>
          </p:cNvPr>
          <p:cNvGrpSpPr/>
          <p:nvPr userDrawn="1"/>
        </p:nvGrpSpPr>
        <p:grpSpPr>
          <a:xfrm>
            <a:off x="573426" y="7155453"/>
            <a:ext cx="1308216" cy="243839"/>
            <a:chOff x="0" y="0"/>
            <a:chExt cx="1308214" cy="243837"/>
          </a:xfrm>
        </p:grpSpPr>
        <p:sp>
          <p:nvSpPr>
            <p:cNvPr id="5" name="CuadroTexto 18">
              <a:extLst>
                <a:ext uri="{FF2B5EF4-FFF2-40B4-BE49-F238E27FC236}">
                  <a16:creationId xmlns:a16="http://schemas.microsoft.com/office/drawing/2014/main" id="{310FA80C-4361-D47E-366D-6C925E313FA6}"/>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6" name="CuadroTexto 19">
              <a:extLst>
                <a:ext uri="{FF2B5EF4-FFF2-40B4-BE49-F238E27FC236}">
                  <a16:creationId xmlns:a16="http://schemas.microsoft.com/office/drawing/2014/main" id="{D92C39C3-0922-57AA-B11D-BC826E4EA54D}"/>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7" name="Imagen 6" descr="Icono&#10;&#10;El contenido generado por IA puede ser incorrecto.">
            <a:extLst>
              <a:ext uri="{FF2B5EF4-FFF2-40B4-BE49-F238E27FC236}">
                <a16:creationId xmlns:a16="http://schemas.microsoft.com/office/drawing/2014/main" id="{9C4AE67E-01CB-E9F1-4B80-5ABDE14A899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9" name="Imagen 8" descr="Logotipo&#10;&#10;El contenido generado por IA puede ser incorrecto.">
            <a:extLst>
              <a:ext uri="{FF2B5EF4-FFF2-40B4-BE49-F238E27FC236}">
                <a16:creationId xmlns:a16="http://schemas.microsoft.com/office/drawing/2014/main" id="{D45ECC76-82B3-C1AA-B3EE-B4324473B2E0}"/>
              </a:ext>
            </a:extLst>
          </p:cNvPr>
          <p:cNvPicPr>
            <a:picLocks noChangeAspect="1"/>
          </p:cNvPicPr>
          <p:nvPr userDrawn="1"/>
        </p:nvPicPr>
        <p:blipFill>
          <a:blip r:embed="rId4">
            <a:extLst>
              <a:ext uri="{28A0092B-C50C-407E-A947-70E740481C1C}">
                <a14:useLocalDpi xmlns:a14="http://schemas.microsoft.com/office/drawing/2010/main" val="0"/>
              </a:ext>
            </a:extLst>
          </a:blip>
          <a:srcRect l="20444" t="22823" r="21633" b="27220"/>
          <a:stretch>
            <a:fillRect/>
          </a:stretch>
        </p:blipFill>
        <p:spPr>
          <a:xfrm>
            <a:off x="9831860" y="6966767"/>
            <a:ext cx="675254" cy="409361"/>
          </a:xfrm>
          <a:prstGeom prst="rect">
            <a:avLst/>
          </a:prstGeom>
        </p:spPr>
      </p:pic>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Título">
    <p:spTree>
      <p:nvGrpSpPr>
        <p:cNvPr id="1" name=""/>
        <p:cNvGrpSpPr/>
        <p:nvPr/>
      </p:nvGrpSpPr>
      <p:grpSpPr>
        <a:xfrm>
          <a:off x="0" y="0"/>
          <a:ext cx="0" cy="0"/>
          <a:chOff x="0" y="0"/>
          <a:chExt cx="0" cy="0"/>
        </a:xfrm>
      </p:grpSpPr>
      <p:sp>
        <p:nvSpPr>
          <p:cNvPr id="229" name="bg object 16"/>
          <p:cNvSpPr/>
          <p:nvPr/>
        </p:nvSpPr>
        <p:spPr>
          <a:xfrm>
            <a:off x="2239403" y="1"/>
            <a:ext cx="8452599" cy="7553657"/>
          </a:xfrm>
          <a:prstGeom prst="rect">
            <a:avLst/>
          </a:prstGeom>
          <a:solidFill>
            <a:srgbClr val="E4E4E4"/>
          </a:solidFill>
          <a:ln w="12700">
            <a:miter lim="400000"/>
          </a:ln>
        </p:spPr>
        <p:txBody>
          <a:bodyPr lIns="45718" tIns="45718" rIns="45718" bIns="45718"/>
          <a:lstStyle/>
          <a:p>
            <a:pPr>
              <a:defRPr>
                <a:latin typeface="Calibri"/>
                <a:ea typeface="Calibri"/>
                <a:cs typeface="Calibri"/>
                <a:sym typeface="Calibri"/>
              </a:defRPr>
            </a:pPr>
            <a:endParaRPr/>
          </a:p>
        </p:txBody>
      </p:sp>
      <p:sp>
        <p:nvSpPr>
          <p:cNvPr id="235" name="Nivel de texto 1…"/>
          <p:cNvSpPr txBox="1">
            <a:spLocks noGrp="1"/>
          </p:cNvSpPr>
          <p:nvPr>
            <p:ph type="body" sz="quarter" idx="1" hasCustomPrompt="1"/>
          </p:nvPr>
        </p:nvSpPr>
        <p:spPr>
          <a:xfrm>
            <a:off x="526836" y="6533905"/>
            <a:ext cx="9635203" cy="350930"/>
          </a:xfrm>
          <a:prstGeom prst="rect">
            <a:avLst/>
          </a:prstGeom>
        </p:spPr>
        <p:txBody>
          <a:bodyPr lIns="45718" tIns="45718" rIns="45718" bIns="45718"/>
          <a:lstStyle>
            <a:lvl1pPr defTabSz="361691">
              <a:defRPr sz="1500" b="1">
                <a:latin typeface="Tahoma"/>
                <a:ea typeface="Tahoma"/>
                <a:cs typeface="Tahoma"/>
                <a:sym typeface="Tahoma"/>
              </a:defRPr>
            </a:lvl1pPr>
            <a:lvl2pPr defTabSz="361691">
              <a:defRPr sz="1500" b="1">
                <a:latin typeface="Tahoma"/>
                <a:ea typeface="Tahoma"/>
                <a:cs typeface="Tahoma"/>
                <a:sym typeface="Tahoma"/>
              </a:defRPr>
            </a:lvl2pPr>
            <a:lvl3pPr defTabSz="361691">
              <a:defRPr sz="1500" b="1">
                <a:latin typeface="Tahoma"/>
                <a:ea typeface="Tahoma"/>
                <a:cs typeface="Tahoma"/>
                <a:sym typeface="Tahoma"/>
              </a:defRPr>
            </a:lvl3pPr>
            <a:lvl4pPr defTabSz="361691">
              <a:defRPr sz="1500" b="1">
                <a:latin typeface="Tahoma"/>
                <a:ea typeface="Tahoma"/>
                <a:cs typeface="Tahoma"/>
                <a:sym typeface="Tahoma"/>
              </a:defRPr>
            </a:lvl4pPr>
            <a:lvl5pPr defTabSz="361691">
              <a:defRPr sz="1500" b="1">
                <a:latin typeface="Tahoma"/>
                <a:ea typeface="Tahoma"/>
                <a:cs typeface="Tahoma"/>
                <a:sym typeface="Tahoma"/>
              </a:defRPr>
            </a:lvl5pPr>
          </a:lstStyle>
          <a:p>
            <a:r>
              <a:t>Autor y fecha</a:t>
            </a:r>
          </a:p>
          <a:p>
            <a:pPr lvl="1"/>
            <a:endParaRPr/>
          </a:p>
          <a:p>
            <a:pPr lvl="2"/>
            <a:endParaRPr/>
          </a:p>
          <a:p>
            <a:pPr lvl="3"/>
            <a:endParaRPr/>
          </a:p>
          <a:p>
            <a:pPr lvl="4"/>
            <a:endParaRPr/>
          </a:p>
        </p:txBody>
      </p:sp>
      <p:sp>
        <p:nvSpPr>
          <p:cNvPr id="236" name="Título de la presentación"/>
          <p:cNvSpPr txBox="1">
            <a:spLocks noGrp="1"/>
          </p:cNvSpPr>
          <p:nvPr>
            <p:ph type="title" hasCustomPrompt="1"/>
          </p:nvPr>
        </p:nvSpPr>
        <p:spPr>
          <a:xfrm>
            <a:off x="529100" y="3197257"/>
            <a:ext cx="9635202" cy="782188"/>
          </a:xfrm>
          <a:prstGeom prst="rect">
            <a:avLst/>
          </a:prstGeom>
        </p:spPr>
        <p:txBody>
          <a:bodyPr anchor="b"/>
          <a:lstStyle>
            <a:lvl1pPr>
              <a:defRPr sz="5000" spc="-102"/>
            </a:lvl1pPr>
          </a:lstStyle>
          <a:p>
            <a:r>
              <a:t>Título de la presentación</a:t>
            </a:r>
          </a:p>
        </p:txBody>
      </p:sp>
      <p:sp>
        <p:nvSpPr>
          <p:cNvPr id="237" name="Nivel de texto 1…"/>
          <p:cNvSpPr txBox="1">
            <a:spLocks noGrp="1"/>
          </p:cNvSpPr>
          <p:nvPr>
            <p:ph type="body" sz="quarter" idx="21" hasCustomPrompt="1"/>
          </p:nvPr>
        </p:nvSpPr>
        <p:spPr>
          <a:xfrm>
            <a:off x="526839" y="3979443"/>
            <a:ext cx="9635202" cy="1049516"/>
          </a:xfrm>
          <a:prstGeom prst="rect">
            <a:avLst/>
          </a:prstGeom>
        </p:spPr>
        <p:txBody>
          <a:bodyPr/>
          <a:lstStyle>
            <a:lvl1pPr defTabSz="361691">
              <a:defRPr sz="2400" b="1">
                <a:latin typeface="Tahoma"/>
                <a:ea typeface="Tahoma"/>
                <a:cs typeface="Tahoma"/>
                <a:sym typeface="Tahoma"/>
              </a:defRPr>
            </a:lvl1pPr>
          </a:lstStyle>
          <a:p>
            <a:r>
              <a:t>Subtítulo de la presentación</a:t>
            </a:r>
          </a:p>
        </p:txBody>
      </p:sp>
      <p:sp>
        <p:nvSpPr>
          <p:cNvPr id="2" name="Número de diapositiva">
            <a:extLst>
              <a:ext uri="{FF2B5EF4-FFF2-40B4-BE49-F238E27FC236}">
                <a16:creationId xmlns:a16="http://schemas.microsoft.com/office/drawing/2014/main" id="{2398A9BD-1ACD-CAB8-3060-ED7392A20BFA}"/>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3" name="Grupo 17">
            <a:extLst>
              <a:ext uri="{FF2B5EF4-FFF2-40B4-BE49-F238E27FC236}">
                <a16:creationId xmlns:a16="http://schemas.microsoft.com/office/drawing/2014/main" id="{F3D8FFD8-49E0-78DF-D734-375B6C5FEFBE}"/>
              </a:ext>
            </a:extLst>
          </p:cNvPr>
          <p:cNvGrpSpPr/>
          <p:nvPr userDrawn="1"/>
        </p:nvGrpSpPr>
        <p:grpSpPr>
          <a:xfrm>
            <a:off x="573426" y="7155453"/>
            <a:ext cx="1308216" cy="243839"/>
            <a:chOff x="0" y="0"/>
            <a:chExt cx="1308214" cy="243837"/>
          </a:xfrm>
        </p:grpSpPr>
        <p:sp>
          <p:nvSpPr>
            <p:cNvPr id="4" name="CuadroTexto 18">
              <a:extLst>
                <a:ext uri="{FF2B5EF4-FFF2-40B4-BE49-F238E27FC236}">
                  <a16:creationId xmlns:a16="http://schemas.microsoft.com/office/drawing/2014/main" id="{9365337C-6E93-05C0-1CDB-7BAA338E6CF3}"/>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5" name="CuadroTexto 19">
              <a:extLst>
                <a:ext uri="{FF2B5EF4-FFF2-40B4-BE49-F238E27FC236}">
                  <a16:creationId xmlns:a16="http://schemas.microsoft.com/office/drawing/2014/main" id="{298F1D90-9483-2317-99EC-1A84789CC2C6}"/>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6" name="Imagen 5" descr="Icono&#10;&#10;El contenido generado por IA puede ser incorrecto.">
            <a:extLst>
              <a:ext uri="{FF2B5EF4-FFF2-40B4-BE49-F238E27FC236}">
                <a16:creationId xmlns:a16="http://schemas.microsoft.com/office/drawing/2014/main" id="{F1489845-6CA3-1408-1001-EAFBED0B434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7" name="Imagen 6" descr="Logotipo&#10;&#10;El contenido generado por IA puede ser incorrecto.">
            <a:extLst>
              <a:ext uri="{FF2B5EF4-FFF2-40B4-BE49-F238E27FC236}">
                <a16:creationId xmlns:a16="http://schemas.microsoft.com/office/drawing/2014/main" id="{8B795244-DEEB-D52A-50B6-71A2B663FCC3}"/>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Esquema Personalizado">
    <p:bg>
      <p:bgPr>
        <a:solidFill>
          <a:schemeClr val="bg1"/>
        </a:solidFill>
        <a:effectLst/>
      </p:bgPr>
    </p:bg>
    <p:spTree>
      <p:nvGrpSpPr>
        <p:cNvPr id="1" name=""/>
        <p:cNvGrpSpPr/>
        <p:nvPr/>
      </p:nvGrpSpPr>
      <p:grpSpPr>
        <a:xfrm>
          <a:off x="0" y="0"/>
          <a:ext cx="0" cy="0"/>
          <a:chOff x="0" y="0"/>
          <a:chExt cx="0" cy="0"/>
        </a:xfrm>
      </p:grpSpPr>
      <p:sp>
        <p:nvSpPr>
          <p:cNvPr id="2" name="Número de diapositiva">
            <a:extLst>
              <a:ext uri="{FF2B5EF4-FFF2-40B4-BE49-F238E27FC236}">
                <a16:creationId xmlns:a16="http://schemas.microsoft.com/office/drawing/2014/main" id="{3B6B365E-DF15-A4AF-65D0-C9350B7666E1}"/>
              </a:ext>
            </a:extLst>
          </p:cNvPr>
          <p:cNvSpPr txBox="1">
            <a:spLocks/>
          </p:cNvSpPr>
          <p:nvPr userDrawn="1"/>
        </p:nvSpPr>
        <p:spPr>
          <a:xfrm>
            <a:off x="294630" y="7199986"/>
            <a:ext cx="249280" cy="153888"/>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000" b="0" i="0" u="none" strike="noStrike" cap="none" spc="0" normalizeH="0" baseline="0">
                <a:ln>
                  <a:noFill/>
                </a:ln>
                <a:solidFill>
                  <a:srgbClr val="1E1E1E"/>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‹Nº›</a:t>
            </a:fld>
            <a:endParaRPr lang="es-ES" dirty="0"/>
          </a:p>
        </p:txBody>
      </p:sp>
    </p:spTree>
    <p:extLst>
      <p:ext uri="{BB962C8B-B14F-4D97-AF65-F5344CB8AC3E}">
        <p14:creationId xmlns:p14="http://schemas.microsoft.com/office/powerpoint/2010/main" val="2648811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32_Diapositiva de título">
    <p:spTree>
      <p:nvGrpSpPr>
        <p:cNvPr id="1" name=""/>
        <p:cNvGrpSpPr/>
        <p:nvPr/>
      </p:nvGrpSpPr>
      <p:grpSpPr>
        <a:xfrm>
          <a:off x="0" y="0"/>
          <a:ext cx="0" cy="0"/>
          <a:chOff x="0" y="0"/>
          <a:chExt cx="0" cy="0"/>
        </a:xfrm>
      </p:grpSpPr>
      <p:sp>
        <p:nvSpPr>
          <p:cNvPr id="245" name="bg object 16"/>
          <p:cNvSpPr/>
          <p:nvPr/>
        </p:nvSpPr>
        <p:spPr>
          <a:xfrm>
            <a:off x="2239403" y="1"/>
            <a:ext cx="8452599" cy="7553657"/>
          </a:xfrm>
          <a:prstGeom prst="rect">
            <a:avLst/>
          </a:prstGeom>
          <a:solidFill>
            <a:srgbClr val="E4E4E4"/>
          </a:solidFill>
          <a:ln w="12700">
            <a:miter lim="400000"/>
          </a:ln>
        </p:spPr>
        <p:txBody>
          <a:bodyPr lIns="45718" tIns="45718" rIns="45718" bIns="45718"/>
          <a:lstStyle/>
          <a:p>
            <a:pPr>
              <a:defRPr>
                <a:latin typeface="Calibri"/>
                <a:ea typeface="Calibri"/>
                <a:cs typeface="Calibri"/>
                <a:sym typeface="Calibri"/>
              </a:defRPr>
            </a:pPr>
            <a:endParaRPr/>
          </a:p>
        </p:txBody>
      </p:sp>
      <p:sp>
        <p:nvSpPr>
          <p:cNvPr id="251" name="Nivel de texto 1…"/>
          <p:cNvSpPr txBox="1">
            <a:spLocks noGrp="1"/>
          </p:cNvSpPr>
          <p:nvPr>
            <p:ph type="body" sz="quarter" idx="1" hasCustomPrompt="1"/>
          </p:nvPr>
        </p:nvSpPr>
        <p:spPr>
          <a:xfrm>
            <a:off x="926397" y="2275900"/>
            <a:ext cx="4108390" cy="1100637"/>
          </a:xfrm>
          <a:prstGeom prst="rect">
            <a:avLst/>
          </a:prstGeom>
        </p:spPr>
        <p:txBody>
          <a:bodyPr/>
          <a:lstStyle>
            <a:lvl1pPr>
              <a:lnSpc>
                <a:spcPts val="3200"/>
              </a:lnSpc>
              <a:defRPr sz="2400" b="1">
                <a:solidFill>
                  <a:srgbClr val="4299FF"/>
                </a:solidFill>
                <a:latin typeface="Tahoma"/>
                <a:ea typeface="Tahoma"/>
                <a:cs typeface="Tahoma"/>
                <a:sym typeface="Tahoma"/>
              </a:defRPr>
            </a:lvl1pPr>
            <a:lvl2pPr>
              <a:lnSpc>
                <a:spcPts val="3200"/>
              </a:lnSpc>
              <a:defRPr sz="2400" b="1">
                <a:solidFill>
                  <a:srgbClr val="4299FF"/>
                </a:solidFill>
                <a:latin typeface="Tahoma"/>
                <a:ea typeface="Tahoma"/>
                <a:cs typeface="Tahoma"/>
                <a:sym typeface="Tahoma"/>
              </a:defRPr>
            </a:lvl2pPr>
            <a:lvl3pPr>
              <a:lnSpc>
                <a:spcPts val="3200"/>
              </a:lnSpc>
              <a:defRPr sz="2400" b="1">
                <a:solidFill>
                  <a:srgbClr val="4299FF"/>
                </a:solidFill>
                <a:latin typeface="Tahoma"/>
                <a:ea typeface="Tahoma"/>
                <a:cs typeface="Tahoma"/>
                <a:sym typeface="Tahoma"/>
              </a:defRPr>
            </a:lvl3pPr>
            <a:lvl4pPr>
              <a:lnSpc>
                <a:spcPts val="3200"/>
              </a:lnSpc>
              <a:defRPr sz="2400" b="1">
                <a:solidFill>
                  <a:srgbClr val="4299FF"/>
                </a:solidFill>
                <a:latin typeface="Tahoma"/>
                <a:ea typeface="Tahoma"/>
                <a:cs typeface="Tahoma"/>
                <a:sym typeface="Tahoma"/>
              </a:defRPr>
            </a:lvl4pPr>
            <a:lvl5pPr>
              <a:lnSpc>
                <a:spcPts val="3200"/>
              </a:lnSpc>
              <a:defRPr sz="2400" b="1">
                <a:solidFill>
                  <a:srgbClr val="4299FF"/>
                </a:solidFill>
                <a:latin typeface="Tahoma"/>
                <a:ea typeface="Tahoma"/>
                <a:cs typeface="Tahoma"/>
                <a:sym typeface="Tahoma"/>
              </a:defRPr>
            </a:lvl5pPr>
          </a:lstStyle>
          <a:p>
            <a:r>
              <a:t>Haz clic para cambiar el texto</a:t>
            </a:r>
          </a:p>
          <a:p>
            <a:pPr lvl="1"/>
            <a:endParaRPr/>
          </a:p>
          <a:p>
            <a:pPr lvl="2"/>
            <a:endParaRPr/>
          </a:p>
          <a:p>
            <a:pPr lvl="3"/>
            <a:endParaRPr/>
          </a:p>
          <a:p>
            <a:pPr lvl="4"/>
            <a:endParaRPr/>
          </a:p>
        </p:txBody>
      </p:sp>
      <p:sp>
        <p:nvSpPr>
          <p:cNvPr id="252" name="Marcador de texto 6"/>
          <p:cNvSpPr>
            <a:spLocks noGrp="1"/>
          </p:cNvSpPr>
          <p:nvPr>
            <p:ph type="body" sz="quarter" idx="21" hasCustomPrompt="1"/>
          </p:nvPr>
        </p:nvSpPr>
        <p:spPr>
          <a:xfrm>
            <a:off x="926394" y="4175311"/>
            <a:ext cx="2585306" cy="435211"/>
          </a:xfrm>
          <a:prstGeom prst="rect">
            <a:avLst/>
          </a:prstGeom>
        </p:spPr>
        <p:txBody>
          <a:bodyPr/>
          <a:lstStyle>
            <a:lvl1pPr>
              <a:defRPr sz="1400" b="1">
                <a:latin typeface="Tahoma"/>
                <a:ea typeface="Tahoma"/>
                <a:cs typeface="Tahoma"/>
                <a:sym typeface="Tahoma"/>
              </a:defRPr>
            </a:lvl1pPr>
          </a:lstStyle>
          <a:p>
            <a:r>
              <a:t>Haz clic para cambiar</a:t>
            </a:r>
          </a:p>
        </p:txBody>
      </p:sp>
      <p:sp>
        <p:nvSpPr>
          <p:cNvPr id="253" name="Marcador de texto 3"/>
          <p:cNvSpPr>
            <a:spLocks noGrp="1"/>
          </p:cNvSpPr>
          <p:nvPr>
            <p:ph type="body" sz="quarter" idx="22" hasCustomPrompt="1"/>
          </p:nvPr>
        </p:nvSpPr>
        <p:spPr>
          <a:xfrm>
            <a:off x="926394" y="4629258"/>
            <a:ext cx="3900184" cy="698045"/>
          </a:xfrm>
          <a:prstGeom prst="rect">
            <a:avLst/>
          </a:prstGeom>
        </p:spPr>
        <p:txBody>
          <a:bodyPr/>
          <a:lstStyle>
            <a:lvl1pPr>
              <a:defRPr sz="900">
                <a:latin typeface="Tahoma"/>
                <a:ea typeface="Tahoma"/>
                <a:cs typeface="Tahoma"/>
                <a:sym typeface="Tahoma"/>
              </a:defRPr>
            </a:lvl1pPr>
          </a:lstStyle>
          <a:p>
            <a:r>
              <a:t>Lorem ipsum dolor sit amet, consectetur adipiscing elit. Morbi tristique gravida mauris id laoreet. Nam in purus ornare nisi dignissim fermentum id condimentum purus. Suspendisse sit amet massa mi. </a:t>
            </a:r>
          </a:p>
        </p:txBody>
      </p:sp>
      <p:sp>
        <p:nvSpPr>
          <p:cNvPr id="254" name="Marcador de texto 6"/>
          <p:cNvSpPr>
            <a:spLocks noGrp="1"/>
          </p:cNvSpPr>
          <p:nvPr>
            <p:ph type="body" sz="quarter" idx="23" hasCustomPrompt="1"/>
          </p:nvPr>
        </p:nvSpPr>
        <p:spPr>
          <a:xfrm>
            <a:off x="926394" y="1678688"/>
            <a:ext cx="2585305" cy="395649"/>
          </a:xfrm>
          <a:prstGeom prst="rect">
            <a:avLst/>
          </a:prstGeom>
        </p:spPr>
        <p:txBody>
          <a:bodyPr/>
          <a:lstStyle>
            <a:lvl1pPr>
              <a:defRPr sz="1400" b="1">
                <a:solidFill>
                  <a:srgbClr val="2B3B88"/>
                </a:solidFill>
                <a:latin typeface="Tahoma"/>
                <a:ea typeface="Tahoma"/>
                <a:cs typeface="Tahoma"/>
                <a:sym typeface="Tahoma"/>
              </a:defRPr>
            </a:lvl1pPr>
          </a:lstStyle>
          <a:p>
            <a:r>
              <a:t>HAZ CLIC PARA CAMBIAR</a:t>
            </a:r>
          </a:p>
        </p:txBody>
      </p:sp>
      <p:sp>
        <p:nvSpPr>
          <p:cNvPr id="2" name="Número de diapositiva">
            <a:extLst>
              <a:ext uri="{FF2B5EF4-FFF2-40B4-BE49-F238E27FC236}">
                <a16:creationId xmlns:a16="http://schemas.microsoft.com/office/drawing/2014/main" id="{9376B5A3-185D-13C6-B10F-A59978A1769D}"/>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3" name="Grupo 17">
            <a:extLst>
              <a:ext uri="{FF2B5EF4-FFF2-40B4-BE49-F238E27FC236}">
                <a16:creationId xmlns:a16="http://schemas.microsoft.com/office/drawing/2014/main" id="{31444617-AF15-7FCA-0033-DE2D81F82831}"/>
              </a:ext>
            </a:extLst>
          </p:cNvPr>
          <p:cNvGrpSpPr/>
          <p:nvPr userDrawn="1"/>
        </p:nvGrpSpPr>
        <p:grpSpPr>
          <a:xfrm>
            <a:off x="573426" y="7155453"/>
            <a:ext cx="1308216" cy="243839"/>
            <a:chOff x="0" y="0"/>
            <a:chExt cx="1308214" cy="243837"/>
          </a:xfrm>
        </p:grpSpPr>
        <p:sp>
          <p:nvSpPr>
            <p:cNvPr id="4" name="CuadroTexto 18">
              <a:extLst>
                <a:ext uri="{FF2B5EF4-FFF2-40B4-BE49-F238E27FC236}">
                  <a16:creationId xmlns:a16="http://schemas.microsoft.com/office/drawing/2014/main" id="{ABB91218-550F-6EB5-C269-DFE3501291B9}"/>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5" name="CuadroTexto 19">
              <a:extLst>
                <a:ext uri="{FF2B5EF4-FFF2-40B4-BE49-F238E27FC236}">
                  <a16:creationId xmlns:a16="http://schemas.microsoft.com/office/drawing/2014/main" id="{A7E328B6-A44B-011F-1CFE-61B88E20FB7F}"/>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6" name="Imagen 5" descr="Icono&#10;&#10;El contenido generado por IA puede ser incorrecto.">
            <a:extLst>
              <a:ext uri="{FF2B5EF4-FFF2-40B4-BE49-F238E27FC236}">
                <a16:creationId xmlns:a16="http://schemas.microsoft.com/office/drawing/2014/main" id="{8E86C65A-34B8-91FC-648C-F0502A7F1B3A}"/>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7" name="Imagen 6" descr="Logotipo&#10;&#10;El contenido generado por IA puede ser incorrecto.">
            <a:extLst>
              <a:ext uri="{FF2B5EF4-FFF2-40B4-BE49-F238E27FC236}">
                <a16:creationId xmlns:a16="http://schemas.microsoft.com/office/drawing/2014/main" id="{31041F22-43D1-D35C-D781-DCF24280C01C}"/>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2870000" y="1"/>
            <a:ext cx="7823400" cy="7556499"/>
          </a:xfrm>
          <a:custGeom>
            <a:avLst/>
            <a:gdLst/>
            <a:ahLst/>
            <a:cxnLst/>
            <a:rect l="l" t="t" r="r" b="b"/>
            <a:pathLst>
              <a:path w="7809865" h="7560309">
                <a:moveTo>
                  <a:pt x="7809306" y="0"/>
                </a:moveTo>
                <a:lnTo>
                  <a:pt x="0" y="0"/>
                </a:lnTo>
                <a:lnTo>
                  <a:pt x="0" y="7560005"/>
                </a:lnTo>
                <a:lnTo>
                  <a:pt x="7809306" y="7560005"/>
                </a:lnTo>
                <a:lnTo>
                  <a:pt x="7809306" y="0"/>
                </a:lnTo>
                <a:close/>
              </a:path>
            </a:pathLst>
          </a:custGeom>
          <a:solidFill>
            <a:srgbClr val="E5E5E5"/>
          </a:solidFill>
        </p:spPr>
        <p:txBody>
          <a:bodyPr wrap="square" lIns="0" tIns="0" rIns="0" bIns="0" rtlCol="0"/>
          <a:lstStyle/>
          <a:p>
            <a:endParaRPr sz="1799"/>
          </a:p>
        </p:txBody>
      </p:sp>
      <p:sp>
        <p:nvSpPr>
          <p:cNvPr id="2" name="Holder 2"/>
          <p:cNvSpPr>
            <a:spLocks noGrp="1"/>
          </p:cNvSpPr>
          <p:nvPr>
            <p:ph type="title"/>
          </p:nvPr>
        </p:nvSpPr>
        <p:spPr/>
        <p:txBody>
          <a:bodyPr lIns="0" tIns="0" rIns="0" bIns="0"/>
          <a:lstStyle>
            <a:lvl1pPr>
              <a:defRPr sz="2998" b="0" i="0">
                <a:solidFill>
                  <a:schemeClr val="tx1"/>
                </a:solidFill>
                <a:latin typeface="Tahoma" panose="020B0604030504040204" pitchFamily="34" charset="0"/>
                <a:cs typeface="Tahoma" panose="020B0604030504040204" pitchFamily="34" charset="0"/>
              </a:defRPr>
            </a:lvl1pPr>
          </a:lstStyle>
          <a:p>
            <a:endParaRPr/>
          </a:p>
        </p:txBody>
      </p:sp>
      <p:sp>
        <p:nvSpPr>
          <p:cNvPr id="3" name="Holder 3"/>
          <p:cNvSpPr>
            <a:spLocks noGrp="1"/>
          </p:cNvSpPr>
          <p:nvPr>
            <p:ph type="body" idx="1"/>
          </p:nvPr>
        </p:nvSpPr>
        <p:spPr/>
        <p:txBody>
          <a:bodyPr lIns="0" tIns="0" rIns="0" bIns="0"/>
          <a:lstStyle>
            <a:lvl1pPr>
              <a:defRPr sz="1199" b="0" i="0">
                <a:solidFill>
                  <a:schemeClr val="tx1"/>
                </a:solidFill>
                <a:latin typeface="Tahoma" panose="020B0604030504040204" pitchFamily="34" charset="0"/>
                <a:cs typeface="Tahoma" panose="020B0604030504040204" pitchFamily="34" charset="0"/>
              </a:defRPr>
            </a:lvl1pPr>
          </a:lstStyle>
          <a:p>
            <a:endParaRPr/>
          </a:p>
        </p:txBody>
      </p:sp>
      <p:sp>
        <p:nvSpPr>
          <p:cNvPr id="6" name="Número de diapositiva">
            <a:extLst>
              <a:ext uri="{FF2B5EF4-FFF2-40B4-BE49-F238E27FC236}">
                <a16:creationId xmlns:a16="http://schemas.microsoft.com/office/drawing/2014/main" id="{15F04CF5-F314-3748-2BD9-0A0769DE3F10}"/>
              </a:ext>
            </a:extLst>
          </p:cNvPr>
          <p:cNvSpPr txBox="1">
            <a:spLocks noGrp="1"/>
          </p:cNvSpPr>
          <p:nvPr>
            <p:ph type="sldNum" sz="quarter" idx="2"/>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13" name="Grupo 17">
            <a:extLst>
              <a:ext uri="{FF2B5EF4-FFF2-40B4-BE49-F238E27FC236}">
                <a16:creationId xmlns:a16="http://schemas.microsoft.com/office/drawing/2014/main" id="{6FD79256-C1C4-BA74-0DF9-C5A73485A060}"/>
              </a:ext>
            </a:extLst>
          </p:cNvPr>
          <p:cNvGrpSpPr/>
          <p:nvPr userDrawn="1"/>
        </p:nvGrpSpPr>
        <p:grpSpPr>
          <a:xfrm>
            <a:off x="573426" y="7155453"/>
            <a:ext cx="1308216" cy="243839"/>
            <a:chOff x="0" y="0"/>
            <a:chExt cx="1308214" cy="243837"/>
          </a:xfrm>
        </p:grpSpPr>
        <p:sp>
          <p:nvSpPr>
            <p:cNvPr id="14" name="CuadroTexto 18">
              <a:extLst>
                <a:ext uri="{FF2B5EF4-FFF2-40B4-BE49-F238E27FC236}">
                  <a16:creationId xmlns:a16="http://schemas.microsoft.com/office/drawing/2014/main" id="{527B8680-8017-F023-0BBC-CE99A76DD1A3}"/>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15" name="CuadroTexto 19">
              <a:extLst>
                <a:ext uri="{FF2B5EF4-FFF2-40B4-BE49-F238E27FC236}">
                  <a16:creationId xmlns:a16="http://schemas.microsoft.com/office/drawing/2014/main" id="{06FD0957-B13C-9293-33B4-60724E6369C0}"/>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17" name="Imagen 16" descr="Icono&#10;&#10;El contenido generado por IA puede ser incorrecto.">
            <a:extLst>
              <a:ext uri="{FF2B5EF4-FFF2-40B4-BE49-F238E27FC236}">
                <a16:creationId xmlns:a16="http://schemas.microsoft.com/office/drawing/2014/main" id="{2579F45C-A71C-9488-D13A-E5E075C0FD9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18" name="Imagen 17" descr="Logotipo&#10;&#10;El contenido generado por IA puede ser incorrecto.">
            <a:extLst>
              <a:ext uri="{FF2B5EF4-FFF2-40B4-BE49-F238E27FC236}">
                <a16:creationId xmlns:a16="http://schemas.microsoft.com/office/drawing/2014/main" id="{808B47B5-87E1-3F38-778F-6A07BEE7F828}"/>
              </a:ext>
            </a:extLst>
          </p:cNvPr>
          <p:cNvPicPr>
            <a:picLocks noChangeAspect="1"/>
          </p:cNvPicPr>
          <p:nvPr userDrawn="1"/>
        </p:nvPicPr>
        <p:blipFill>
          <a:blip r:embed="rId3">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extLst>
      <p:ext uri="{BB962C8B-B14F-4D97-AF65-F5344CB8AC3E}">
        <p14:creationId xmlns:p14="http://schemas.microsoft.com/office/powerpoint/2010/main" val="27601188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802005" y="2342515"/>
            <a:ext cx="9089390" cy="461277"/>
          </a:xfrm>
          <a:prstGeom prst="rect">
            <a:avLst/>
          </a:prstGeom>
        </p:spPr>
        <p:txBody>
          <a:bodyPr wrap="square" lIns="0" tIns="0" rIns="0" bIns="0">
            <a:spAutoFit/>
          </a:bodyPr>
          <a:lstStyle>
            <a:lvl1pPr>
              <a:defRPr sz="2998" b="0" i="0">
                <a:solidFill>
                  <a:schemeClr val="tx1"/>
                </a:solidFill>
                <a:latin typeface="Tahoma" panose="020B0604030504040204" pitchFamily="34" charset="0"/>
                <a:cs typeface="Tahoma" panose="020B0604030504040204" pitchFamily="34" charset="0"/>
              </a:defRPr>
            </a:lvl1pPr>
          </a:lstStyle>
          <a:p>
            <a:endParaRPr/>
          </a:p>
        </p:txBody>
      </p:sp>
      <p:sp>
        <p:nvSpPr>
          <p:cNvPr id="3" name="Holder 3"/>
          <p:cNvSpPr>
            <a:spLocks noGrp="1"/>
          </p:cNvSpPr>
          <p:nvPr>
            <p:ph type="subTitle" idx="4"/>
          </p:nvPr>
        </p:nvSpPr>
        <p:spPr>
          <a:xfrm>
            <a:off x="1604010" y="4231640"/>
            <a:ext cx="7485380" cy="184511"/>
          </a:xfrm>
          <a:prstGeom prst="rect">
            <a:avLst/>
          </a:prstGeom>
        </p:spPr>
        <p:txBody>
          <a:bodyPr wrap="square" lIns="0" tIns="0" rIns="0" bIns="0">
            <a:spAutoFit/>
          </a:bodyPr>
          <a:lstStyle>
            <a:lvl1pPr>
              <a:defRPr sz="1199" b="0" i="0">
                <a:solidFill>
                  <a:schemeClr val="tx1"/>
                </a:solidFill>
                <a:latin typeface="Tahoma" panose="020B0604030504040204" pitchFamily="34" charset="0"/>
                <a:cs typeface="Tahoma" panose="020B0604030504040204" pitchFamily="34" charset="0"/>
              </a:defRPr>
            </a:lvl1pPr>
          </a:lstStyle>
          <a:p>
            <a:endParaRPr/>
          </a:p>
        </p:txBody>
      </p:sp>
      <p:sp>
        <p:nvSpPr>
          <p:cNvPr id="6" name="Holder 6"/>
          <p:cNvSpPr>
            <a:spLocks noGrp="1"/>
          </p:cNvSpPr>
          <p:nvPr>
            <p:ph type="sldNum" sz="quarter" idx="7"/>
          </p:nvPr>
        </p:nvSpPr>
        <p:spPr>
          <a:xfrm>
            <a:off x="177900" y="7193941"/>
            <a:ext cx="346890" cy="169007"/>
          </a:xfrm>
          <a:prstGeom prst="rect">
            <a:avLst/>
          </a:prstGeom>
        </p:spPr>
        <p:txBody>
          <a:bodyPr lIns="0" tIns="0" rIns="0" bIns="0"/>
          <a:lstStyle>
            <a:lvl1pPr>
              <a:defRPr sz="1099" b="0" i="0">
                <a:solidFill>
                  <a:srgbClr val="1F1F1F"/>
                </a:solidFill>
                <a:latin typeface="Tahoma" panose="020B0604030504040204" pitchFamily="34" charset="0"/>
                <a:cs typeface="Tahoma" panose="020B0604030504040204" pitchFamily="34" charset="0"/>
              </a:defRPr>
            </a:lvl1pPr>
          </a:lstStyle>
          <a:p>
            <a:pPr marL="38070">
              <a:spcBef>
                <a:spcPts val="175"/>
              </a:spcBef>
            </a:pPr>
            <a:fld id="{81D60167-4931-47E6-BA6A-407CBD079E47}" type="slidenum">
              <a:rPr lang="es-ES" spc="-5" smtClean="0"/>
              <a:pPr marL="38070">
                <a:spcBef>
                  <a:spcPts val="175"/>
                </a:spcBef>
              </a:pPr>
              <a:t>‹Nº›</a:t>
            </a:fld>
            <a:endParaRPr lang="es-ES" spc="-5"/>
          </a:p>
        </p:txBody>
      </p:sp>
    </p:spTree>
    <p:extLst>
      <p:ext uri="{BB962C8B-B14F-4D97-AF65-F5344CB8AC3E}">
        <p14:creationId xmlns:p14="http://schemas.microsoft.com/office/powerpoint/2010/main" val="11561283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6_Diapositiva de título">
    <p:spTree>
      <p:nvGrpSpPr>
        <p:cNvPr id="1" name=""/>
        <p:cNvGrpSpPr/>
        <p:nvPr/>
      </p:nvGrpSpPr>
      <p:grpSpPr>
        <a:xfrm>
          <a:off x="0" y="0"/>
          <a:ext cx="0" cy="0"/>
          <a:chOff x="0" y="0"/>
          <a:chExt cx="0" cy="0"/>
        </a:xfrm>
      </p:grpSpPr>
      <p:sp>
        <p:nvSpPr>
          <p:cNvPr id="2" name="Marcador de número de diapositiva 5">
            <a:extLst>
              <a:ext uri="{FF2B5EF4-FFF2-40B4-BE49-F238E27FC236}">
                <a16:creationId xmlns:a16="http://schemas.microsoft.com/office/drawing/2014/main" id="{164CE679-E472-B289-CF66-8442469596CD}"/>
              </a:ext>
            </a:extLst>
          </p:cNvPr>
          <p:cNvSpPr txBox="1">
            <a:spLocks/>
          </p:cNvSpPr>
          <p:nvPr userDrawn="1"/>
        </p:nvSpPr>
        <p:spPr>
          <a:xfrm>
            <a:off x="393060" y="7121705"/>
            <a:ext cx="1413476" cy="402314"/>
          </a:xfrm>
          <a:prstGeom prst="rect">
            <a:avLst/>
          </a:prstGeom>
        </p:spPr>
        <p:txBody>
          <a:bodyPr/>
          <a:lstStyle>
            <a:defPPr>
              <a:defRPr lang="es-ES"/>
            </a:defPPr>
            <a:lvl1pPr marL="0" algn="l" defTabSz="914400" rtl="0" eaLnBrk="1" latinLnBrk="0" hangingPunct="1">
              <a:defRPr sz="1200" kern="1200">
                <a:solidFill>
                  <a:srgbClr val="4299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01378" rtl="0" eaLnBrk="1" fontAlgn="auto" latinLnBrk="0" hangingPunct="1">
              <a:lnSpc>
                <a:spcPct val="100000"/>
              </a:lnSpc>
              <a:spcBef>
                <a:spcPts val="0"/>
              </a:spcBef>
              <a:spcAft>
                <a:spcPts val="0"/>
              </a:spcAft>
              <a:buClrTx/>
              <a:buSzTx/>
              <a:buFontTx/>
              <a:buNone/>
              <a:tabLst/>
              <a:defRPr/>
            </a:pPr>
            <a:fld id="{6D113989-EC40-734F-85AF-4DE214B8B10C}" type="slidenum">
              <a:rPr lang="en-GB" sz="701" b="0" smtClean="0">
                <a:solidFill>
                  <a:srgbClr val="2B3B88"/>
                </a:solidFill>
                <a:latin typeface="Tahoma" panose="020B0604030504040204" pitchFamily="34" charset="0"/>
                <a:ea typeface="Tahoma" panose="020B0604030504040204" pitchFamily="34" charset="0"/>
                <a:cs typeface="Tahoma" panose="020B0604030504040204" pitchFamily="34" charset="0"/>
              </a:rPr>
              <a:pPr marL="0" marR="0" lvl="0" indent="0" algn="l" defTabSz="801378" rtl="0" eaLnBrk="1" fontAlgn="auto" latinLnBrk="0" hangingPunct="1">
                <a:lnSpc>
                  <a:spcPct val="100000"/>
                </a:lnSpc>
                <a:spcBef>
                  <a:spcPts val="0"/>
                </a:spcBef>
                <a:spcAft>
                  <a:spcPts val="0"/>
                </a:spcAft>
                <a:buClrTx/>
                <a:buSzTx/>
                <a:buFontTx/>
                <a:buNone/>
                <a:tabLst/>
                <a:defRPr/>
              </a:pPr>
              <a:t>‹Nº›</a:t>
            </a:fld>
            <a:r>
              <a:rPr lang="en-GB" sz="788" b="0" dirty="0">
                <a:solidFill>
                  <a:srgbClr val="2B3B88"/>
                </a:solidFill>
                <a:latin typeface="Tahoma" panose="020B0604030504040204" pitchFamily="34" charset="0"/>
                <a:ea typeface="Tahoma" panose="020B0604030504040204" pitchFamily="34" charset="0"/>
                <a:cs typeface="Tahoma" panose="020B0604030504040204" pitchFamily="34" charset="0"/>
              </a:rPr>
              <a:t>    </a:t>
            </a:r>
            <a:r>
              <a:rPr lang="es-ES" sz="526" b="0" i="0" dirty="0">
                <a:solidFill>
                  <a:srgbClr val="A6A6A6"/>
                </a:solidFill>
                <a:latin typeface="Tahoma" panose="020B0604030504040204" pitchFamily="34" charset="0"/>
                <a:ea typeface="Tahoma" panose="020B0604030504040204" pitchFamily="34" charset="0"/>
                <a:cs typeface="Tahoma" panose="020B0604030504040204" pitchFamily="34" charset="0"/>
              </a:rPr>
              <a:t>© ROI UP </a:t>
            </a:r>
            <a:r>
              <a:rPr lang="es-ES" sz="526" b="0" i="0" dirty="0" err="1">
                <a:solidFill>
                  <a:srgbClr val="A6A6A6"/>
                </a:solidFill>
                <a:latin typeface="Tahoma" panose="020B0604030504040204" pitchFamily="34" charset="0"/>
                <a:ea typeface="Tahoma" panose="020B0604030504040204" pitchFamily="34" charset="0"/>
                <a:cs typeface="Tahoma" panose="020B0604030504040204" pitchFamily="34" charset="0"/>
              </a:rPr>
              <a:t>Group</a:t>
            </a:r>
            <a:r>
              <a:rPr lang="es-ES" sz="526" b="0" i="0" dirty="0">
                <a:solidFill>
                  <a:srgbClr val="A6A6A6"/>
                </a:solidFill>
                <a:latin typeface="Tahoma" panose="020B0604030504040204" pitchFamily="34" charset="0"/>
                <a:ea typeface="Tahoma" panose="020B0604030504040204" pitchFamily="34" charset="0"/>
                <a:cs typeface="Tahoma" panose="020B0604030504040204" pitchFamily="34" charset="0"/>
              </a:rPr>
              <a:t> 2024</a:t>
            </a:r>
          </a:p>
          <a:p>
            <a:endParaRPr lang="en-GB" sz="788" b="1" dirty="0">
              <a:solidFill>
                <a:srgbClr val="2B3B88"/>
              </a:solidFill>
              <a:latin typeface="Tahoma" panose="020B0604030504040204" pitchFamily="34" charset="0"/>
              <a:ea typeface="Tahoma" panose="020B0604030504040204" pitchFamily="34" charset="0"/>
              <a:cs typeface="Tahoma" panose="020B0604030504040204" pitchFamily="34" charset="0"/>
            </a:endParaRPr>
          </a:p>
        </p:txBody>
      </p:sp>
      <p:cxnSp>
        <p:nvCxnSpPr>
          <p:cNvPr id="3" name="Conector recto 2">
            <a:extLst>
              <a:ext uri="{FF2B5EF4-FFF2-40B4-BE49-F238E27FC236}">
                <a16:creationId xmlns:a16="http://schemas.microsoft.com/office/drawing/2014/main" id="{A116245D-336D-5172-17C3-BA8B7312DF46}"/>
              </a:ext>
            </a:extLst>
          </p:cNvPr>
          <p:cNvCxnSpPr/>
          <p:nvPr userDrawn="1"/>
        </p:nvCxnSpPr>
        <p:spPr>
          <a:xfrm>
            <a:off x="9184165" y="6936070"/>
            <a:ext cx="0" cy="396667"/>
          </a:xfrm>
          <a:prstGeom prst="line">
            <a:avLst/>
          </a:prstGeom>
          <a:ln>
            <a:solidFill>
              <a:schemeClr val="bg1">
                <a:lumMod val="65000"/>
              </a:schemeClr>
            </a:solidFill>
          </a:ln>
        </p:spPr>
        <p:style>
          <a:lnRef idx="1">
            <a:schemeClr val="dk1"/>
          </a:lnRef>
          <a:fillRef idx="0">
            <a:schemeClr val="dk1"/>
          </a:fillRef>
          <a:effectRef idx="0">
            <a:schemeClr val="dk1"/>
          </a:effectRef>
          <a:fontRef idx="minor">
            <a:schemeClr val="tx1"/>
          </a:fontRef>
        </p:style>
      </p:cxnSp>
      <p:sp>
        <p:nvSpPr>
          <p:cNvPr id="5" name="Picture Placeholder 2">
            <a:extLst>
              <a:ext uri="{FF2B5EF4-FFF2-40B4-BE49-F238E27FC236}">
                <a16:creationId xmlns:a16="http://schemas.microsoft.com/office/drawing/2014/main" id="{3620FB9B-01B0-3E4C-6CE4-B5F9E66A62AA}"/>
              </a:ext>
            </a:extLst>
          </p:cNvPr>
          <p:cNvSpPr txBox="1">
            <a:spLocks/>
          </p:cNvSpPr>
          <p:nvPr userDrawn="1"/>
        </p:nvSpPr>
        <p:spPr>
          <a:xfrm>
            <a:off x="7777779" y="6994087"/>
            <a:ext cx="1367581" cy="338650"/>
          </a:xfrm>
          <a:prstGeom prst="rect">
            <a:avLst/>
          </a:prstGeom>
          <a:noFill/>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1400" b="0" i="0" kern="1200">
                <a:solidFill>
                  <a:schemeClr val="tx1"/>
                </a:solidFill>
                <a:latin typeface="Roboto" panose="02000000000000000000" pitchFamily="2" charset="0"/>
                <a:ea typeface="Roboto" panose="02000000000000000000" pitchFamily="2" charset="0"/>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788" b="0" i="0" dirty="0">
                <a:solidFill>
                  <a:srgbClr val="A6A6A6"/>
                </a:solidFill>
                <a:latin typeface="Tahoma" panose="020B0604030504040204" pitchFamily="34" charset="0"/>
                <a:ea typeface="Tahoma" panose="020B0604030504040204" pitchFamily="34" charset="0"/>
                <a:cs typeface="Tahoma" panose="020B0604030504040204" pitchFamily="34" charset="0"/>
              </a:rPr>
              <a:t>INSERTAR LOGO</a:t>
            </a:r>
          </a:p>
        </p:txBody>
      </p:sp>
      <p:pic>
        <p:nvPicPr>
          <p:cNvPr id="6" name="Imagen 5">
            <a:extLst>
              <a:ext uri="{FF2B5EF4-FFF2-40B4-BE49-F238E27FC236}">
                <a16:creationId xmlns:a16="http://schemas.microsoft.com/office/drawing/2014/main" id="{DC59BF99-33A0-4CC2-D447-8904E0B6B2C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358996" y="7066531"/>
            <a:ext cx="926321" cy="159317"/>
          </a:xfrm>
          <a:prstGeom prst="rect">
            <a:avLst/>
          </a:prstGeom>
        </p:spPr>
      </p:pic>
      <p:pic>
        <p:nvPicPr>
          <p:cNvPr id="8" name="Imagen 7">
            <a:extLst>
              <a:ext uri="{FF2B5EF4-FFF2-40B4-BE49-F238E27FC236}">
                <a16:creationId xmlns:a16="http://schemas.microsoft.com/office/drawing/2014/main" id="{AA8C5412-4653-F4B0-DEF1-8C51AE06E169}"/>
              </a:ext>
            </a:extLst>
          </p:cNvPr>
          <p:cNvPicPr>
            <a:picLocks noChangeAspect="1"/>
          </p:cNvPicPr>
          <p:nvPr userDrawn="1"/>
        </p:nvPicPr>
        <p:blipFill>
          <a:blip r:embed="rId3" cstate="screen">
            <a:extLst>
              <a:ext uri="{28A0092B-C50C-407E-A947-70E740481C1C}">
                <a14:useLocalDpi xmlns:a14="http://schemas.microsoft.com/office/drawing/2010/main"/>
              </a:ext>
            </a:extLst>
          </a:blip>
          <a:srcRect l="-523" t="23690" r="30130" b="7732"/>
          <a:stretch>
            <a:fillRect/>
          </a:stretch>
        </p:blipFill>
        <p:spPr>
          <a:xfrm>
            <a:off x="-354213" y="-121643"/>
            <a:ext cx="11330221" cy="7799785"/>
          </a:xfrm>
          <a:prstGeom prst="rect">
            <a:avLst/>
          </a:prstGeom>
        </p:spPr>
      </p:pic>
      <p:pic>
        <p:nvPicPr>
          <p:cNvPr id="12" name="Imagen 11" descr="Texto&#10;&#10;El contenido generado por IA puede ser incorrecto.">
            <a:extLst>
              <a:ext uri="{FF2B5EF4-FFF2-40B4-BE49-F238E27FC236}">
                <a16:creationId xmlns:a16="http://schemas.microsoft.com/office/drawing/2014/main" id="{10AEA912-8908-4210-6CA1-24853FC237B8}"/>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795562" y="2961647"/>
            <a:ext cx="4900904" cy="1009978"/>
          </a:xfrm>
          <a:prstGeom prst="rect">
            <a:avLst/>
          </a:prstGeom>
        </p:spPr>
      </p:pic>
      <p:pic>
        <p:nvPicPr>
          <p:cNvPr id="13" name="Imagen 12">
            <a:extLst>
              <a:ext uri="{FF2B5EF4-FFF2-40B4-BE49-F238E27FC236}">
                <a16:creationId xmlns:a16="http://schemas.microsoft.com/office/drawing/2014/main" id="{976F68A9-0CBE-7F38-0203-5CEDE410014C}"/>
              </a:ext>
            </a:extLst>
          </p:cNvPr>
          <p:cNvPicPr>
            <a:picLocks noChangeAspect="1"/>
          </p:cNvPicPr>
          <p:nvPr userDrawn="1"/>
        </p:nvPicPr>
        <p:blipFill>
          <a:blip r:embed="rId5"/>
          <a:stretch>
            <a:fillRect/>
          </a:stretch>
        </p:blipFill>
        <p:spPr>
          <a:xfrm>
            <a:off x="1158254" y="5386235"/>
            <a:ext cx="4175520" cy="980705"/>
          </a:xfrm>
          <a:prstGeom prst="rect">
            <a:avLst/>
          </a:prstGeom>
        </p:spPr>
      </p:pic>
    </p:spTree>
    <p:extLst>
      <p:ext uri="{BB962C8B-B14F-4D97-AF65-F5344CB8AC3E}">
        <p14:creationId xmlns:p14="http://schemas.microsoft.com/office/powerpoint/2010/main" val="532270958"/>
      </p:ext>
    </p:extLst>
  </p:cSld>
  <p:clrMapOvr>
    <a:masterClrMapping/>
  </p:clrMapOvr>
  <p:transition spd="med"/>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Esquema Personalizado">
    <p:bg>
      <p:bgPr>
        <a:solidFill>
          <a:schemeClr val="bg1"/>
        </a:solid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702CC4C0-10A4-8248-CA40-1E23BCC5FB39}"/>
              </a:ext>
            </a:extLst>
          </p:cNvPr>
          <p:cNvPicPr>
            <a:picLocks noChangeAspect="1"/>
          </p:cNvPicPr>
          <p:nvPr userDrawn="1"/>
        </p:nvPicPr>
        <p:blipFill>
          <a:blip r:embed="rId2"/>
          <a:srcRect l="19442" t="42835" r="54923" b="39769"/>
          <a:stretch>
            <a:fillRect/>
          </a:stretch>
        </p:blipFill>
        <p:spPr>
          <a:xfrm>
            <a:off x="-1" y="0"/>
            <a:ext cx="10693401" cy="7556500"/>
          </a:xfrm>
          <a:prstGeom prst="rect">
            <a:avLst/>
          </a:prstGeom>
        </p:spPr>
      </p:pic>
    </p:spTree>
    <p:extLst>
      <p:ext uri="{BB962C8B-B14F-4D97-AF65-F5344CB8AC3E}">
        <p14:creationId xmlns:p14="http://schemas.microsoft.com/office/powerpoint/2010/main" val="2873341788"/>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ocumento confidencial">
    <p:bg>
      <p:bgPr>
        <a:solidFill>
          <a:schemeClr val="bg1"/>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C1F5BBCB-BD68-C833-7402-FE1181385AA7}"/>
              </a:ext>
            </a:extLst>
          </p:cNvPr>
          <p:cNvSpPr>
            <a:spLocks/>
          </p:cNvSpPr>
          <p:nvPr userDrawn="1"/>
        </p:nvSpPr>
        <p:spPr bwMode="auto">
          <a:xfrm>
            <a:off x="728844" y="1570066"/>
            <a:ext cx="4364878" cy="80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l">
              <a:lnSpc>
                <a:spcPct val="70000"/>
              </a:lnSpc>
              <a:spcBef>
                <a:spcPts val="0"/>
              </a:spcBef>
            </a:pPr>
            <a:r>
              <a:rPr lang="en-US" sz="1753" b="0" i="0" dirty="0">
                <a:solidFill>
                  <a:schemeClr val="tx2"/>
                </a:solidFill>
                <a:latin typeface="Tahoma" panose="020B0604030504040204" pitchFamily="34" charset="0"/>
                <a:ea typeface="ＭＳ Ｐゴシック" charset="0"/>
                <a:cs typeface="Tahoma" panose="020B0604030504040204" pitchFamily="34" charset="0"/>
                <a:sym typeface="Open Sans Semibold" charset="0"/>
              </a:rPr>
              <a:t>Documento </a:t>
            </a:r>
            <a:r>
              <a:rPr lang="en-US" sz="1753" b="1" i="0" dirty="0">
                <a:solidFill>
                  <a:schemeClr val="tx2"/>
                </a:solidFill>
                <a:latin typeface="Tahoma" panose="020B0604030504040204" pitchFamily="34" charset="0"/>
                <a:ea typeface="ＭＳ Ｐゴシック" charset="0"/>
                <a:cs typeface="Tahoma" panose="020B0604030504040204" pitchFamily="34" charset="0"/>
                <a:sym typeface="Open Sans Semibold" charset="0"/>
              </a:rPr>
              <a:t>confidencial</a:t>
            </a:r>
            <a:endParaRPr lang="en-US" sz="1753" b="1" i="0" dirty="0">
              <a:solidFill>
                <a:schemeClr val="tx2"/>
              </a:solidFill>
              <a:latin typeface="Tahoma" panose="020B0604030504040204" pitchFamily="34" charset="0"/>
              <a:ea typeface="ＭＳ Ｐゴシック" charset="0"/>
              <a:cs typeface="Tahoma" panose="020B0604030504040204" pitchFamily="34" charset="0"/>
              <a:sym typeface="Open Sans Light" charset="0"/>
            </a:endParaRPr>
          </a:p>
        </p:txBody>
      </p:sp>
      <p:sp>
        <p:nvSpPr>
          <p:cNvPr id="3" name="Marcador de texto 17">
            <a:extLst>
              <a:ext uri="{FF2B5EF4-FFF2-40B4-BE49-F238E27FC236}">
                <a16:creationId xmlns:a16="http://schemas.microsoft.com/office/drawing/2014/main" id="{C786BDF3-D191-22FF-7031-A197973398B9}"/>
              </a:ext>
            </a:extLst>
          </p:cNvPr>
          <p:cNvSpPr txBox="1">
            <a:spLocks/>
          </p:cNvSpPr>
          <p:nvPr userDrawn="1"/>
        </p:nvSpPr>
        <p:spPr>
          <a:xfrm>
            <a:off x="667293" y="2305804"/>
            <a:ext cx="5801532" cy="976841"/>
          </a:xfrm>
          <a:prstGeom prst="rect">
            <a:avLst/>
          </a:prstGeom>
        </p:spPr>
        <p:txBody>
          <a:bodyPr numCol="1" spcCol="396000"/>
          <a:lstStyle>
            <a:lvl1pPr marL="0" indent="0" algn="l" defTabSz="914400" rtl="0" eaLnBrk="1" latinLnBrk="0" hangingPunct="1">
              <a:lnSpc>
                <a:spcPct val="150000"/>
              </a:lnSpc>
              <a:spcBef>
                <a:spcPts val="1000"/>
              </a:spcBef>
              <a:buFont typeface="Arial" panose="020B0604020202020204" pitchFamily="34" charset="0"/>
              <a:buNone/>
              <a:defRPr sz="1600" b="0" i="0" kern="1200">
                <a:solidFill>
                  <a:schemeClr val="tx1"/>
                </a:solidFill>
                <a:latin typeface="Calibri Light" panose="020F0302020204030204" pitchFamily="34" charset="0"/>
                <a:ea typeface="Tahoma" panose="020B0604030504040204" pitchFamily="34" charset="0"/>
                <a:cs typeface="Calibri Light" panose="020F03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s-ES" sz="1052" b="0" i="0" dirty="0">
                <a:solidFill>
                  <a:srgbClr val="0000CD"/>
                </a:solidFill>
                <a:latin typeface="Tahoma" panose="020B0604030504040204" pitchFamily="34" charset="0"/>
                <a:ea typeface="Tahoma" panose="020B0604030504040204" pitchFamily="34" charset="0"/>
                <a:cs typeface="Tahoma" panose="020B0604030504040204" pitchFamily="34" charset="0"/>
              </a:rPr>
              <a:t>El contenido de este documento es propiedad de </a:t>
            </a:r>
            <a:r>
              <a:rPr lang="es-ES" sz="1052" b="1" i="0" dirty="0" err="1">
                <a:solidFill>
                  <a:srgbClr val="0000CD"/>
                </a:solidFill>
                <a:latin typeface="Tahoma" panose="020B0604030504040204" pitchFamily="34" charset="0"/>
                <a:ea typeface="Tahoma" panose="020B0604030504040204" pitchFamily="34" charset="0"/>
                <a:cs typeface="Tahoma" panose="020B0604030504040204" pitchFamily="34" charset="0"/>
              </a:rPr>
              <a:t>Azurally</a:t>
            </a:r>
            <a:r>
              <a:rPr lang="es-ES" sz="1052" b="0" i="0" dirty="0">
                <a:solidFill>
                  <a:srgbClr val="0000CD"/>
                </a:solidFill>
                <a:latin typeface="Tahoma" panose="020B0604030504040204" pitchFamily="34" charset="0"/>
                <a:ea typeface="Tahoma" panose="020B0604030504040204" pitchFamily="34" charset="0"/>
                <a:cs typeface="Tahoma" panose="020B0604030504040204" pitchFamily="34" charset="0"/>
              </a:rPr>
              <a:t>, siendo estrictamente privados tanto el material informático o en papel como la documentación e información de los que se hace entrega.</a:t>
            </a:r>
            <a:endParaRPr lang="es-ES_tradnl" sz="1052" b="0" i="0" dirty="0">
              <a:solidFill>
                <a:srgbClr val="0000CD"/>
              </a:solidFill>
              <a:latin typeface="Tahoma" panose="020B0604030504040204" pitchFamily="34" charset="0"/>
              <a:ea typeface="Tahoma" panose="020B0604030504040204" pitchFamily="34" charset="0"/>
              <a:cs typeface="Tahoma" panose="020B0604030504040204" pitchFamily="34" charset="0"/>
            </a:endParaRPr>
          </a:p>
          <a:p>
            <a:pPr>
              <a:lnSpc>
                <a:spcPct val="100000"/>
              </a:lnSpc>
            </a:pPr>
            <a:endParaRPr lang="es-ES" sz="1402" b="0" i="0" dirty="0">
              <a:solidFill>
                <a:srgbClr val="0000CD"/>
              </a:solidFill>
              <a:latin typeface="Tahoma" panose="020B0604030504040204" pitchFamily="34" charset="0"/>
              <a:cs typeface="Tahoma" panose="020B0604030504040204" pitchFamily="34" charset="0"/>
            </a:endParaRPr>
          </a:p>
        </p:txBody>
      </p:sp>
      <p:sp>
        <p:nvSpPr>
          <p:cNvPr id="4" name="Rectangle 9">
            <a:extLst>
              <a:ext uri="{FF2B5EF4-FFF2-40B4-BE49-F238E27FC236}">
                <a16:creationId xmlns:a16="http://schemas.microsoft.com/office/drawing/2014/main" id="{458D43A7-ED9D-44EF-143C-E43FA845EC57}"/>
              </a:ext>
            </a:extLst>
          </p:cNvPr>
          <p:cNvSpPr>
            <a:spLocks/>
          </p:cNvSpPr>
          <p:nvPr userDrawn="1"/>
        </p:nvSpPr>
        <p:spPr bwMode="auto">
          <a:xfrm>
            <a:off x="4648320" y="4018384"/>
            <a:ext cx="4364878" cy="8046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algn="l">
              <a:lnSpc>
                <a:spcPct val="70000"/>
              </a:lnSpc>
              <a:spcBef>
                <a:spcPts val="0"/>
              </a:spcBef>
            </a:pPr>
            <a:r>
              <a:rPr lang="en-US" sz="1753" b="1" i="0" dirty="0">
                <a:solidFill>
                  <a:schemeClr val="tx2"/>
                </a:solidFill>
                <a:latin typeface="Tahoma" panose="020B0604030504040204" pitchFamily="34" charset="0"/>
                <a:ea typeface="ＭＳ Ｐゴシック" charset="0"/>
                <a:cs typeface="Tahoma" panose="020B0604030504040204" pitchFamily="34" charset="0"/>
                <a:sym typeface="Open Sans Semibold" charset="0"/>
              </a:rPr>
              <a:t>Confidential</a:t>
            </a:r>
            <a:r>
              <a:rPr lang="en-US" sz="1753" b="0" i="0" dirty="0">
                <a:solidFill>
                  <a:schemeClr val="tx2"/>
                </a:solidFill>
                <a:latin typeface="Tahoma" panose="020B0604030504040204" pitchFamily="34" charset="0"/>
                <a:ea typeface="ＭＳ Ｐゴシック" charset="0"/>
                <a:cs typeface="Tahoma" panose="020B0604030504040204" pitchFamily="34" charset="0"/>
                <a:sym typeface="Open Sans Semibold" charset="0"/>
              </a:rPr>
              <a:t> document</a:t>
            </a:r>
            <a:endParaRPr lang="en-US" sz="1753" b="0" i="0" dirty="0">
              <a:solidFill>
                <a:schemeClr val="tx2"/>
              </a:solidFill>
              <a:latin typeface="Tahoma" panose="020B0604030504040204" pitchFamily="34" charset="0"/>
              <a:ea typeface="ＭＳ Ｐゴシック" charset="0"/>
              <a:cs typeface="Tahoma" panose="020B0604030504040204" pitchFamily="34" charset="0"/>
              <a:sym typeface="Open Sans Light" charset="0"/>
            </a:endParaRPr>
          </a:p>
        </p:txBody>
      </p:sp>
      <p:sp>
        <p:nvSpPr>
          <p:cNvPr id="5" name="Marcador de texto 17">
            <a:extLst>
              <a:ext uri="{FF2B5EF4-FFF2-40B4-BE49-F238E27FC236}">
                <a16:creationId xmlns:a16="http://schemas.microsoft.com/office/drawing/2014/main" id="{01B0CBC4-1151-2A93-04E3-C3A8CE3CC87F}"/>
              </a:ext>
            </a:extLst>
          </p:cNvPr>
          <p:cNvSpPr txBox="1">
            <a:spLocks/>
          </p:cNvSpPr>
          <p:nvPr userDrawn="1"/>
        </p:nvSpPr>
        <p:spPr>
          <a:xfrm>
            <a:off x="4586769" y="4737873"/>
            <a:ext cx="5400270" cy="976842"/>
          </a:xfrm>
          <a:prstGeom prst="rect">
            <a:avLst/>
          </a:prstGeom>
        </p:spPr>
        <p:txBody>
          <a:bodyPr numCol="1" spcCol="396000"/>
          <a:lstStyle>
            <a:lvl1pPr marL="0" indent="0" algn="l" defTabSz="914400" rtl="0" eaLnBrk="1" latinLnBrk="0" hangingPunct="1">
              <a:lnSpc>
                <a:spcPct val="150000"/>
              </a:lnSpc>
              <a:spcBef>
                <a:spcPts val="1000"/>
              </a:spcBef>
              <a:buFont typeface="Arial" panose="020B0604020202020204" pitchFamily="34" charset="0"/>
              <a:buNone/>
              <a:defRPr sz="1600" b="0" i="0" kern="1200">
                <a:solidFill>
                  <a:schemeClr val="tx1"/>
                </a:solidFill>
                <a:latin typeface="Calibri Light" panose="020F0302020204030204" pitchFamily="34" charset="0"/>
                <a:ea typeface="Tahoma" panose="020B0604030504040204" pitchFamily="34" charset="0"/>
                <a:cs typeface="Calibri Light" panose="020F03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 sz="1052" b="0" i="0" dirty="0">
                <a:solidFill>
                  <a:srgbClr val="0000CD"/>
                </a:solidFill>
                <a:latin typeface="Tahoma" panose="020B0604030504040204" pitchFamily="34" charset="0"/>
                <a:ea typeface="Tahoma" panose="020B0604030504040204" pitchFamily="34" charset="0"/>
                <a:cs typeface="Tahoma" panose="020B0604030504040204" pitchFamily="34" charset="0"/>
              </a:rPr>
              <a:t>The content of the present document is property of </a:t>
            </a:r>
            <a:r>
              <a:rPr lang="en" sz="1052" b="1" i="0" dirty="0" err="1">
                <a:solidFill>
                  <a:srgbClr val="0000CD"/>
                </a:solidFill>
                <a:latin typeface="Tahoma" panose="020B0604030504040204" pitchFamily="34" charset="0"/>
                <a:ea typeface="Tahoma" panose="020B0604030504040204" pitchFamily="34" charset="0"/>
                <a:cs typeface="Tahoma" panose="020B0604030504040204" pitchFamily="34" charset="0"/>
              </a:rPr>
              <a:t>Azurally</a:t>
            </a:r>
            <a:r>
              <a:rPr lang="en" sz="1052" b="0" i="0" dirty="0">
                <a:solidFill>
                  <a:srgbClr val="0000CD"/>
                </a:solidFill>
                <a:latin typeface="Tahoma" panose="020B0604030504040204" pitchFamily="34" charset="0"/>
                <a:ea typeface="Tahoma" panose="020B0604030504040204" pitchFamily="34" charset="0"/>
                <a:cs typeface="Tahoma" panose="020B0604030504040204" pitchFamily="34" charset="0"/>
              </a:rPr>
              <a:t>. All documents, information and materials delivered, in both electronic and paper format, must remain strictly confidential.</a:t>
            </a:r>
            <a:endParaRPr lang="es-ES_tradnl" sz="1052" b="0" i="0" dirty="0">
              <a:solidFill>
                <a:srgbClr val="0000CD"/>
              </a:solidFill>
              <a:latin typeface="Tahoma" panose="020B0604030504040204" pitchFamily="34" charset="0"/>
              <a:ea typeface="Tahoma" panose="020B0604030504040204" pitchFamily="34" charset="0"/>
              <a:cs typeface="Tahoma" panose="020B0604030504040204" pitchFamily="34" charset="0"/>
            </a:endParaRPr>
          </a:p>
          <a:p>
            <a:pPr>
              <a:lnSpc>
                <a:spcPct val="100000"/>
              </a:lnSpc>
            </a:pPr>
            <a:endParaRPr lang="es-ES" sz="1402" b="0" i="0" dirty="0">
              <a:solidFill>
                <a:srgbClr val="0000CD"/>
              </a:solidFill>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88110787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o 1">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6521AC8-D490-720F-EA51-614752AF0A3B}"/>
              </a:ext>
            </a:extLst>
          </p:cNvPr>
          <p:cNvSpPr>
            <a:spLocks noGrp="1"/>
          </p:cNvSpPr>
          <p:nvPr>
            <p:ph type="title" hasCustomPrompt="1"/>
          </p:nvPr>
        </p:nvSpPr>
        <p:spPr>
          <a:xfrm>
            <a:off x="2493067" y="1406921"/>
            <a:ext cx="5784770" cy="1144874"/>
          </a:xfrm>
          <a:prstGeom prst="rect">
            <a:avLst/>
          </a:prstGeom>
        </p:spPr>
        <p:txBody>
          <a:bodyPr vert="horz" lIns="91440" tIns="45720" rIns="91440" bIns="45720" rtlCol="0" anchor="ctr">
            <a:noAutofit/>
          </a:bodyPr>
          <a:lstStyle>
            <a:lvl1pPr algn="ctr">
              <a:defRPr sz="3155" b="1" i="0">
                <a:solidFill>
                  <a:srgbClr val="0000CD"/>
                </a:solidFill>
                <a:latin typeface="Tahoma" panose="020B0604030504040204" pitchFamily="34" charset="0"/>
                <a:ea typeface="Tahoma" panose="020B0604030504040204" pitchFamily="34" charset="0"/>
                <a:cs typeface="Tahoma" panose="020B0604030504040204" pitchFamily="34" charset="0"/>
              </a:defRPr>
            </a:lvl1pPr>
          </a:lstStyle>
          <a:p>
            <a:r>
              <a:rPr lang="en-US" dirty="0"/>
              <a:t>Haz </a:t>
            </a:r>
            <a:r>
              <a:rPr lang="en-US" dirty="0" err="1"/>
              <a:t>clic</a:t>
            </a:r>
            <a:r>
              <a:rPr lang="en-US" dirty="0"/>
              <a:t> para </a:t>
            </a:r>
            <a:r>
              <a:rPr lang="en-US" dirty="0" err="1"/>
              <a:t>cambiar</a:t>
            </a:r>
            <a:r>
              <a:rPr lang="en-US" dirty="0"/>
              <a:t> </a:t>
            </a:r>
            <a:r>
              <a:rPr lang="en-US" dirty="0" err="1"/>
              <a:t>el</a:t>
            </a:r>
            <a:r>
              <a:rPr lang="en-US" dirty="0"/>
              <a:t> </a:t>
            </a:r>
            <a:r>
              <a:rPr lang="en-US" dirty="0" err="1"/>
              <a:t>texto</a:t>
            </a:r>
            <a:endParaRPr lang="es-ES" dirty="0"/>
          </a:p>
        </p:txBody>
      </p:sp>
      <p:sp>
        <p:nvSpPr>
          <p:cNvPr id="8" name="Marcador de texto 3">
            <a:extLst>
              <a:ext uri="{FF2B5EF4-FFF2-40B4-BE49-F238E27FC236}">
                <a16:creationId xmlns:a16="http://schemas.microsoft.com/office/drawing/2014/main" id="{B1FC8CAA-09B8-9EDB-1A80-9DA0352105CE}"/>
              </a:ext>
            </a:extLst>
          </p:cNvPr>
          <p:cNvSpPr>
            <a:spLocks noGrp="1"/>
          </p:cNvSpPr>
          <p:nvPr>
            <p:ph type="body" sz="half" idx="47" hasCustomPrompt="1"/>
          </p:nvPr>
        </p:nvSpPr>
        <p:spPr>
          <a:xfrm>
            <a:off x="1279478" y="2957919"/>
            <a:ext cx="8134444" cy="2691921"/>
          </a:xfrm>
          <a:prstGeom prst="rect">
            <a:avLst/>
          </a:prstGeom>
        </p:spPr>
        <p:txBody>
          <a:bodyPr/>
          <a:lstStyle>
            <a:lvl1pPr marL="0" indent="0" algn="ctr">
              <a:lnSpc>
                <a:spcPct val="150000"/>
              </a:lnSpc>
              <a:buNone/>
              <a:defRPr sz="1227" b="0" i="0">
                <a:latin typeface="Tahoma" panose="020B0604030504040204" pitchFamily="34" charset="0"/>
                <a:cs typeface="Tahoma" panose="020B0604030504040204" pitchFamily="34" charset="0"/>
              </a:defRPr>
            </a:lvl1pPr>
            <a:lvl2pPr marL="400689" indent="0">
              <a:buNone/>
              <a:defRPr sz="1227"/>
            </a:lvl2pPr>
            <a:lvl3pPr marL="801378" indent="0">
              <a:buNone/>
              <a:defRPr sz="1052"/>
            </a:lvl3pPr>
            <a:lvl4pPr marL="1202068" indent="0">
              <a:buNone/>
              <a:defRPr sz="876"/>
            </a:lvl4pPr>
            <a:lvl5pPr marL="1602757" indent="0">
              <a:buNone/>
              <a:defRPr sz="876"/>
            </a:lvl5pPr>
            <a:lvl6pPr marL="2003447" indent="0">
              <a:buNone/>
              <a:defRPr sz="876"/>
            </a:lvl6pPr>
            <a:lvl7pPr marL="2404136" indent="0">
              <a:buNone/>
              <a:defRPr sz="876"/>
            </a:lvl7pPr>
            <a:lvl8pPr marL="2804825" indent="0">
              <a:buNone/>
              <a:defRPr sz="876"/>
            </a:lvl8pPr>
            <a:lvl9pPr marL="3205515" indent="0">
              <a:buNone/>
              <a:defRPr sz="876"/>
            </a:lvl9pPr>
          </a:lstStyle>
          <a:p>
            <a:pPr lvl="0"/>
            <a:r>
              <a:rPr lang="es-ES" dirty="0" err="1"/>
              <a:t>Lorem</a:t>
            </a:r>
            <a:r>
              <a:rPr lang="es-ES" dirty="0"/>
              <a:t> </a:t>
            </a:r>
            <a:r>
              <a:rPr lang="es-ES" dirty="0" err="1"/>
              <a:t>ipsum</a:t>
            </a:r>
            <a:r>
              <a:rPr lang="es-ES" dirty="0"/>
              <a:t> dolor </a:t>
            </a:r>
            <a:r>
              <a:rPr lang="es-ES" dirty="0" err="1"/>
              <a:t>sit</a:t>
            </a:r>
            <a:r>
              <a:rPr lang="es-ES" dirty="0"/>
              <a:t> </a:t>
            </a:r>
            <a:r>
              <a:rPr lang="es-ES" dirty="0" err="1"/>
              <a:t>amet</a:t>
            </a:r>
            <a:r>
              <a:rPr lang="es-ES" dirty="0"/>
              <a:t>, </a:t>
            </a:r>
            <a:r>
              <a:rPr lang="es-ES" dirty="0" err="1"/>
              <a:t>consectetur</a:t>
            </a:r>
            <a:r>
              <a:rPr lang="es-ES" dirty="0"/>
              <a:t> </a:t>
            </a:r>
            <a:r>
              <a:rPr lang="es-ES" dirty="0" err="1"/>
              <a:t>adipiscing</a:t>
            </a:r>
            <a:r>
              <a:rPr lang="es-ES" dirty="0"/>
              <a:t> </a:t>
            </a:r>
            <a:r>
              <a:rPr lang="es-ES" dirty="0" err="1"/>
              <a:t>elit</a:t>
            </a:r>
            <a:r>
              <a:rPr lang="es-ES" dirty="0"/>
              <a:t>. </a:t>
            </a:r>
            <a:r>
              <a:rPr lang="es-ES" dirty="0" err="1"/>
              <a:t>Morbi</a:t>
            </a:r>
            <a:r>
              <a:rPr lang="es-ES" dirty="0"/>
              <a:t> </a:t>
            </a:r>
            <a:r>
              <a:rPr lang="es-ES" dirty="0" err="1"/>
              <a:t>tristique</a:t>
            </a:r>
            <a:r>
              <a:rPr lang="es-ES" dirty="0"/>
              <a:t> </a:t>
            </a:r>
            <a:r>
              <a:rPr lang="es-ES" dirty="0" err="1"/>
              <a:t>gravida</a:t>
            </a:r>
            <a:r>
              <a:rPr lang="es-ES" dirty="0"/>
              <a:t> mauris id </a:t>
            </a:r>
            <a:r>
              <a:rPr lang="es-ES" dirty="0" err="1"/>
              <a:t>laoreet</a:t>
            </a:r>
            <a:r>
              <a:rPr lang="es-ES" dirty="0"/>
              <a:t>. </a:t>
            </a:r>
            <a:r>
              <a:rPr lang="es-ES" dirty="0" err="1"/>
              <a:t>Nam</a:t>
            </a:r>
            <a:r>
              <a:rPr lang="es-ES" dirty="0"/>
              <a:t> in </a:t>
            </a:r>
            <a:r>
              <a:rPr lang="es-ES" dirty="0" err="1"/>
              <a:t>purus</a:t>
            </a:r>
            <a:r>
              <a:rPr lang="es-ES" dirty="0"/>
              <a:t> ornare </a:t>
            </a:r>
            <a:r>
              <a:rPr lang="es-ES" dirty="0" err="1"/>
              <a:t>nisi</a:t>
            </a:r>
            <a:r>
              <a:rPr lang="es-ES" dirty="0"/>
              <a:t> </a:t>
            </a:r>
            <a:r>
              <a:rPr lang="es-ES" dirty="0" err="1"/>
              <a:t>dignissim</a:t>
            </a:r>
            <a:r>
              <a:rPr lang="es-ES" dirty="0"/>
              <a:t> </a:t>
            </a:r>
            <a:r>
              <a:rPr lang="es-ES" dirty="0" err="1"/>
              <a:t>fermentum</a:t>
            </a:r>
            <a:r>
              <a:rPr lang="es-ES" dirty="0"/>
              <a:t> id </a:t>
            </a:r>
            <a:r>
              <a:rPr lang="es-ES" dirty="0" err="1"/>
              <a:t>condimentum</a:t>
            </a:r>
            <a:r>
              <a:rPr lang="es-ES" dirty="0"/>
              <a:t> </a:t>
            </a:r>
            <a:r>
              <a:rPr lang="es-ES" dirty="0" err="1"/>
              <a:t>purus</a:t>
            </a:r>
            <a:r>
              <a:rPr lang="es-ES" dirty="0"/>
              <a:t>. </a:t>
            </a:r>
            <a:r>
              <a:rPr lang="es-ES" dirty="0" err="1"/>
              <a:t>Suspendisse</a:t>
            </a:r>
            <a:r>
              <a:rPr lang="es-ES" dirty="0"/>
              <a:t> </a:t>
            </a:r>
            <a:r>
              <a:rPr lang="es-ES" dirty="0" err="1"/>
              <a:t>sit</a:t>
            </a:r>
            <a:r>
              <a:rPr lang="es-ES" dirty="0"/>
              <a:t> </a:t>
            </a:r>
            <a:r>
              <a:rPr lang="es-ES" dirty="0" err="1"/>
              <a:t>amet</a:t>
            </a:r>
            <a:r>
              <a:rPr lang="es-ES" dirty="0"/>
              <a:t> </a:t>
            </a:r>
            <a:r>
              <a:rPr lang="es-ES" dirty="0" err="1"/>
              <a:t>massa</a:t>
            </a:r>
            <a:r>
              <a:rPr lang="es-ES" dirty="0"/>
              <a:t> mi. </a:t>
            </a:r>
            <a:r>
              <a:rPr lang="es-ES" dirty="0" err="1"/>
              <a:t>Curabitur</a:t>
            </a:r>
            <a:r>
              <a:rPr lang="es-ES" dirty="0"/>
              <a:t> </a:t>
            </a:r>
            <a:r>
              <a:rPr lang="es-ES" dirty="0" err="1"/>
              <a:t>feugiat</a:t>
            </a:r>
            <a:r>
              <a:rPr lang="es-ES" dirty="0"/>
              <a:t> </a:t>
            </a:r>
            <a:r>
              <a:rPr lang="es-ES" dirty="0" err="1"/>
              <a:t>enim</a:t>
            </a:r>
            <a:r>
              <a:rPr lang="es-ES" dirty="0"/>
              <a:t> ut </a:t>
            </a:r>
            <a:r>
              <a:rPr lang="es-ES" dirty="0" err="1"/>
              <a:t>sem</a:t>
            </a:r>
            <a:r>
              <a:rPr lang="es-ES" dirty="0"/>
              <a:t> </a:t>
            </a:r>
            <a:r>
              <a:rPr lang="es-ES" dirty="0" err="1"/>
              <a:t>sodales</a:t>
            </a:r>
            <a:r>
              <a:rPr lang="es-ES" dirty="0"/>
              <a:t>, a </a:t>
            </a:r>
            <a:r>
              <a:rPr lang="es-ES" dirty="0" err="1"/>
              <a:t>molestie</a:t>
            </a:r>
            <a:r>
              <a:rPr lang="es-ES" dirty="0"/>
              <a:t> odio </a:t>
            </a:r>
            <a:r>
              <a:rPr lang="es-ES" dirty="0" err="1"/>
              <a:t>aliquam</a:t>
            </a:r>
            <a:r>
              <a:rPr lang="es-ES" dirty="0"/>
              <a:t>. </a:t>
            </a:r>
            <a:r>
              <a:rPr lang="es-ES" dirty="0" err="1"/>
              <a:t>Integer</a:t>
            </a:r>
            <a:r>
              <a:rPr lang="es-ES" dirty="0"/>
              <a:t> porta </a:t>
            </a:r>
            <a:r>
              <a:rPr lang="es-ES" dirty="0" err="1"/>
              <a:t>est</a:t>
            </a:r>
            <a:r>
              <a:rPr lang="es-ES" dirty="0"/>
              <a:t> </a:t>
            </a:r>
            <a:r>
              <a:rPr lang="es-ES" dirty="0" err="1"/>
              <a:t>nec</a:t>
            </a:r>
            <a:r>
              <a:rPr lang="es-ES" dirty="0"/>
              <a:t> </a:t>
            </a:r>
            <a:r>
              <a:rPr lang="es-ES" dirty="0" err="1"/>
              <a:t>semper</a:t>
            </a:r>
            <a:r>
              <a:rPr lang="es-ES" dirty="0"/>
              <a:t> </a:t>
            </a:r>
            <a:r>
              <a:rPr lang="es-ES" dirty="0" err="1"/>
              <a:t>pharetra</a:t>
            </a:r>
            <a:r>
              <a:rPr lang="es-ES" dirty="0"/>
              <a:t>. </a:t>
            </a:r>
            <a:r>
              <a:rPr lang="es-ES" dirty="0" err="1"/>
              <a:t>Aliquam</a:t>
            </a:r>
            <a:r>
              <a:rPr lang="es-ES" dirty="0"/>
              <a:t> </a:t>
            </a:r>
            <a:r>
              <a:rPr lang="es-ES" dirty="0" err="1"/>
              <a:t>maximus</a:t>
            </a:r>
            <a:r>
              <a:rPr lang="es-ES" dirty="0"/>
              <a:t>, </a:t>
            </a:r>
            <a:r>
              <a:rPr lang="es-ES" dirty="0" err="1"/>
              <a:t>quam</a:t>
            </a:r>
            <a:r>
              <a:rPr lang="es-ES" dirty="0"/>
              <a:t> porta </a:t>
            </a:r>
            <a:r>
              <a:rPr lang="es-ES" dirty="0" err="1"/>
              <a:t>dapibus</a:t>
            </a:r>
            <a:r>
              <a:rPr lang="es-ES" dirty="0"/>
              <a:t> </a:t>
            </a:r>
            <a:r>
              <a:rPr lang="es-ES" dirty="0" err="1"/>
              <a:t>sollicitudin</a:t>
            </a:r>
            <a:r>
              <a:rPr lang="es-ES" dirty="0"/>
              <a:t>, </a:t>
            </a:r>
            <a:r>
              <a:rPr lang="es-ES" dirty="0" err="1"/>
              <a:t>metus</a:t>
            </a:r>
            <a:r>
              <a:rPr lang="es-ES" dirty="0"/>
              <a:t> </a:t>
            </a:r>
            <a:r>
              <a:rPr lang="es-ES" dirty="0" err="1"/>
              <a:t>tellus</a:t>
            </a:r>
            <a:r>
              <a:rPr lang="es-ES" dirty="0"/>
              <a:t> </a:t>
            </a:r>
            <a:r>
              <a:rPr lang="es-ES" dirty="0" err="1"/>
              <a:t>fermentum</a:t>
            </a:r>
            <a:r>
              <a:rPr lang="es-ES" dirty="0"/>
              <a:t> </a:t>
            </a:r>
            <a:r>
              <a:rPr lang="es-ES" dirty="0" err="1"/>
              <a:t>nulla</a:t>
            </a:r>
            <a:r>
              <a:rPr lang="es-ES" dirty="0"/>
              <a:t>, </a:t>
            </a:r>
            <a:r>
              <a:rPr lang="es-ES" dirty="0" err="1"/>
              <a:t>vel</a:t>
            </a:r>
            <a:r>
              <a:rPr lang="es-ES" dirty="0"/>
              <a:t> </a:t>
            </a:r>
            <a:r>
              <a:rPr lang="es-ES" dirty="0" err="1"/>
              <a:t>gravida</a:t>
            </a:r>
            <a:r>
              <a:rPr lang="es-ES" dirty="0"/>
              <a:t> </a:t>
            </a:r>
            <a:r>
              <a:rPr lang="es-ES" dirty="0" err="1"/>
              <a:t>turpis</a:t>
            </a:r>
            <a:r>
              <a:rPr lang="es-ES" dirty="0"/>
              <a:t> </a:t>
            </a:r>
            <a:r>
              <a:rPr lang="es-ES" dirty="0" err="1"/>
              <a:t>purus</a:t>
            </a:r>
            <a:r>
              <a:rPr lang="es-ES" dirty="0"/>
              <a:t> ut ex. </a:t>
            </a:r>
            <a:r>
              <a:rPr lang="es-ES" dirty="0" err="1"/>
              <a:t>Donec</a:t>
            </a:r>
            <a:r>
              <a:rPr lang="es-ES" dirty="0"/>
              <a:t> </a:t>
            </a:r>
            <a:r>
              <a:rPr lang="es-ES" dirty="0" err="1"/>
              <a:t>feugiat</a:t>
            </a:r>
            <a:r>
              <a:rPr lang="es-ES" dirty="0"/>
              <a:t> ex in magna </a:t>
            </a:r>
            <a:r>
              <a:rPr lang="es-ES" dirty="0" err="1"/>
              <a:t>varius</a:t>
            </a:r>
            <a:r>
              <a:rPr lang="es-ES" dirty="0"/>
              <a:t>, </a:t>
            </a:r>
            <a:r>
              <a:rPr lang="es-ES" dirty="0" err="1"/>
              <a:t>sit</a:t>
            </a:r>
            <a:r>
              <a:rPr lang="es-ES" dirty="0"/>
              <a:t> </a:t>
            </a:r>
            <a:r>
              <a:rPr lang="es-ES" dirty="0" err="1"/>
              <a:t>amet</a:t>
            </a:r>
            <a:r>
              <a:rPr lang="es-ES" dirty="0"/>
              <a:t> auctor </a:t>
            </a:r>
            <a:r>
              <a:rPr lang="es-ES" dirty="0" err="1"/>
              <a:t>est</a:t>
            </a:r>
            <a:r>
              <a:rPr lang="es-ES" dirty="0"/>
              <a:t> </a:t>
            </a:r>
            <a:r>
              <a:rPr lang="es-ES" dirty="0" err="1"/>
              <a:t>congue</a:t>
            </a:r>
            <a:r>
              <a:rPr lang="es-ES" dirty="0"/>
              <a:t>. Sed </a:t>
            </a:r>
            <a:r>
              <a:rPr lang="es-ES" dirty="0" err="1"/>
              <a:t>rhoncus</a:t>
            </a:r>
            <a:r>
              <a:rPr lang="es-ES" dirty="0"/>
              <a:t> </a:t>
            </a:r>
            <a:r>
              <a:rPr lang="es-ES" dirty="0" err="1"/>
              <a:t>mollis</a:t>
            </a:r>
            <a:r>
              <a:rPr lang="es-ES" dirty="0"/>
              <a:t> </a:t>
            </a:r>
            <a:r>
              <a:rPr lang="es-ES" dirty="0" err="1"/>
              <a:t>orci</a:t>
            </a:r>
            <a:r>
              <a:rPr lang="es-ES" dirty="0"/>
              <a:t>. </a:t>
            </a:r>
            <a:r>
              <a:rPr lang="es-ES" dirty="0" err="1"/>
              <a:t>Phasellus</a:t>
            </a:r>
            <a:r>
              <a:rPr lang="es-ES" dirty="0"/>
              <a:t> </a:t>
            </a:r>
            <a:r>
              <a:rPr lang="es-ES" dirty="0" err="1"/>
              <a:t>nisl</a:t>
            </a:r>
            <a:r>
              <a:rPr lang="es-ES" dirty="0"/>
              <a:t> </a:t>
            </a:r>
            <a:r>
              <a:rPr lang="es-ES" dirty="0" err="1"/>
              <a:t>dui</a:t>
            </a:r>
            <a:r>
              <a:rPr lang="es-ES" dirty="0"/>
              <a:t>, </a:t>
            </a:r>
            <a:r>
              <a:rPr lang="es-ES" dirty="0" err="1"/>
              <a:t>scelerisque</a:t>
            </a:r>
            <a:r>
              <a:rPr lang="es-ES" dirty="0"/>
              <a:t> a </a:t>
            </a:r>
            <a:r>
              <a:rPr lang="es-ES" dirty="0" err="1"/>
              <a:t>porttitor</a:t>
            </a:r>
            <a:r>
              <a:rPr lang="es-ES" dirty="0"/>
              <a:t> et, </a:t>
            </a:r>
            <a:r>
              <a:rPr lang="es-ES" dirty="0" err="1"/>
              <a:t>semper</a:t>
            </a:r>
            <a:r>
              <a:rPr lang="es-ES" dirty="0"/>
              <a:t> at urna. In </a:t>
            </a:r>
            <a:r>
              <a:rPr lang="es-ES" dirty="0" err="1"/>
              <a:t>faucibus</a:t>
            </a:r>
            <a:r>
              <a:rPr lang="es-ES" dirty="0"/>
              <a:t> eros ac leo auctor lacinia. Sed </a:t>
            </a:r>
            <a:r>
              <a:rPr lang="es-ES" dirty="0" err="1"/>
              <a:t>scelerisque</a:t>
            </a:r>
            <a:r>
              <a:rPr lang="es-ES" dirty="0"/>
              <a:t> </a:t>
            </a:r>
            <a:r>
              <a:rPr lang="es-ES" dirty="0" err="1"/>
              <a:t>nisi</a:t>
            </a:r>
            <a:r>
              <a:rPr lang="es-ES" dirty="0"/>
              <a:t> tortor, </a:t>
            </a:r>
            <a:r>
              <a:rPr lang="es-ES" dirty="0" err="1"/>
              <a:t>sit</a:t>
            </a:r>
            <a:r>
              <a:rPr lang="es-ES" dirty="0"/>
              <a:t> </a:t>
            </a:r>
            <a:r>
              <a:rPr lang="es-ES" dirty="0" err="1"/>
              <a:t>amet</a:t>
            </a:r>
            <a:r>
              <a:rPr lang="es-ES" dirty="0"/>
              <a:t> commodo </a:t>
            </a:r>
            <a:r>
              <a:rPr lang="es-ES" dirty="0" err="1"/>
              <a:t>quam</a:t>
            </a:r>
            <a:r>
              <a:rPr lang="es-ES" dirty="0"/>
              <a:t> </a:t>
            </a:r>
            <a:r>
              <a:rPr lang="es-ES" dirty="0" err="1"/>
              <a:t>facilisis</a:t>
            </a:r>
            <a:r>
              <a:rPr lang="es-ES" dirty="0"/>
              <a:t> </a:t>
            </a:r>
            <a:r>
              <a:rPr lang="es-ES" dirty="0" err="1"/>
              <a:t>eu</a:t>
            </a:r>
            <a:r>
              <a:rPr lang="es-ES" dirty="0"/>
              <a:t>. </a:t>
            </a:r>
            <a:r>
              <a:rPr lang="es-ES" dirty="0" err="1"/>
              <a:t>Fusce</a:t>
            </a:r>
            <a:r>
              <a:rPr lang="es-ES" dirty="0"/>
              <a:t> </a:t>
            </a:r>
            <a:r>
              <a:rPr lang="es-ES" dirty="0" err="1"/>
              <a:t>nec</a:t>
            </a:r>
            <a:r>
              <a:rPr lang="es-ES" dirty="0"/>
              <a:t> porta mauris, </a:t>
            </a:r>
            <a:r>
              <a:rPr lang="es-ES" dirty="0" err="1"/>
              <a:t>vel</a:t>
            </a:r>
            <a:r>
              <a:rPr lang="es-ES" dirty="0"/>
              <a:t> </a:t>
            </a:r>
            <a:r>
              <a:rPr lang="es-ES" dirty="0" err="1"/>
              <a:t>mattis</a:t>
            </a:r>
            <a:r>
              <a:rPr lang="es-ES" dirty="0"/>
              <a:t> </a:t>
            </a:r>
            <a:r>
              <a:rPr lang="es-ES" dirty="0" err="1"/>
              <a:t>est</a:t>
            </a:r>
            <a:r>
              <a:rPr lang="es-ES" dirty="0"/>
              <a:t>. </a:t>
            </a:r>
            <a:r>
              <a:rPr lang="es-ES" dirty="0" err="1"/>
              <a:t>Aliquam</a:t>
            </a:r>
            <a:r>
              <a:rPr lang="es-ES" dirty="0"/>
              <a:t> </a:t>
            </a:r>
            <a:r>
              <a:rPr lang="es-ES" dirty="0" err="1"/>
              <a:t>euismod</a:t>
            </a:r>
            <a:r>
              <a:rPr lang="es-ES" dirty="0"/>
              <a:t> </a:t>
            </a:r>
            <a:r>
              <a:rPr lang="es-ES" dirty="0" err="1"/>
              <a:t>accumsan</a:t>
            </a:r>
            <a:r>
              <a:rPr lang="es-ES" dirty="0"/>
              <a:t> eros, et </a:t>
            </a:r>
            <a:r>
              <a:rPr lang="es-ES" dirty="0" err="1"/>
              <a:t>lobortis</a:t>
            </a:r>
            <a:r>
              <a:rPr lang="es-ES" dirty="0"/>
              <a:t> </a:t>
            </a:r>
            <a:r>
              <a:rPr lang="es-ES" dirty="0" err="1"/>
              <a:t>massa</a:t>
            </a:r>
            <a:r>
              <a:rPr lang="es-ES" dirty="0"/>
              <a:t>.</a:t>
            </a:r>
          </a:p>
        </p:txBody>
      </p:sp>
      <p:sp>
        <p:nvSpPr>
          <p:cNvPr id="3" name="Medio marco 2">
            <a:extLst>
              <a:ext uri="{FF2B5EF4-FFF2-40B4-BE49-F238E27FC236}">
                <a16:creationId xmlns:a16="http://schemas.microsoft.com/office/drawing/2014/main" id="{15407878-BD40-0216-2EB8-A50A225E9C14}"/>
              </a:ext>
            </a:extLst>
          </p:cNvPr>
          <p:cNvSpPr/>
          <p:nvPr userDrawn="1"/>
        </p:nvSpPr>
        <p:spPr>
          <a:xfrm rot="8100000">
            <a:off x="-403739" y="1340080"/>
            <a:ext cx="807474" cy="806796"/>
          </a:xfrm>
          <a:prstGeom prst="halfFram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799">
              <a:solidFill>
                <a:schemeClr val="tx1"/>
              </a:solidFill>
            </a:endParaRPr>
          </a:p>
        </p:txBody>
      </p:sp>
      <p:sp>
        <p:nvSpPr>
          <p:cNvPr id="4" name="Medio marco 3">
            <a:extLst>
              <a:ext uri="{FF2B5EF4-FFF2-40B4-BE49-F238E27FC236}">
                <a16:creationId xmlns:a16="http://schemas.microsoft.com/office/drawing/2014/main" id="{C8F68DF8-FAF1-1D30-B47A-47FAB4245F43}"/>
              </a:ext>
            </a:extLst>
          </p:cNvPr>
          <p:cNvSpPr/>
          <p:nvPr userDrawn="1"/>
        </p:nvSpPr>
        <p:spPr>
          <a:xfrm rot="18900000">
            <a:off x="10289662" y="1340080"/>
            <a:ext cx="807474" cy="806796"/>
          </a:xfrm>
          <a:prstGeom prst="halfFram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799">
              <a:solidFill>
                <a:schemeClr val="tx1"/>
              </a:solidFill>
            </a:endParaRPr>
          </a:p>
        </p:txBody>
      </p:sp>
    </p:spTree>
    <p:extLst>
      <p:ext uri="{BB962C8B-B14F-4D97-AF65-F5344CB8AC3E}">
        <p14:creationId xmlns:p14="http://schemas.microsoft.com/office/powerpoint/2010/main" val="846946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bg object 16"/>
          <p:cNvSpPr/>
          <p:nvPr/>
        </p:nvSpPr>
        <p:spPr>
          <a:xfrm>
            <a:off x="0" y="0"/>
            <a:ext cx="10692009" cy="7560007"/>
          </a:xfrm>
          <a:prstGeom prst="rect">
            <a:avLst/>
          </a:prstGeom>
          <a:solidFill>
            <a:srgbClr val="DCDEDD"/>
          </a:solidFill>
          <a:ln w="12700">
            <a:miter lim="400000"/>
          </a:ln>
        </p:spPr>
        <p:txBody>
          <a:bodyPr lIns="45718" tIns="45718" rIns="45718" bIns="45718"/>
          <a:lstStyle/>
          <a:p>
            <a:pPr>
              <a:defRPr>
                <a:latin typeface="Calibri"/>
                <a:ea typeface="Calibri"/>
                <a:cs typeface="Calibri"/>
                <a:sym typeface="Calibri"/>
              </a:defRPr>
            </a:pPr>
            <a:endParaRPr/>
          </a:p>
        </p:txBody>
      </p:sp>
      <p:sp>
        <p:nvSpPr>
          <p:cNvPr id="3" name="Texto del título"/>
          <p:cNvSpPr txBox="1">
            <a:spLocks noGrp="1"/>
          </p:cNvSpPr>
          <p:nvPr>
            <p:ph type="title"/>
          </p:nvPr>
        </p:nvSpPr>
        <p:spPr>
          <a:xfrm>
            <a:off x="1277943" y="617010"/>
            <a:ext cx="7452998" cy="40916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rmAutofit/>
          </a:bodyPr>
          <a:lstStyle/>
          <a:p>
            <a:r>
              <a:t>Texto del título</a:t>
            </a:r>
          </a:p>
        </p:txBody>
      </p:sp>
      <p:sp>
        <p:nvSpPr>
          <p:cNvPr id="4" name="Nivel de texto 1…"/>
          <p:cNvSpPr txBox="1">
            <a:spLocks noGrp="1"/>
          </p:cNvSpPr>
          <p:nvPr>
            <p:ph type="body" idx="1"/>
          </p:nvPr>
        </p:nvSpPr>
        <p:spPr>
          <a:xfrm>
            <a:off x="534669" y="1739455"/>
            <a:ext cx="9624061" cy="4991483"/>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rmAutofit/>
          </a:bodyPr>
          <a:lstStyle/>
          <a:p>
            <a:r>
              <a:t>Nivel de texto 1</a:t>
            </a:r>
          </a:p>
          <a:p>
            <a:pPr lvl="1"/>
            <a:r>
              <a:t>Nivel de texto 2</a:t>
            </a:r>
          </a:p>
          <a:p>
            <a:pPr lvl="2"/>
            <a:r>
              <a:t>Nivel de texto 3</a:t>
            </a:r>
          </a:p>
          <a:p>
            <a:pPr lvl="3"/>
            <a:r>
              <a:t>Nivel de texto 4</a:t>
            </a:r>
          </a:p>
          <a:p>
            <a:pPr lvl="4"/>
            <a:r>
              <a:t>Nivel de texto 5</a:t>
            </a:r>
          </a:p>
        </p:txBody>
      </p:sp>
      <p:sp>
        <p:nvSpPr>
          <p:cNvPr id="16" name="Número de diapositiva">
            <a:extLst>
              <a:ext uri="{FF2B5EF4-FFF2-40B4-BE49-F238E27FC236}">
                <a16:creationId xmlns:a16="http://schemas.microsoft.com/office/drawing/2014/main" id="{704B9854-57BE-429F-5D6E-CFF46E93988F}"/>
              </a:ext>
            </a:extLst>
          </p:cNvPr>
          <p:cNvSpPr txBox="1">
            <a:spLocks noGrp="1"/>
          </p:cNvSpPr>
          <p:nvPr>
            <p:ph type="sldNum" sz="quarter" idx="4"/>
          </p:nvPr>
        </p:nvSpPr>
        <p:spPr>
          <a:xfrm>
            <a:off x="177900" y="7199986"/>
            <a:ext cx="196975" cy="165101"/>
          </a:xfrm>
          <a:prstGeom prst="rect">
            <a:avLst/>
          </a:prstGeom>
          <a:ln w="12700">
            <a:miter lim="400000"/>
          </a:ln>
        </p:spPr>
        <p:txBody>
          <a:bodyPr wrap="none" lIns="0" tIns="0" rIns="0" bIns="0">
            <a:spAutoFit/>
          </a:bodyPr>
          <a:lstStyle>
            <a:lvl1pPr indent="38100">
              <a:defRPr sz="1100" spc="-25">
                <a:solidFill>
                  <a:srgbClr val="070C10"/>
                </a:solidFill>
                <a:latin typeface="Tahoma"/>
                <a:ea typeface="Tahoma"/>
                <a:cs typeface="Tahoma"/>
                <a:sym typeface="Tahoma"/>
              </a:defRPr>
            </a:lvl1pPr>
          </a:lstStyle>
          <a:p>
            <a:fld id="{86CB4B4D-7CA3-9044-876B-883B54F8677D}" type="slidenum">
              <a:t>‹Nº›</a:t>
            </a:fld>
            <a:endParaRPr/>
          </a:p>
        </p:txBody>
      </p:sp>
      <p:grpSp>
        <p:nvGrpSpPr>
          <p:cNvPr id="17" name="Grupo 17">
            <a:extLst>
              <a:ext uri="{FF2B5EF4-FFF2-40B4-BE49-F238E27FC236}">
                <a16:creationId xmlns:a16="http://schemas.microsoft.com/office/drawing/2014/main" id="{39B7DAED-649B-C070-5818-5E149E806ED6}"/>
              </a:ext>
            </a:extLst>
          </p:cNvPr>
          <p:cNvGrpSpPr/>
          <p:nvPr userDrawn="1"/>
        </p:nvGrpSpPr>
        <p:grpSpPr>
          <a:xfrm>
            <a:off x="573426" y="7155453"/>
            <a:ext cx="1308216" cy="243839"/>
            <a:chOff x="0" y="0"/>
            <a:chExt cx="1308214" cy="243837"/>
          </a:xfrm>
        </p:grpSpPr>
        <p:sp>
          <p:nvSpPr>
            <p:cNvPr id="18" name="CuadroTexto 18">
              <a:extLst>
                <a:ext uri="{FF2B5EF4-FFF2-40B4-BE49-F238E27FC236}">
                  <a16:creationId xmlns:a16="http://schemas.microsoft.com/office/drawing/2014/main" id="{88EA6E20-8AAD-BD7F-9223-C7C3BFE23DFF}"/>
                </a:ext>
              </a:extLst>
            </p:cNvPr>
            <p:cNvSpPr txBox="1"/>
            <p:nvPr/>
          </p:nvSpPr>
          <p:spPr>
            <a:xfrm>
              <a:off x="926759" y="-1"/>
              <a:ext cx="381456" cy="24383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numCol="1" anchor="t">
              <a:spAutoFit/>
            </a:bodyPr>
            <a:lstStyle>
              <a:lvl1pPr>
                <a:defRPr sz="1000">
                  <a:solidFill>
                    <a:srgbClr val="2B3B88"/>
                  </a:solidFill>
                  <a:latin typeface="Tahoma"/>
                  <a:ea typeface="Tahoma"/>
                  <a:cs typeface="Tahoma"/>
                  <a:sym typeface="Tahoma"/>
                </a:defRPr>
              </a:lvl1pPr>
            </a:lstStyle>
            <a:p>
              <a:r>
                <a:t>2025</a:t>
              </a:r>
            </a:p>
          </p:txBody>
        </p:sp>
        <p:sp>
          <p:nvSpPr>
            <p:cNvPr id="19" name="CuadroTexto 19">
              <a:extLst>
                <a:ext uri="{FF2B5EF4-FFF2-40B4-BE49-F238E27FC236}">
                  <a16:creationId xmlns:a16="http://schemas.microsoft.com/office/drawing/2014/main" id="{28266E2A-69ED-B70B-FFA3-EF61918CF736}"/>
                </a:ext>
              </a:extLst>
            </p:cNvPr>
            <p:cNvSpPr txBox="1"/>
            <p:nvPr/>
          </p:nvSpPr>
          <p:spPr>
            <a:xfrm>
              <a:off x="-1" y="8995"/>
              <a:ext cx="85728" cy="1270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8" tIns="45718" rIns="45718" bIns="45718" numCol="1" anchor="t">
              <a:spAutoFit/>
            </a:bodyPr>
            <a:lstStyle>
              <a:lvl1pPr>
                <a:defRPr sz="600">
                  <a:solidFill>
                    <a:srgbClr val="2B3B88"/>
                  </a:solidFill>
                  <a:latin typeface="Tahoma"/>
                  <a:ea typeface="Tahoma"/>
                  <a:cs typeface="Tahoma"/>
                  <a:sym typeface="Tahoma"/>
                </a:defRPr>
              </a:lvl1pPr>
            </a:lstStyle>
            <a:p>
              <a:r>
                <a:t>©</a:t>
              </a:r>
            </a:p>
          </p:txBody>
        </p:sp>
      </p:grpSp>
      <p:pic>
        <p:nvPicPr>
          <p:cNvPr id="20" name="Imagen 19" descr="Icono&#10;&#10;El contenido generado por IA puede ser incorrecto.">
            <a:extLst>
              <a:ext uri="{FF2B5EF4-FFF2-40B4-BE49-F238E27FC236}">
                <a16:creationId xmlns:a16="http://schemas.microsoft.com/office/drawing/2014/main" id="{EDC1B82E-7F72-C316-DEA7-FBF4D60455C6}"/>
              </a:ext>
            </a:extLst>
          </p:cNvPr>
          <p:cNvPicPr>
            <a:picLocks noChangeAspect="1"/>
          </p:cNvPicPr>
          <p:nvPr userDrawn="1"/>
        </p:nvPicPr>
        <p:blipFill>
          <a:blip r:embed="rId19" cstate="screen">
            <a:extLst>
              <a:ext uri="{28A0092B-C50C-407E-A947-70E740481C1C}">
                <a14:useLocalDpi xmlns:a14="http://schemas.microsoft.com/office/drawing/2010/main"/>
              </a:ext>
            </a:extLst>
          </a:blip>
          <a:stretch>
            <a:fillRect/>
          </a:stretch>
        </p:blipFill>
        <p:spPr>
          <a:xfrm>
            <a:off x="734640" y="7230787"/>
            <a:ext cx="721418" cy="127551"/>
          </a:xfrm>
          <a:prstGeom prst="rect">
            <a:avLst/>
          </a:prstGeom>
        </p:spPr>
      </p:pic>
      <p:pic>
        <p:nvPicPr>
          <p:cNvPr id="21" name="Imagen 20" descr="Logotipo&#10;&#10;El contenido generado por IA puede ser incorrecto.">
            <a:extLst>
              <a:ext uri="{FF2B5EF4-FFF2-40B4-BE49-F238E27FC236}">
                <a16:creationId xmlns:a16="http://schemas.microsoft.com/office/drawing/2014/main" id="{E9B7936B-31A7-AD4D-A0EE-E07C62AD2319}"/>
              </a:ext>
            </a:extLst>
          </p:cNvPr>
          <p:cNvPicPr>
            <a:picLocks noChangeAspect="1"/>
          </p:cNvPicPr>
          <p:nvPr userDrawn="1"/>
        </p:nvPicPr>
        <p:blipFill>
          <a:blip r:embed="rId20">
            <a:extLst>
              <a:ext uri="{28A0092B-C50C-407E-A947-70E740481C1C}">
                <a14:useLocalDpi xmlns:a14="http://schemas.microsoft.com/office/drawing/2010/main" val="0"/>
              </a:ext>
            </a:extLst>
          </a:blip>
          <a:srcRect l="21864" t="27084" r="21425" b="27734"/>
          <a:stretch>
            <a:fillRect/>
          </a:stretch>
        </p:blipFill>
        <p:spPr>
          <a:xfrm>
            <a:off x="9840246" y="6991580"/>
            <a:ext cx="675254" cy="378142"/>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6" r:id="rId5"/>
    <p:sldLayoutId id="2147483657" r:id="rId6"/>
    <p:sldLayoutId id="2147483659" r:id="rId7"/>
    <p:sldLayoutId id="2147483660" r:id="rId8"/>
    <p:sldLayoutId id="2147483661" r:id="rId9"/>
    <p:sldLayoutId id="2147483662" r:id="rId10"/>
    <p:sldLayoutId id="2147483663" r:id="rId11"/>
    <p:sldLayoutId id="2147483665" r:id="rId12"/>
    <p:sldLayoutId id="2147483664" r:id="rId13"/>
    <p:sldLayoutId id="2147483667" r:id="rId14"/>
    <p:sldLayoutId id="2147483668" r:id="rId15"/>
    <p:sldLayoutId id="2147483669" r:id="rId16"/>
    <p:sldLayoutId id="2147483670" r:id="rId17"/>
  </p:sldLayoutIdLst>
  <p:transition spd="med"/>
  <p:txStyles>
    <p:title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p:titleStyle>
    <p:bodyStyle>
      <a:lvl1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1pPr>
      <a:lvl2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2pPr>
      <a:lvl3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3pPr>
      <a:lvl4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4pPr>
      <a:lvl5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5pPr>
      <a:lvl6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6pPr>
      <a:lvl7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7pPr>
      <a:lvl8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8pPr>
      <a:lvl9pPr marL="0" marR="0" indent="0" algn="l" defTabSz="914400" rtl="0" latinLnBrk="0">
        <a:lnSpc>
          <a:spcPct val="100000"/>
        </a:lnSpc>
        <a:spcBef>
          <a:spcPts val="0"/>
        </a:spcBef>
        <a:spcAft>
          <a:spcPts val="0"/>
        </a:spcAft>
        <a:buClrTx/>
        <a:buSzTx/>
        <a:buFontTx/>
        <a:buNone/>
        <a:tabLst/>
        <a:defRPr sz="1800" b="0" i="0" u="none" strike="noStrike" cap="none" spc="0" baseline="0">
          <a:solidFill>
            <a:srgbClr val="000000"/>
          </a:solidFill>
          <a:uFillTx/>
          <a:latin typeface="Calibri"/>
          <a:ea typeface="Calibri"/>
          <a:cs typeface="Calibri"/>
          <a:sym typeface="Calibri"/>
        </a:defRPr>
      </a:lvl9pPr>
    </p:bodyStyle>
    <p:otherStyle>
      <a:lvl1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1pPr>
      <a:lvl2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2pPr>
      <a:lvl3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3pPr>
      <a:lvl4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4pPr>
      <a:lvl5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5pPr>
      <a:lvl6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6pPr>
      <a:lvl7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7pPr>
      <a:lvl8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8pPr>
      <a:lvl9pPr marL="0" marR="0" indent="38100" algn="l" defTabSz="914400" rtl="0" latinLnBrk="0">
        <a:lnSpc>
          <a:spcPct val="100000"/>
        </a:lnSpc>
        <a:spcBef>
          <a:spcPts val="0"/>
        </a:spcBef>
        <a:spcAft>
          <a:spcPts val="0"/>
        </a:spcAft>
        <a:buClrTx/>
        <a:buSzTx/>
        <a:buFontTx/>
        <a:buNone/>
        <a:tabLst/>
        <a:defRPr sz="1100" b="0" i="0" u="none" strike="noStrike" cap="none" spc="-25" baseline="0">
          <a:solidFill>
            <a:schemeClr val="tx1"/>
          </a:solidFill>
          <a:uFillTx/>
          <a:latin typeface="+mn-lt"/>
          <a:ea typeface="+mn-ea"/>
          <a:cs typeface="+mn-cs"/>
          <a:sym typeface="Tahoma"/>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Marcador de número de diapositiva 5">
            <a:extLst>
              <a:ext uri="{FF2B5EF4-FFF2-40B4-BE49-F238E27FC236}">
                <a16:creationId xmlns:a16="http://schemas.microsoft.com/office/drawing/2014/main" id="{884E9934-9E85-FA09-B740-A9A31DFE67A9}"/>
              </a:ext>
            </a:extLst>
          </p:cNvPr>
          <p:cNvSpPr txBox="1">
            <a:spLocks/>
          </p:cNvSpPr>
          <p:nvPr userDrawn="1"/>
        </p:nvSpPr>
        <p:spPr>
          <a:xfrm>
            <a:off x="393060" y="7121705"/>
            <a:ext cx="1413476" cy="402314"/>
          </a:xfrm>
          <a:prstGeom prst="rect">
            <a:avLst/>
          </a:prstGeom>
        </p:spPr>
        <p:txBody>
          <a:bodyPr/>
          <a:lstStyle>
            <a:defPPr>
              <a:defRPr lang="es-ES"/>
            </a:defPPr>
            <a:lvl1pPr marL="0" algn="l" defTabSz="914400" rtl="0" eaLnBrk="1" latinLnBrk="0" hangingPunct="1">
              <a:defRPr sz="1200" kern="1200">
                <a:solidFill>
                  <a:srgbClr val="4299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01378" rtl="0" eaLnBrk="1" fontAlgn="auto" latinLnBrk="0" hangingPunct="1">
              <a:lnSpc>
                <a:spcPct val="100000"/>
              </a:lnSpc>
              <a:spcBef>
                <a:spcPts val="0"/>
              </a:spcBef>
              <a:spcAft>
                <a:spcPts val="0"/>
              </a:spcAft>
              <a:buClrTx/>
              <a:buSzTx/>
              <a:buFontTx/>
              <a:buNone/>
              <a:tabLst/>
              <a:defRPr/>
            </a:pPr>
            <a:r>
              <a:rPr lang="es-ES" sz="699" b="0" i="0" dirty="0">
                <a:solidFill>
                  <a:srgbClr val="4299FF"/>
                </a:solidFill>
                <a:latin typeface="Tahoma" panose="020B0604030504040204" pitchFamily="34" charset="0"/>
                <a:ea typeface="Tahoma" panose="020B0604030504040204" pitchFamily="34" charset="0"/>
                <a:cs typeface="Tahoma" panose="020B0604030504040204" pitchFamily="34" charset="0"/>
              </a:rPr>
              <a:t>© </a:t>
            </a:r>
            <a:r>
              <a:rPr lang="es-ES" sz="699" b="0" i="0" dirty="0" err="1">
                <a:solidFill>
                  <a:srgbClr val="4299FF"/>
                </a:solidFill>
                <a:latin typeface="Tahoma" panose="020B0604030504040204" pitchFamily="34" charset="0"/>
                <a:ea typeface="Tahoma" panose="020B0604030504040204" pitchFamily="34" charset="0"/>
                <a:cs typeface="Tahoma" panose="020B0604030504040204" pitchFamily="34" charset="0"/>
              </a:rPr>
              <a:t>Azurally</a:t>
            </a:r>
            <a:r>
              <a:rPr lang="es-ES" sz="699" b="0" i="0" dirty="0">
                <a:solidFill>
                  <a:srgbClr val="4299FF"/>
                </a:solidFill>
                <a:latin typeface="Tahoma" panose="020B0604030504040204" pitchFamily="34" charset="0"/>
                <a:ea typeface="Tahoma" panose="020B0604030504040204" pitchFamily="34" charset="0"/>
                <a:cs typeface="Tahoma" panose="020B0604030504040204" pitchFamily="34" charset="0"/>
              </a:rPr>
              <a:t> 2026</a:t>
            </a:r>
          </a:p>
          <a:p>
            <a:endParaRPr lang="en-GB" sz="899" b="1" dirty="0">
              <a:solidFill>
                <a:srgbClr val="2B3B88"/>
              </a:solidFill>
              <a:latin typeface="Tahoma" panose="020B0604030504040204" pitchFamily="34" charset="0"/>
              <a:ea typeface="Tahoma" panose="020B0604030504040204" pitchFamily="34" charset="0"/>
              <a:cs typeface="Tahoma" panose="020B0604030504040204" pitchFamily="34" charset="0"/>
            </a:endParaRPr>
          </a:p>
        </p:txBody>
      </p:sp>
      <p:pic>
        <p:nvPicPr>
          <p:cNvPr id="4" name="Imagen 3" descr="Icono&#10;&#10;El contenido generado por IA puede ser incorrecto.">
            <a:extLst>
              <a:ext uri="{FF2B5EF4-FFF2-40B4-BE49-F238E27FC236}">
                <a16:creationId xmlns:a16="http://schemas.microsoft.com/office/drawing/2014/main" id="{4A6CF1EE-C4BC-E5E6-DDA6-FF67AAD4450A}"/>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9412779" y="7181262"/>
            <a:ext cx="926594" cy="163690"/>
          </a:xfrm>
          <a:prstGeom prst="rect">
            <a:avLst/>
          </a:prstGeom>
        </p:spPr>
      </p:pic>
    </p:spTree>
    <p:extLst>
      <p:ext uri="{BB962C8B-B14F-4D97-AF65-F5344CB8AC3E}">
        <p14:creationId xmlns:p14="http://schemas.microsoft.com/office/powerpoint/2010/main" val="4195311874"/>
      </p:ext>
    </p:extLst>
  </p:cSld>
  <p:clrMap bg1="lt1" tx1="dk1" bg2="lt2" tx2="dk2" accent1="accent1" accent2="accent2" accent3="accent3" accent4="accent4" accent5="accent5" accent6="accent6" hlink="hlink" folHlink="folHlink"/>
  <p:sldLayoutIdLst>
    <p:sldLayoutId id="2147483672" r:id="rId1"/>
    <p:sldLayoutId id="2147483673" r:id="rId2"/>
  </p:sldLayoutIdLst>
  <p:txStyles>
    <p:titleStyle>
      <a:lvl1pPr algn="l" defTabSz="801378" rtl="0" eaLnBrk="1" latinLnBrk="0" hangingPunct="1">
        <a:lnSpc>
          <a:spcPct val="90000"/>
        </a:lnSpc>
        <a:spcBef>
          <a:spcPct val="0"/>
        </a:spcBef>
        <a:buNone/>
        <a:defRPr sz="3856" kern="1200">
          <a:solidFill>
            <a:schemeClr val="tx1"/>
          </a:solidFill>
          <a:latin typeface="+mj-lt"/>
          <a:ea typeface="+mj-ea"/>
          <a:cs typeface="+mj-cs"/>
        </a:defRPr>
      </a:lvl1pPr>
    </p:titleStyle>
    <p:bodyStyle>
      <a:lvl1pPr marL="200345" indent="-200345" algn="l" defTabSz="801378" rtl="0" eaLnBrk="1" latinLnBrk="0" hangingPunct="1">
        <a:lnSpc>
          <a:spcPct val="90000"/>
        </a:lnSpc>
        <a:spcBef>
          <a:spcPts val="876"/>
        </a:spcBef>
        <a:buFont typeface="Arial" panose="020B0604020202020204" pitchFamily="34" charset="0"/>
        <a:buChar char="•"/>
        <a:defRPr sz="2454" kern="1200">
          <a:solidFill>
            <a:schemeClr val="tx1"/>
          </a:solidFill>
          <a:latin typeface="+mn-lt"/>
          <a:ea typeface="+mn-ea"/>
          <a:cs typeface="+mn-cs"/>
        </a:defRPr>
      </a:lvl1pPr>
      <a:lvl2pPr marL="601034" indent="-200345" algn="l" defTabSz="801378" rtl="0" eaLnBrk="1" latinLnBrk="0" hangingPunct="1">
        <a:lnSpc>
          <a:spcPct val="90000"/>
        </a:lnSpc>
        <a:spcBef>
          <a:spcPts val="439"/>
        </a:spcBef>
        <a:buFont typeface="Arial" panose="020B0604020202020204" pitchFamily="34" charset="0"/>
        <a:buChar char="•"/>
        <a:defRPr sz="2103" kern="1200">
          <a:solidFill>
            <a:schemeClr val="tx1"/>
          </a:solidFill>
          <a:latin typeface="+mn-lt"/>
          <a:ea typeface="+mn-ea"/>
          <a:cs typeface="+mn-cs"/>
        </a:defRPr>
      </a:lvl2pPr>
      <a:lvl3pPr marL="1001723" indent="-200345" algn="l" defTabSz="801378" rtl="0" eaLnBrk="1" latinLnBrk="0" hangingPunct="1">
        <a:lnSpc>
          <a:spcPct val="90000"/>
        </a:lnSpc>
        <a:spcBef>
          <a:spcPts val="439"/>
        </a:spcBef>
        <a:buFont typeface="Arial" panose="020B0604020202020204" pitchFamily="34" charset="0"/>
        <a:buChar char="•"/>
        <a:defRPr sz="1753" kern="1200">
          <a:solidFill>
            <a:schemeClr val="tx1"/>
          </a:solidFill>
          <a:latin typeface="+mn-lt"/>
          <a:ea typeface="+mn-ea"/>
          <a:cs typeface="+mn-cs"/>
        </a:defRPr>
      </a:lvl3pPr>
      <a:lvl4pPr marL="1402412" indent="-200345" algn="l" defTabSz="801378" rtl="0" eaLnBrk="1" latinLnBrk="0" hangingPunct="1">
        <a:lnSpc>
          <a:spcPct val="90000"/>
        </a:lnSpc>
        <a:spcBef>
          <a:spcPts val="439"/>
        </a:spcBef>
        <a:buFont typeface="Arial" panose="020B0604020202020204" pitchFamily="34" charset="0"/>
        <a:buChar char="•"/>
        <a:defRPr sz="1578" kern="1200">
          <a:solidFill>
            <a:schemeClr val="tx1"/>
          </a:solidFill>
          <a:latin typeface="+mn-lt"/>
          <a:ea typeface="+mn-ea"/>
          <a:cs typeface="+mn-cs"/>
        </a:defRPr>
      </a:lvl4pPr>
      <a:lvl5pPr marL="1803102" indent="-200345" algn="l" defTabSz="801378" rtl="0" eaLnBrk="1" latinLnBrk="0" hangingPunct="1">
        <a:lnSpc>
          <a:spcPct val="90000"/>
        </a:lnSpc>
        <a:spcBef>
          <a:spcPts val="439"/>
        </a:spcBef>
        <a:buFont typeface="Arial" panose="020B0604020202020204" pitchFamily="34" charset="0"/>
        <a:buChar char="•"/>
        <a:defRPr sz="1578" kern="1200">
          <a:solidFill>
            <a:schemeClr val="tx1"/>
          </a:solidFill>
          <a:latin typeface="+mn-lt"/>
          <a:ea typeface="+mn-ea"/>
          <a:cs typeface="+mn-cs"/>
        </a:defRPr>
      </a:lvl5pPr>
      <a:lvl6pPr marL="2203792" indent="-200345" algn="l" defTabSz="801378" rtl="0" eaLnBrk="1" latinLnBrk="0" hangingPunct="1">
        <a:lnSpc>
          <a:spcPct val="90000"/>
        </a:lnSpc>
        <a:spcBef>
          <a:spcPts val="439"/>
        </a:spcBef>
        <a:buFont typeface="Arial" panose="020B0604020202020204" pitchFamily="34" charset="0"/>
        <a:buChar char="•"/>
        <a:defRPr sz="1578" kern="1200">
          <a:solidFill>
            <a:schemeClr val="tx1"/>
          </a:solidFill>
          <a:latin typeface="+mn-lt"/>
          <a:ea typeface="+mn-ea"/>
          <a:cs typeface="+mn-cs"/>
        </a:defRPr>
      </a:lvl6pPr>
      <a:lvl7pPr marL="2604481" indent="-200345" algn="l" defTabSz="801378" rtl="0" eaLnBrk="1" latinLnBrk="0" hangingPunct="1">
        <a:lnSpc>
          <a:spcPct val="90000"/>
        </a:lnSpc>
        <a:spcBef>
          <a:spcPts val="439"/>
        </a:spcBef>
        <a:buFont typeface="Arial" panose="020B0604020202020204" pitchFamily="34" charset="0"/>
        <a:buChar char="•"/>
        <a:defRPr sz="1578" kern="1200">
          <a:solidFill>
            <a:schemeClr val="tx1"/>
          </a:solidFill>
          <a:latin typeface="+mn-lt"/>
          <a:ea typeface="+mn-ea"/>
          <a:cs typeface="+mn-cs"/>
        </a:defRPr>
      </a:lvl7pPr>
      <a:lvl8pPr marL="3005170" indent="-200345" algn="l" defTabSz="801378" rtl="0" eaLnBrk="1" latinLnBrk="0" hangingPunct="1">
        <a:lnSpc>
          <a:spcPct val="90000"/>
        </a:lnSpc>
        <a:spcBef>
          <a:spcPts val="439"/>
        </a:spcBef>
        <a:buFont typeface="Arial" panose="020B0604020202020204" pitchFamily="34" charset="0"/>
        <a:buChar char="•"/>
        <a:defRPr sz="1578" kern="1200">
          <a:solidFill>
            <a:schemeClr val="tx1"/>
          </a:solidFill>
          <a:latin typeface="+mn-lt"/>
          <a:ea typeface="+mn-ea"/>
          <a:cs typeface="+mn-cs"/>
        </a:defRPr>
      </a:lvl8pPr>
      <a:lvl9pPr marL="3405859" indent="-200345" algn="l" defTabSz="801378" rtl="0" eaLnBrk="1" latinLnBrk="0" hangingPunct="1">
        <a:lnSpc>
          <a:spcPct val="90000"/>
        </a:lnSpc>
        <a:spcBef>
          <a:spcPts val="439"/>
        </a:spcBef>
        <a:buFont typeface="Arial" panose="020B0604020202020204" pitchFamily="34" charset="0"/>
        <a:buChar char="•"/>
        <a:defRPr sz="1578" kern="1200">
          <a:solidFill>
            <a:schemeClr val="tx1"/>
          </a:solidFill>
          <a:latin typeface="+mn-lt"/>
          <a:ea typeface="+mn-ea"/>
          <a:cs typeface="+mn-cs"/>
        </a:defRPr>
      </a:lvl9pPr>
    </p:bodyStyle>
    <p:otherStyle>
      <a:defPPr>
        <a:defRPr lang="es-ES"/>
      </a:defPPr>
      <a:lvl1pPr marL="0" algn="l" defTabSz="801378" rtl="0" eaLnBrk="1" latinLnBrk="0" hangingPunct="1">
        <a:defRPr sz="1578" kern="1200">
          <a:solidFill>
            <a:schemeClr val="tx1"/>
          </a:solidFill>
          <a:latin typeface="+mn-lt"/>
          <a:ea typeface="+mn-ea"/>
          <a:cs typeface="+mn-cs"/>
        </a:defRPr>
      </a:lvl1pPr>
      <a:lvl2pPr marL="400689" algn="l" defTabSz="801378" rtl="0" eaLnBrk="1" latinLnBrk="0" hangingPunct="1">
        <a:defRPr sz="1578" kern="1200">
          <a:solidFill>
            <a:schemeClr val="tx1"/>
          </a:solidFill>
          <a:latin typeface="+mn-lt"/>
          <a:ea typeface="+mn-ea"/>
          <a:cs typeface="+mn-cs"/>
        </a:defRPr>
      </a:lvl2pPr>
      <a:lvl3pPr marL="801378" algn="l" defTabSz="801378" rtl="0" eaLnBrk="1" latinLnBrk="0" hangingPunct="1">
        <a:defRPr sz="1578" kern="1200">
          <a:solidFill>
            <a:schemeClr val="tx1"/>
          </a:solidFill>
          <a:latin typeface="+mn-lt"/>
          <a:ea typeface="+mn-ea"/>
          <a:cs typeface="+mn-cs"/>
        </a:defRPr>
      </a:lvl3pPr>
      <a:lvl4pPr marL="1202068" algn="l" defTabSz="801378" rtl="0" eaLnBrk="1" latinLnBrk="0" hangingPunct="1">
        <a:defRPr sz="1578" kern="1200">
          <a:solidFill>
            <a:schemeClr val="tx1"/>
          </a:solidFill>
          <a:latin typeface="+mn-lt"/>
          <a:ea typeface="+mn-ea"/>
          <a:cs typeface="+mn-cs"/>
        </a:defRPr>
      </a:lvl4pPr>
      <a:lvl5pPr marL="1602757" algn="l" defTabSz="801378" rtl="0" eaLnBrk="1" latinLnBrk="0" hangingPunct="1">
        <a:defRPr sz="1578" kern="1200">
          <a:solidFill>
            <a:schemeClr val="tx1"/>
          </a:solidFill>
          <a:latin typeface="+mn-lt"/>
          <a:ea typeface="+mn-ea"/>
          <a:cs typeface="+mn-cs"/>
        </a:defRPr>
      </a:lvl5pPr>
      <a:lvl6pPr marL="2003447" algn="l" defTabSz="801378" rtl="0" eaLnBrk="1" latinLnBrk="0" hangingPunct="1">
        <a:defRPr sz="1578" kern="1200">
          <a:solidFill>
            <a:schemeClr val="tx1"/>
          </a:solidFill>
          <a:latin typeface="+mn-lt"/>
          <a:ea typeface="+mn-ea"/>
          <a:cs typeface="+mn-cs"/>
        </a:defRPr>
      </a:lvl6pPr>
      <a:lvl7pPr marL="2404136" algn="l" defTabSz="801378" rtl="0" eaLnBrk="1" latinLnBrk="0" hangingPunct="1">
        <a:defRPr sz="1578" kern="1200">
          <a:solidFill>
            <a:schemeClr val="tx1"/>
          </a:solidFill>
          <a:latin typeface="+mn-lt"/>
          <a:ea typeface="+mn-ea"/>
          <a:cs typeface="+mn-cs"/>
        </a:defRPr>
      </a:lvl7pPr>
      <a:lvl8pPr marL="2804825" algn="l" defTabSz="801378" rtl="0" eaLnBrk="1" latinLnBrk="0" hangingPunct="1">
        <a:defRPr sz="1578" kern="1200">
          <a:solidFill>
            <a:schemeClr val="tx1"/>
          </a:solidFill>
          <a:latin typeface="+mn-lt"/>
          <a:ea typeface="+mn-ea"/>
          <a:cs typeface="+mn-cs"/>
        </a:defRPr>
      </a:lvl8pPr>
      <a:lvl9pPr marL="3205515" algn="l" defTabSz="801378" rtl="0" eaLnBrk="1" latinLnBrk="0" hangingPunct="1">
        <a:defRPr sz="157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8" Type="http://schemas.openxmlformats.org/officeDocument/2006/relationships/slide" Target="slide32.xml"/><Relationship Id="rId3" Type="http://schemas.openxmlformats.org/officeDocument/2006/relationships/slide" Target="slide8.xml"/><Relationship Id="rId7" Type="http://schemas.openxmlformats.org/officeDocument/2006/relationships/slide" Target="slide28.xml"/><Relationship Id="rId2" Type="http://schemas.openxmlformats.org/officeDocument/2006/relationships/slide" Target="slide7.xml"/><Relationship Id="rId1" Type="http://schemas.openxmlformats.org/officeDocument/2006/relationships/slideLayout" Target="../slideLayouts/slideLayout12.xml"/><Relationship Id="rId6" Type="http://schemas.openxmlformats.org/officeDocument/2006/relationships/slide" Target="slide20.xml"/><Relationship Id="rId11" Type="http://schemas.openxmlformats.org/officeDocument/2006/relationships/image" Target="../media/image6.png"/><Relationship Id="rId5" Type="http://schemas.openxmlformats.org/officeDocument/2006/relationships/slide" Target="slide12.xml"/><Relationship Id="rId10" Type="http://schemas.openxmlformats.org/officeDocument/2006/relationships/image" Target="../media/image13.png"/><Relationship Id="rId4" Type="http://schemas.openxmlformats.org/officeDocument/2006/relationships/slide" Target="slide10.xml"/><Relationship Id="rId9" Type="http://schemas.openxmlformats.org/officeDocument/2006/relationships/slide" Target="slide44.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9.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9.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9.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9.xml"/><Relationship Id="rId5" Type="http://schemas.openxmlformats.org/officeDocument/2006/relationships/image" Target="../media/image3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9.xml"/><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9.xml"/><Relationship Id="rId4" Type="http://schemas.openxmlformats.org/officeDocument/2006/relationships/image" Target="../media/image37.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 Id="rId5" Type="http://schemas.openxmlformats.org/officeDocument/2006/relationships/hyperlink" Target="https://musicinteligencia.blogspot.com/2024/05/la-ia.html" TargetMode="External"/><Relationship Id="rId4" Type="http://schemas.openxmlformats.org/officeDocument/2006/relationships/image" Target="../media/image40.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4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8" Type="http://schemas.openxmlformats.org/officeDocument/2006/relationships/image" Target="../media/image48.emf"/><Relationship Id="rId3" Type="http://schemas.openxmlformats.org/officeDocument/2006/relationships/image" Target="../media/image43.emf"/><Relationship Id="rId7" Type="http://schemas.openxmlformats.org/officeDocument/2006/relationships/image" Target="../media/image47.emf"/><Relationship Id="rId2" Type="http://schemas.openxmlformats.org/officeDocument/2006/relationships/notesSlide" Target="../notesSlides/notesSlide10.xml"/><Relationship Id="rId1" Type="http://schemas.openxmlformats.org/officeDocument/2006/relationships/slideLayout" Target="../slideLayouts/slideLayout17.xml"/><Relationship Id="rId6" Type="http://schemas.openxmlformats.org/officeDocument/2006/relationships/image" Target="../media/image46.emf"/><Relationship Id="rId5" Type="http://schemas.openxmlformats.org/officeDocument/2006/relationships/image" Target="../media/image45.emf"/><Relationship Id="rId4" Type="http://schemas.openxmlformats.org/officeDocument/2006/relationships/image" Target="../media/image44.png"/><Relationship Id="rId9" Type="http://schemas.openxmlformats.org/officeDocument/2006/relationships/image" Target="../media/image4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 name="object 3"/>
          <p:cNvSpPr txBox="1"/>
          <p:nvPr/>
        </p:nvSpPr>
        <p:spPr>
          <a:xfrm>
            <a:off x="8858068" y="696889"/>
            <a:ext cx="1335668" cy="2159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indent="12700" algn="r">
              <a:spcBef>
                <a:spcPts val="100"/>
              </a:spcBef>
              <a:defRPr sz="1400" b="1" spc="-94">
                <a:solidFill>
                  <a:srgbClr val="254792"/>
                </a:solidFill>
                <a:latin typeface="Tahoma"/>
                <a:ea typeface="Tahoma"/>
                <a:cs typeface="Tahoma"/>
                <a:sym typeface="Tahoma"/>
              </a:defRPr>
            </a:pPr>
            <a:r>
              <a:rPr lang="es-ES" dirty="0">
                <a:solidFill>
                  <a:schemeClr val="bg1"/>
                </a:solidFill>
              </a:rPr>
              <a:t>JULIO</a:t>
            </a:r>
            <a:r>
              <a:rPr dirty="0">
                <a:solidFill>
                  <a:schemeClr val="bg1"/>
                </a:solidFill>
              </a:rPr>
              <a:t> </a:t>
            </a:r>
            <a:r>
              <a:rPr spc="-20" dirty="0">
                <a:solidFill>
                  <a:schemeClr val="bg1"/>
                </a:solidFill>
              </a:rPr>
              <a:t>2025</a:t>
            </a:r>
          </a:p>
        </p:txBody>
      </p:sp>
      <p:sp>
        <p:nvSpPr>
          <p:cNvPr id="3" name="CuadroTexto 2">
            <a:extLst>
              <a:ext uri="{FF2B5EF4-FFF2-40B4-BE49-F238E27FC236}">
                <a16:creationId xmlns:a16="http://schemas.microsoft.com/office/drawing/2014/main" id="{02741B14-E29C-A209-C988-021F3223A112}"/>
              </a:ext>
            </a:extLst>
          </p:cNvPr>
          <p:cNvSpPr txBox="1"/>
          <p:nvPr/>
        </p:nvSpPr>
        <p:spPr>
          <a:xfrm>
            <a:off x="934497" y="1487156"/>
            <a:ext cx="3649393" cy="36932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1800" b="0" i="0" u="none" strike="noStrike" cap="none" spc="0" normalizeH="0" baseline="0">
                <a:ln>
                  <a:noFill/>
                </a:ln>
                <a:solidFill>
                  <a:srgbClr val="000000"/>
                </a:solidFill>
                <a:effectLst/>
                <a:uFillTx/>
                <a:latin typeface="+mj-lt"/>
                <a:ea typeface="+mj-ea"/>
                <a:cs typeface="+mj-cs"/>
                <a:sym typeface="Helvetica Neue"/>
              </a:rPr>
              <a:t>III</a:t>
            </a:r>
            <a:r>
              <a:rPr kumimoji="0" lang="es-ES" sz="1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Observatorio Pharma SEO 2025 </a:t>
            </a: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4" name="CuadroTexto 3">
            <a:extLst>
              <a:ext uri="{FF2B5EF4-FFF2-40B4-BE49-F238E27FC236}">
                <a16:creationId xmlns:a16="http://schemas.microsoft.com/office/drawing/2014/main" id="{9BD453B3-E768-59C6-49ED-155F4487BB6F}"/>
              </a:ext>
            </a:extLst>
          </p:cNvPr>
          <p:cNvSpPr txBox="1"/>
          <p:nvPr/>
        </p:nvSpPr>
        <p:spPr>
          <a:xfrm>
            <a:off x="1004835" y="3014505"/>
            <a:ext cx="4069583" cy="203132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1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El nuevo paradigma en la búsqueda y la influencia de la inteligencia artificial en la huella digital del secto</a:t>
            </a:r>
            <a:r>
              <a:rPr lang="es-ES">
                <a:latin typeface="Tahoma" panose="020B0604030504040204" pitchFamily="34" charset="0"/>
                <a:ea typeface="Tahoma" panose="020B0604030504040204" pitchFamily="34" charset="0"/>
                <a:cs typeface="Tahoma" panose="020B0604030504040204" pitchFamily="34" charset="0"/>
              </a:rPr>
              <a:t>r farmacéutico. </a:t>
            </a:r>
          </a:p>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endParaRPr>
          </a:p>
          <a:p>
            <a:pPr marL="0" marR="0" indent="0" algn="l" defTabSz="914400" rtl="0" fontAlgn="auto" latinLnBrk="0" hangingPunct="0">
              <a:lnSpc>
                <a:spcPct val="100000"/>
              </a:lnSpc>
              <a:spcBef>
                <a:spcPts val="0"/>
              </a:spcBef>
              <a:spcAft>
                <a:spcPts val="0"/>
              </a:spcAft>
              <a:buClrTx/>
              <a:buSzTx/>
              <a:buFontTx/>
              <a:buNone/>
              <a:tabLst/>
            </a:pPr>
            <a:r>
              <a:rPr lang="es-ES">
                <a:latin typeface="Tahoma" panose="020B0604030504040204" pitchFamily="34" charset="0"/>
                <a:ea typeface="Tahoma" panose="020B0604030504040204" pitchFamily="34" charset="0"/>
                <a:cs typeface="Tahoma" panose="020B0604030504040204" pitchFamily="34" charset="0"/>
              </a:rPr>
              <a:t>El camino del SEO al GEO. </a:t>
            </a:r>
            <a:endParaRPr kumimoji="0" lang="es-ES" sz="1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endParaRPr>
          </a:p>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endParaRPr>
          </a:p>
        </p:txBody>
      </p:sp>
      <p:pic>
        <p:nvPicPr>
          <p:cNvPr id="5" name="Imagen 4" descr="Interfaz de usuario gráfica, Aplicación&#10;&#10;El contenido generado por IA puede ser incorrecto.">
            <a:extLst>
              <a:ext uri="{FF2B5EF4-FFF2-40B4-BE49-F238E27FC236}">
                <a16:creationId xmlns:a16="http://schemas.microsoft.com/office/drawing/2014/main" id="{460ED9FA-61F3-824A-AC3A-8198B53C3B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0" y="0"/>
            <a:ext cx="10687050" cy="7560992"/>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9754486"/>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48919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361CA8-04C2-0E67-0371-1F7A6910CA70}"/>
              </a:ext>
            </a:extLst>
          </p:cNvPr>
          <p:cNvSpPr>
            <a:spLocks noGrp="1"/>
          </p:cNvSpPr>
          <p:nvPr>
            <p:ph type="title"/>
          </p:nvPr>
        </p:nvSpPr>
        <p:spPr/>
        <p:txBody>
          <a:bodyPr/>
          <a:lstStyle/>
          <a:p>
            <a:r>
              <a:rPr lang="en-GB" sz="3200" dirty="0"/>
              <a:t>( R ) </a:t>
            </a:r>
            <a:r>
              <a:rPr lang="en-GB" sz="3200" dirty="0" err="1"/>
              <a:t>Evolucionamos</a:t>
            </a:r>
            <a:endParaRPr lang="es-ES_tradnl" dirty="0"/>
          </a:p>
        </p:txBody>
      </p:sp>
      <p:sp>
        <p:nvSpPr>
          <p:cNvPr id="3" name="Marcador de texto 2">
            <a:extLst>
              <a:ext uri="{FF2B5EF4-FFF2-40B4-BE49-F238E27FC236}">
                <a16:creationId xmlns:a16="http://schemas.microsoft.com/office/drawing/2014/main" id="{7544B9A7-9946-2523-5A7E-9A7DD1036932}"/>
              </a:ext>
            </a:extLst>
          </p:cNvPr>
          <p:cNvSpPr>
            <a:spLocks noGrp="1"/>
          </p:cNvSpPr>
          <p:nvPr>
            <p:ph type="body" sz="half" idx="47"/>
          </p:nvPr>
        </p:nvSpPr>
        <p:spPr/>
        <p:txBody>
          <a:bodyPr/>
          <a:lstStyle/>
          <a:p>
            <a:pPr fontAlgn="base"/>
            <a:r>
              <a:rPr lang="es-ES" sz="1800" b="1" dirty="0">
                <a:solidFill>
                  <a:srgbClr val="4299FF"/>
                </a:solidFill>
              </a:rPr>
              <a:t>Bienvenidos a </a:t>
            </a:r>
            <a:r>
              <a:rPr lang="es-ES" sz="1800" b="1" dirty="0" err="1">
                <a:solidFill>
                  <a:srgbClr val="4299FF"/>
                </a:solidFill>
              </a:rPr>
              <a:t>Azurally</a:t>
            </a:r>
            <a:endParaRPr lang="es-ES" sz="1800" b="1" dirty="0">
              <a:solidFill>
                <a:srgbClr val="4299FF"/>
              </a:solidFill>
            </a:endParaRPr>
          </a:p>
          <a:p>
            <a:pPr fontAlgn="base"/>
            <a:r>
              <a:rPr lang="es-ES" sz="1200" dirty="0" err="1"/>
              <a:t>Azurally</a:t>
            </a:r>
            <a:r>
              <a:rPr lang="es-ES" sz="1200" dirty="0"/>
              <a:t> es la evolución natural de más de 15 años como ROI UP </a:t>
            </a:r>
            <a:r>
              <a:rPr lang="es-ES" sz="1200" dirty="0" err="1"/>
              <a:t>Group</a:t>
            </a:r>
            <a:r>
              <a:rPr lang="es-ES" sz="1200" dirty="0"/>
              <a:t>.</a:t>
            </a:r>
          </a:p>
          <a:p>
            <a:pPr fontAlgn="base"/>
            <a:r>
              <a:rPr lang="es-ES" sz="1200" dirty="0"/>
              <a:t>Nacimos como agencia con foco en performance, pero hoy somos una </a:t>
            </a:r>
            <a:r>
              <a:rPr lang="es-ES" sz="1200" b="1" dirty="0"/>
              <a:t>compañía internacional</a:t>
            </a:r>
            <a:br>
              <a:rPr lang="es-ES" sz="1200" b="1" dirty="0"/>
            </a:br>
            <a:r>
              <a:rPr lang="es-ES" sz="1200" b="1" dirty="0"/>
              <a:t>de innovación </a:t>
            </a:r>
            <a:r>
              <a:rPr lang="es-ES" sz="1200" b="1" dirty="0" err="1"/>
              <a:t>martech</a:t>
            </a:r>
            <a:r>
              <a:rPr lang="es-ES" sz="1200" b="1" dirty="0"/>
              <a:t>. </a:t>
            </a:r>
            <a:r>
              <a:rPr lang="es-ES" sz="1200" dirty="0"/>
              <a:t>Es decir, estamos preparados para acompañar a marcas como la tuya en un mercado donde marketing y tecnología ya no pueden ir por separado. </a:t>
            </a:r>
          </a:p>
          <a:p>
            <a:endParaRPr lang="es-ES_tradnl" dirty="0"/>
          </a:p>
        </p:txBody>
      </p:sp>
    </p:spTree>
    <p:extLst>
      <p:ext uri="{BB962C8B-B14F-4D97-AF65-F5344CB8AC3E}">
        <p14:creationId xmlns:p14="http://schemas.microsoft.com/office/powerpoint/2010/main" val="3014192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10">
            <a:extLst>
              <a:ext uri="{FF2B5EF4-FFF2-40B4-BE49-F238E27FC236}">
                <a16:creationId xmlns:a16="http://schemas.microsoft.com/office/drawing/2014/main" id="{FEAFC26D-52CA-6001-E5B5-FDE22274313E}"/>
              </a:ext>
            </a:extLst>
          </p:cNvPr>
          <p:cNvSpPr txBox="1"/>
          <p:nvPr/>
        </p:nvSpPr>
        <p:spPr>
          <a:xfrm>
            <a:off x="1278600" y="2058684"/>
            <a:ext cx="8005444" cy="1111779"/>
          </a:xfrm>
          <a:prstGeom prst="rect">
            <a:avLst/>
          </a:prstGeom>
          <a:noFill/>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algn="just">
              <a:spcBef>
                <a:spcPts val="100"/>
              </a:spcBef>
              <a:defRPr sz="1000">
                <a:latin typeface="Trebuchet MS"/>
                <a:ea typeface="Trebuchet MS"/>
                <a:cs typeface="Trebuchet MS"/>
                <a:sym typeface="Trebuchet MS"/>
              </a:defRPr>
            </a:pPr>
            <a:r>
              <a:rPr lang="es-ES" b="1" dirty="0" err="1">
                <a:latin typeface="Tahoma"/>
                <a:ea typeface="Tahoma"/>
                <a:cs typeface="Tahoma"/>
              </a:rPr>
              <a:t>Azurally</a:t>
            </a:r>
            <a:r>
              <a:rPr lang="es-ES" b="1" dirty="0">
                <a:latin typeface="Tahoma"/>
                <a:ea typeface="Tahoma"/>
                <a:cs typeface="Tahoma"/>
              </a:rPr>
              <a:t> </a:t>
            </a:r>
            <a:r>
              <a:rPr lang="es-ES" b="1" spc="65" dirty="0">
                <a:latin typeface="Tahoma"/>
                <a:ea typeface="Tahoma"/>
                <a:cs typeface="Tahoma"/>
              </a:rPr>
              <a:t>es</a:t>
            </a:r>
            <a:r>
              <a:rPr lang="es-ES" b="1" spc="-25" dirty="0">
                <a:latin typeface="Tahoma"/>
                <a:ea typeface="Tahoma"/>
                <a:cs typeface="Tahoma"/>
              </a:rPr>
              <a:t> </a:t>
            </a:r>
            <a:r>
              <a:rPr lang="es-ES" b="1" spc="19" dirty="0">
                <a:latin typeface="Tahoma"/>
                <a:ea typeface="Tahoma"/>
                <a:cs typeface="Tahoma"/>
              </a:rPr>
              <a:t>una agencia</a:t>
            </a:r>
            <a:r>
              <a:rPr lang="es-ES" b="1" spc="-25" dirty="0">
                <a:latin typeface="Tahoma"/>
                <a:ea typeface="Tahoma"/>
                <a:cs typeface="Tahoma"/>
              </a:rPr>
              <a:t> </a:t>
            </a:r>
            <a:r>
              <a:rPr lang="es-ES" b="1" spc="19" dirty="0">
                <a:latin typeface="Tahoma"/>
                <a:ea typeface="Tahoma"/>
                <a:cs typeface="Tahoma"/>
              </a:rPr>
              <a:t>internacional</a:t>
            </a:r>
            <a:r>
              <a:rPr lang="es-ES" b="1" spc="-25" dirty="0">
                <a:latin typeface="Tahoma"/>
                <a:ea typeface="Tahoma"/>
                <a:cs typeface="Tahoma"/>
              </a:rPr>
              <a:t> </a:t>
            </a:r>
            <a:r>
              <a:rPr lang="es-ES" b="1" spc="9" dirty="0">
                <a:latin typeface="Tahoma"/>
                <a:ea typeface="Tahoma"/>
                <a:cs typeface="Tahoma"/>
              </a:rPr>
              <a:t>de</a:t>
            </a:r>
            <a:r>
              <a:rPr lang="es-ES" b="1" spc="-19" dirty="0">
                <a:latin typeface="Tahoma"/>
                <a:ea typeface="Tahoma"/>
                <a:cs typeface="Tahoma"/>
              </a:rPr>
              <a:t> </a:t>
            </a:r>
            <a:r>
              <a:rPr lang="es-ES" b="1" spc="19" dirty="0" err="1">
                <a:latin typeface="Tahoma"/>
                <a:ea typeface="Tahoma"/>
                <a:cs typeface="Tahoma"/>
              </a:rPr>
              <a:t>MarTech</a:t>
            </a:r>
            <a:r>
              <a:rPr lang="es-ES" b="1" spc="-25" dirty="0">
                <a:latin typeface="Tahoma"/>
                <a:ea typeface="Tahoma"/>
                <a:cs typeface="Tahoma"/>
              </a:rPr>
              <a:t> </a:t>
            </a:r>
            <a:r>
              <a:rPr lang="es-ES" b="1" spc="19" dirty="0">
                <a:latin typeface="Tahoma"/>
                <a:ea typeface="Tahoma"/>
                <a:cs typeface="Tahoma"/>
              </a:rPr>
              <a:t>con</a:t>
            </a:r>
            <a:r>
              <a:rPr lang="es-ES" b="1" spc="-25" dirty="0">
                <a:latin typeface="Tahoma"/>
                <a:ea typeface="Tahoma"/>
                <a:cs typeface="Tahoma"/>
              </a:rPr>
              <a:t> </a:t>
            </a:r>
            <a:r>
              <a:rPr lang="es-ES" b="1" dirty="0">
                <a:latin typeface="Tahoma"/>
                <a:ea typeface="Tahoma"/>
                <a:cs typeface="Tahoma"/>
              </a:rPr>
              <a:t>más</a:t>
            </a:r>
            <a:r>
              <a:rPr lang="es-ES" b="1" spc="-25" dirty="0">
                <a:latin typeface="Tahoma"/>
                <a:ea typeface="Tahoma"/>
                <a:cs typeface="Tahoma"/>
              </a:rPr>
              <a:t> </a:t>
            </a:r>
            <a:r>
              <a:rPr lang="es-ES" b="1" spc="9" dirty="0">
                <a:latin typeface="Tahoma"/>
                <a:ea typeface="Tahoma"/>
                <a:cs typeface="Tahoma"/>
              </a:rPr>
              <a:t>de</a:t>
            </a:r>
            <a:r>
              <a:rPr lang="es-ES" b="1" spc="-19" dirty="0">
                <a:latin typeface="Tahoma"/>
                <a:ea typeface="Tahoma"/>
                <a:cs typeface="Tahoma"/>
              </a:rPr>
              <a:t> </a:t>
            </a:r>
            <a:r>
              <a:rPr lang="es-ES" b="1" spc="85" dirty="0">
                <a:latin typeface="Tahoma"/>
                <a:ea typeface="Tahoma"/>
                <a:cs typeface="Tahoma"/>
              </a:rPr>
              <a:t>15</a:t>
            </a:r>
            <a:r>
              <a:rPr lang="es-ES" b="1" spc="-25" dirty="0">
                <a:latin typeface="Tahoma"/>
                <a:ea typeface="Tahoma"/>
                <a:cs typeface="Tahoma"/>
              </a:rPr>
              <a:t> </a:t>
            </a:r>
            <a:r>
              <a:rPr lang="es-ES" b="1" spc="65" dirty="0">
                <a:latin typeface="Tahoma"/>
                <a:ea typeface="Tahoma"/>
                <a:cs typeface="Tahoma"/>
              </a:rPr>
              <a:t>años</a:t>
            </a:r>
            <a:r>
              <a:rPr lang="es-ES" b="1" spc="-25" dirty="0">
                <a:latin typeface="Tahoma"/>
                <a:ea typeface="Tahoma"/>
                <a:cs typeface="Tahoma"/>
              </a:rPr>
              <a:t> </a:t>
            </a:r>
            <a:r>
              <a:rPr lang="es-ES" b="1" spc="9" dirty="0">
                <a:latin typeface="Tahoma"/>
                <a:ea typeface="Tahoma"/>
                <a:cs typeface="Tahoma"/>
              </a:rPr>
              <a:t>de</a:t>
            </a:r>
            <a:r>
              <a:rPr lang="es-ES" b="1" spc="-25" dirty="0">
                <a:latin typeface="Tahoma"/>
                <a:ea typeface="Tahoma"/>
                <a:cs typeface="Tahoma"/>
              </a:rPr>
              <a:t> </a:t>
            </a:r>
            <a:r>
              <a:rPr lang="es-ES" b="1" spc="19" dirty="0">
                <a:latin typeface="Tahoma"/>
                <a:ea typeface="Tahoma"/>
                <a:cs typeface="Tahoma"/>
              </a:rPr>
              <a:t>experiencia</a:t>
            </a:r>
            <a:r>
              <a:rPr lang="es-ES" b="1" spc="-25" dirty="0">
                <a:latin typeface="Tahoma"/>
                <a:ea typeface="Tahoma"/>
                <a:cs typeface="Tahoma"/>
              </a:rPr>
              <a:t> </a:t>
            </a:r>
            <a:r>
              <a:rPr lang="es-ES" b="1" spc="19" dirty="0">
                <a:latin typeface="Tahoma"/>
                <a:ea typeface="Tahoma"/>
                <a:cs typeface="Tahoma"/>
              </a:rPr>
              <a:t>en</a:t>
            </a:r>
            <a:r>
              <a:rPr lang="es-ES" b="1" spc="-19" dirty="0">
                <a:latin typeface="Tahoma"/>
                <a:ea typeface="Tahoma"/>
                <a:cs typeface="Tahoma"/>
              </a:rPr>
              <a:t> </a:t>
            </a:r>
            <a:r>
              <a:rPr lang="es-ES" b="1" spc="19" dirty="0">
                <a:latin typeface="Tahoma"/>
                <a:ea typeface="Tahoma"/>
                <a:cs typeface="Tahoma"/>
              </a:rPr>
              <a:t>proyectos</a:t>
            </a:r>
            <a:r>
              <a:rPr lang="es-ES" b="1" spc="-25" dirty="0">
                <a:latin typeface="Tahoma"/>
                <a:ea typeface="Tahoma"/>
                <a:cs typeface="Tahoma"/>
              </a:rPr>
              <a:t> </a:t>
            </a:r>
            <a:r>
              <a:rPr lang="es-ES" b="1" spc="9" dirty="0">
                <a:latin typeface="Tahoma"/>
                <a:ea typeface="Tahoma"/>
                <a:cs typeface="Tahoma"/>
              </a:rPr>
              <a:t>internacionales.</a:t>
            </a:r>
            <a:r>
              <a:rPr lang="es-ES" b="1" spc="-25" dirty="0">
                <a:latin typeface="Tahoma"/>
                <a:ea typeface="Tahoma"/>
                <a:cs typeface="Tahoma"/>
              </a:rPr>
              <a:t> </a:t>
            </a:r>
            <a:r>
              <a:rPr lang="es-ES" b="1" spc="45" dirty="0">
                <a:latin typeface="Tahoma"/>
                <a:ea typeface="Tahoma"/>
                <a:cs typeface="Tahoma"/>
              </a:rPr>
              <a:t>Después </a:t>
            </a:r>
            <a:r>
              <a:rPr lang="es-ES" b="1" spc="9" dirty="0">
                <a:latin typeface="Tahoma"/>
                <a:ea typeface="Tahoma"/>
                <a:cs typeface="Tahoma"/>
              </a:rPr>
              <a:t>de</a:t>
            </a:r>
            <a:r>
              <a:rPr lang="es-ES" b="1" spc="-9" dirty="0">
                <a:latin typeface="Tahoma"/>
                <a:ea typeface="Tahoma"/>
                <a:cs typeface="Tahoma"/>
              </a:rPr>
              <a:t> ocho</a:t>
            </a:r>
            <a:r>
              <a:rPr lang="es-ES" b="1" spc="85" dirty="0">
                <a:latin typeface="Tahoma"/>
                <a:ea typeface="Tahoma"/>
                <a:cs typeface="Tahoma"/>
              </a:rPr>
              <a:t> </a:t>
            </a:r>
            <a:r>
              <a:rPr lang="es-ES" b="1" spc="65" dirty="0">
                <a:latin typeface="Tahoma"/>
                <a:ea typeface="Tahoma"/>
                <a:cs typeface="Tahoma"/>
              </a:rPr>
              <a:t>años</a:t>
            </a:r>
            <a:r>
              <a:rPr lang="es-ES" b="1" spc="-4" dirty="0">
                <a:latin typeface="Tahoma"/>
                <a:ea typeface="Tahoma"/>
                <a:cs typeface="Tahoma"/>
              </a:rPr>
              <a:t> </a:t>
            </a:r>
            <a:r>
              <a:rPr lang="es-ES" b="1" spc="9" dirty="0">
                <a:latin typeface="Tahoma"/>
                <a:ea typeface="Tahoma"/>
                <a:cs typeface="Tahoma"/>
              </a:rPr>
              <a:t>trabajando</a:t>
            </a:r>
            <a:r>
              <a:rPr lang="es-ES" b="1" spc="-4" dirty="0">
                <a:latin typeface="Tahoma"/>
                <a:ea typeface="Tahoma"/>
                <a:cs typeface="Tahoma"/>
              </a:rPr>
              <a:t> </a:t>
            </a:r>
            <a:r>
              <a:rPr lang="es-ES" b="1" spc="60" dirty="0">
                <a:latin typeface="Tahoma"/>
                <a:ea typeface="Tahoma"/>
                <a:cs typeface="Tahoma"/>
              </a:rPr>
              <a:t>para</a:t>
            </a:r>
            <a:r>
              <a:rPr lang="es-ES" b="1" spc="-4" dirty="0">
                <a:latin typeface="Tahoma"/>
                <a:ea typeface="Tahoma"/>
                <a:cs typeface="Tahoma"/>
              </a:rPr>
              <a:t> </a:t>
            </a:r>
            <a:r>
              <a:rPr lang="es-ES" b="1" spc="55" dirty="0">
                <a:latin typeface="Tahoma"/>
                <a:ea typeface="Tahoma"/>
                <a:cs typeface="Tahoma"/>
              </a:rPr>
              <a:t>grandes</a:t>
            </a:r>
            <a:r>
              <a:rPr lang="es-ES" b="1" spc="-4" dirty="0">
                <a:latin typeface="Tahoma"/>
                <a:ea typeface="Tahoma"/>
                <a:cs typeface="Tahoma"/>
              </a:rPr>
              <a:t> </a:t>
            </a:r>
            <a:r>
              <a:rPr lang="es-ES" b="1" spc="9" dirty="0">
                <a:latin typeface="Tahoma"/>
                <a:ea typeface="Tahoma"/>
                <a:cs typeface="Tahoma"/>
              </a:rPr>
              <a:t>multinacionales</a:t>
            </a:r>
            <a:r>
              <a:rPr lang="es-ES" b="1" spc="-4" dirty="0">
                <a:latin typeface="Tahoma"/>
                <a:ea typeface="Tahoma"/>
                <a:cs typeface="Tahoma"/>
              </a:rPr>
              <a:t> </a:t>
            </a:r>
            <a:r>
              <a:rPr lang="es-ES" b="1" spc="9" dirty="0">
                <a:latin typeface="Tahoma"/>
                <a:ea typeface="Tahoma"/>
                <a:cs typeface="Tahoma"/>
              </a:rPr>
              <a:t>de</a:t>
            </a:r>
            <a:r>
              <a:rPr lang="es-ES" b="1" spc="-4" dirty="0">
                <a:latin typeface="Tahoma"/>
                <a:ea typeface="Tahoma"/>
                <a:cs typeface="Tahoma"/>
              </a:rPr>
              <a:t> </a:t>
            </a:r>
            <a:r>
              <a:rPr lang="es-ES" b="1" spc="9" dirty="0">
                <a:latin typeface="Tahoma"/>
                <a:ea typeface="Tahoma"/>
                <a:cs typeface="Tahoma"/>
              </a:rPr>
              <a:t>la</a:t>
            </a:r>
            <a:r>
              <a:rPr lang="es-ES" b="1" spc="-4" dirty="0">
                <a:latin typeface="Tahoma"/>
                <a:ea typeface="Tahoma"/>
                <a:cs typeface="Tahoma"/>
              </a:rPr>
              <a:t> </a:t>
            </a:r>
            <a:r>
              <a:rPr lang="es-ES" b="1" spc="9" dirty="0">
                <a:latin typeface="Tahoma"/>
                <a:ea typeface="Tahoma"/>
                <a:cs typeface="Tahoma"/>
              </a:rPr>
              <a:t>industria</a:t>
            </a:r>
            <a:r>
              <a:rPr lang="es-ES" b="1" spc="-4" dirty="0">
                <a:latin typeface="Tahoma"/>
                <a:ea typeface="Tahoma"/>
                <a:cs typeface="Tahoma"/>
              </a:rPr>
              <a:t> </a:t>
            </a:r>
            <a:r>
              <a:rPr lang="es-ES" b="1" spc="9" dirty="0">
                <a:latin typeface="Tahoma"/>
                <a:ea typeface="Tahoma"/>
                <a:cs typeface="Tahoma"/>
              </a:rPr>
              <a:t>farmacéutica</a:t>
            </a:r>
            <a:r>
              <a:rPr lang="es-ES" b="1" spc="-4" dirty="0">
                <a:latin typeface="Tahoma"/>
                <a:ea typeface="Tahoma"/>
                <a:cs typeface="Tahoma"/>
              </a:rPr>
              <a:t> </a:t>
            </a:r>
            <a:r>
              <a:rPr lang="es-ES" b="1" spc="55" dirty="0">
                <a:latin typeface="Tahoma"/>
                <a:ea typeface="Tahoma"/>
                <a:cs typeface="Tahoma"/>
              </a:rPr>
              <a:t>a</a:t>
            </a:r>
            <a:r>
              <a:rPr lang="es-ES" b="1" spc="-4" dirty="0">
                <a:latin typeface="Tahoma"/>
                <a:ea typeface="Tahoma"/>
                <a:cs typeface="Tahoma"/>
              </a:rPr>
              <a:t> </a:t>
            </a:r>
            <a:r>
              <a:rPr lang="es-ES" b="1" dirty="0">
                <a:latin typeface="Tahoma"/>
                <a:ea typeface="Tahoma"/>
                <a:cs typeface="Tahoma"/>
              </a:rPr>
              <a:t>nivel</a:t>
            </a:r>
            <a:r>
              <a:rPr lang="es-ES" b="1" spc="-4" dirty="0">
                <a:latin typeface="Tahoma"/>
                <a:ea typeface="Tahoma"/>
                <a:cs typeface="Tahoma"/>
              </a:rPr>
              <a:t> </a:t>
            </a:r>
            <a:r>
              <a:rPr lang="es-ES" b="1" dirty="0">
                <a:latin typeface="Tahoma"/>
                <a:ea typeface="Tahoma"/>
                <a:cs typeface="Tahoma"/>
              </a:rPr>
              <a:t>internacional,</a:t>
            </a:r>
            <a:r>
              <a:rPr lang="es-ES" b="1" spc="-4" dirty="0">
                <a:latin typeface="Tahoma"/>
                <a:ea typeface="Tahoma"/>
                <a:cs typeface="Tahoma"/>
              </a:rPr>
              <a:t> se </a:t>
            </a:r>
            <a:r>
              <a:rPr lang="es-ES" b="1" spc="9" dirty="0">
                <a:latin typeface="Tahoma"/>
                <a:ea typeface="Tahoma"/>
                <a:cs typeface="Tahoma"/>
              </a:rPr>
              <a:t>decide</a:t>
            </a:r>
            <a:r>
              <a:rPr lang="es-ES" b="1" spc="-9" dirty="0">
                <a:latin typeface="Tahoma"/>
                <a:ea typeface="Tahoma"/>
                <a:cs typeface="Tahoma"/>
              </a:rPr>
              <a:t> </a:t>
            </a:r>
            <a:r>
              <a:rPr lang="es-ES" b="1" spc="60" dirty="0">
                <a:latin typeface="Tahoma"/>
                <a:ea typeface="Tahoma"/>
                <a:cs typeface="Tahoma"/>
              </a:rPr>
              <a:t>crear</a:t>
            </a:r>
            <a:r>
              <a:rPr lang="es-ES" b="1" spc="-4" dirty="0">
                <a:latin typeface="Tahoma"/>
                <a:ea typeface="Tahoma"/>
                <a:cs typeface="Tahoma"/>
              </a:rPr>
              <a:t> </a:t>
            </a:r>
            <a:r>
              <a:rPr lang="es-ES" b="1" spc="55" dirty="0">
                <a:latin typeface="Tahoma"/>
                <a:ea typeface="Tahoma"/>
                <a:cs typeface="Tahoma"/>
              </a:rPr>
              <a:t>un</a:t>
            </a:r>
            <a:r>
              <a:rPr lang="es-ES" b="1" spc="-4" dirty="0">
                <a:latin typeface="Tahoma"/>
                <a:ea typeface="Tahoma"/>
                <a:cs typeface="Tahoma"/>
              </a:rPr>
              <a:t> </a:t>
            </a:r>
            <a:r>
              <a:rPr lang="es-ES" b="1" spc="50" dirty="0">
                <a:latin typeface="Tahoma"/>
                <a:ea typeface="Tahoma"/>
                <a:cs typeface="Tahoma"/>
              </a:rPr>
              <a:t>área</a:t>
            </a:r>
            <a:r>
              <a:rPr lang="es-ES" b="1" spc="-4" dirty="0">
                <a:latin typeface="Tahoma"/>
                <a:ea typeface="Tahoma"/>
                <a:cs typeface="Tahoma"/>
              </a:rPr>
              <a:t> </a:t>
            </a:r>
            <a:r>
              <a:rPr lang="es-ES" b="1" spc="-25" dirty="0">
                <a:latin typeface="Tahoma"/>
                <a:ea typeface="Tahoma"/>
                <a:cs typeface="Tahoma"/>
              </a:rPr>
              <a:t>de </a:t>
            </a:r>
            <a:r>
              <a:rPr lang="es-ES" b="1" dirty="0">
                <a:latin typeface="Tahoma"/>
                <a:ea typeface="Tahoma"/>
                <a:cs typeface="Tahoma"/>
              </a:rPr>
              <a:t>especialización</a:t>
            </a:r>
            <a:r>
              <a:rPr lang="es-ES" b="1" spc="55" dirty="0">
                <a:latin typeface="Tahoma"/>
                <a:ea typeface="Tahoma"/>
                <a:cs typeface="Tahoma"/>
              </a:rPr>
              <a:t> </a:t>
            </a:r>
            <a:r>
              <a:rPr lang="es-ES" b="1" dirty="0">
                <a:latin typeface="Tahoma"/>
                <a:ea typeface="Tahoma"/>
                <a:cs typeface="Tahoma"/>
              </a:rPr>
              <a:t>con</a:t>
            </a:r>
            <a:r>
              <a:rPr lang="es-ES" b="1" spc="60" dirty="0">
                <a:latin typeface="Tahoma"/>
                <a:ea typeface="Tahoma"/>
                <a:cs typeface="Tahoma"/>
              </a:rPr>
              <a:t> </a:t>
            </a:r>
            <a:r>
              <a:rPr lang="es-ES" b="1" spc="55" dirty="0">
                <a:latin typeface="Tahoma"/>
                <a:ea typeface="Tahoma"/>
                <a:cs typeface="Tahoma"/>
              </a:rPr>
              <a:t>un </a:t>
            </a:r>
            <a:r>
              <a:rPr lang="es-ES" b="1" dirty="0">
                <a:latin typeface="Tahoma"/>
                <a:ea typeface="Tahoma"/>
                <a:cs typeface="Tahoma"/>
              </a:rPr>
              <a:t>equipo</a:t>
            </a:r>
            <a:r>
              <a:rPr lang="es-ES" b="1" spc="60" dirty="0">
                <a:latin typeface="Tahoma"/>
                <a:ea typeface="Tahoma"/>
                <a:cs typeface="Tahoma"/>
              </a:rPr>
              <a:t> </a:t>
            </a:r>
            <a:r>
              <a:rPr lang="es-ES" b="1" dirty="0">
                <a:latin typeface="Tahoma"/>
                <a:ea typeface="Tahoma"/>
                <a:cs typeface="Tahoma"/>
              </a:rPr>
              <a:t>de</a:t>
            </a:r>
            <a:r>
              <a:rPr lang="es-ES" b="1" spc="55" dirty="0">
                <a:latin typeface="Tahoma"/>
                <a:ea typeface="Tahoma"/>
                <a:cs typeface="Tahoma"/>
              </a:rPr>
              <a:t> </a:t>
            </a:r>
            <a:r>
              <a:rPr lang="es-ES" b="1" spc="50" dirty="0">
                <a:latin typeface="Tahoma"/>
                <a:ea typeface="Tahoma"/>
                <a:cs typeface="Tahoma"/>
              </a:rPr>
              <a:t>casi</a:t>
            </a:r>
            <a:r>
              <a:rPr lang="es-ES" b="1" spc="60" dirty="0">
                <a:latin typeface="Tahoma"/>
                <a:ea typeface="Tahoma"/>
                <a:cs typeface="Tahoma"/>
              </a:rPr>
              <a:t> </a:t>
            </a:r>
            <a:r>
              <a:rPr lang="es-ES" b="1" spc="85" dirty="0">
                <a:latin typeface="Tahoma"/>
                <a:ea typeface="Tahoma"/>
                <a:cs typeface="Tahoma"/>
              </a:rPr>
              <a:t>40</a:t>
            </a:r>
            <a:r>
              <a:rPr lang="es-ES" b="1" spc="55" dirty="0">
                <a:latin typeface="Tahoma"/>
                <a:ea typeface="Tahoma"/>
                <a:cs typeface="Tahoma"/>
              </a:rPr>
              <a:t> </a:t>
            </a:r>
            <a:r>
              <a:rPr lang="es-ES" b="1" dirty="0">
                <a:latin typeface="Tahoma"/>
                <a:ea typeface="Tahoma"/>
                <a:cs typeface="Tahoma"/>
              </a:rPr>
              <a:t>profesionales</a:t>
            </a:r>
            <a:r>
              <a:rPr lang="es-ES" b="1" spc="60" dirty="0">
                <a:latin typeface="Tahoma"/>
                <a:ea typeface="Tahoma"/>
                <a:cs typeface="Tahoma"/>
              </a:rPr>
              <a:t> </a:t>
            </a:r>
            <a:r>
              <a:rPr lang="es-ES" b="1" dirty="0">
                <a:latin typeface="Tahoma"/>
                <a:ea typeface="Tahoma"/>
                <a:cs typeface="Tahoma"/>
              </a:rPr>
              <a:t>especialistas</a:t>
            </a:r>
            <a:r>
              <a:rPr lang="es-ES" b="1" spc="60" dirty="0">
                <a:latin typeface="Tahoma"/>
                <a:ea typeface="Tahoma"/>
                <a:cs typeface="Tahoma"/>
              </a:rPr>
              <a:t> </a:t>
            </a:r>
            <a:r>
              <a:rPr lang="es-ES" b="1" dirty="0">
                <a:latin typeface="Tahoma"/>
                <a:ea typeface="Tahoma"/>
                <a:cs typeface="Tahoma"/>
              </a:rPr>
              <a:t>en</a:t>
            </a:r>
            <a:r>
              <a:rPr lang="es-ES" b="1" spc="55" dirty="0">
                <a:latin typeface="Tahoma"/>
                <a:ea typeface="Tahoma"/>
                <a:cs typeface="Tahoma"/>
              </a:rPr>
              <a:t> </a:t>
            </a:r>
            <a:r>
              <a:rPr lang="es-ES" b="1" spc="55" dirty="0" err="1">
                <a:latin typeface="Tahoma"/>
                <a:ea typeface="Tahoma"/>
                <a:cs typeface="Tahoma"/>
              </a:rPr>
              <a:t>Pharma</a:t>
            </a:r>
            <a:r>
              <a:rPr lang="es-ES" b="1" spc="60" dirty="0">
                <a:latin typeface="Tahoma"/>
                <a:ea typeface="Tahoma"/>
                <a:cs typeface="Tahoma"/>
              </a:rPr>
              <a:t> </a:t>
            </a:r>
            <a:r>
              <a:rPr lang="es-ES" b="1" dirty="0">
                <a:latin typeface="Tahoma"/>
                <a:ea typeface="Tahoma"/>
                <a:cs typeface="Tahoma"/>
              </a:rPr>
              <a:t>y</a:t>
            </a:r>
            <a:r>
              <a:rPr lang="es-ES" b="1" spc="55" dirty="0">
                <a:latin typeface="Tahoma"/>
                <a:ea typeface="Tahoma"/>
                <a:cs typeface="Tahoma"/>
              </a:rPr>
              <a:t> </a:t>
            </a:r>
            <a:r>
              <a:rPr lang="es-ES" b="1" spc="-19" dirty="0" err="1">
                <a:latin typeface="Tahoma"/>
                <a:ea typeface="Tahoma"/>
                <a:cs typeface="Tahoma"/>
              </a:rPr>
              <a:t>Life</a:t>
            </a:r>
            <a:r>
              <a:rPr lang="es-ES" b="1" spc="60" dirty="0">
                <a:latin typeface="Tahoma"/>
                <a:ea typeface="Tahoma"/>
                <a:cs typeface="Tahoma"/>
              </a:rPr>
              <a:t> </a:t>
            </a:r>
            <a:r>
              <a:rPr lang="es-ES" b="1" spc="-9" dirty="0" err="1">
                <a:latin typeface="Tahoma"/>
                <a:ea typeface="Tahoma"/>
                <a:cs typeface="Tahoma"/>
              </a:rPr>
              <a:t>Science</a:t>
            </a:r>
            <a:r>
              <a:rPr lang="es-ES" b="1" spc="-9" dirty="0">
                <a:latin typeface="Tahoma"/>
                <a:ea typeface="Tahoma"/>
                <a:cs typeface="Tahoma"/>
              </a:rPr>
              <a:t>.</a:t>
            </a:r>
            <a:endParaRPr lang="es-ES" b="1" dirty="0">
              <a:latin typeface="Tahoma"/>
              <a:ea typeface="Tahoma"/>
              <a:cs typeface="Tahoma"/>
            </a:endParaRPr>
          </a:p>
          <a:p>
            <a:pPr algn="just">
              <a:spcBef>
                <a:spcPts val="100"/>
              </a:spcBef>
              <a:defRPr sz="1000">
                <a:latin typeface="Trebuchet MS"/>
                <a:ea typeface="Trebuchet MS"/>
                <a:cs typeface="Trebuchet MS"/>
                <a:sym typeface="Trebuchet MS"/>
              </a:defRPr>
            </a:pPr>
            <a:endParaRPr lang="es-ES" spc="-9" dirty="0">
              <a:latin typeface="Tahoma" panose="020B0604030504040204" pitchFamily="34" charset="0"/>
              <a:ea typeface="Tahoma" panose="020B0604030504040204" pitchFamily="34" charset="0"/>
              <a:cs typeface="Tahoma" panose="020B0604030504040204" pitchFamily="34" charset="0"/>
            </a:endParaRPr>
          </a:p>
          <a:p>
            <a:pPr marR="5080" indent="12700" algn="just">
              <a:lnSpc>
                <a:spcPct val="108300"/>
              </a:lnSpc>
              <a:defRPr sz="1000">
                <a:solidFill>
                  <a:srgbClr val="231F20"/>
                </a:solidFill>
                <a:latin typeface="Trebuchet MS"/>
                <a:ea typeface="Trebuchet MS"/>
                <a:cs typeface="Trebuchet MS"/>
                <a:sym typeface="Trebuchet MS"/>
              </a:defRPr>
            </a:pPr>
            <a:r>
              <a:rPr lang="es-ES" dirty="0">
                <a:latin typeface="Tahoma"/>
                <a:ea typeface="Tahoma"/>
                <a:cs typeface="Tahoma"/>
              </a:rPr>
              <a:t>Nuestros observatorios parten de un </a:t>
            </a:r>
            <a:r>
              <a:rPr lang="es-ES" spc="60" dirty="0">
                <a:latin typeface="Tahoma"/>
                <a:ea typeface="Tahoma"/>
                <a:cs typeface="Tahoma"/>
              </a:rPr>
              <a:t>riguroso</a:t>
            </a:r>
            <a:r>
              <a:rPr lang="es-ES" dirty="0">
                <a:latin typeface="Tahoma"/>
                <a:ea typeface="Tahoma"/>
                <a:cs typeface="Tahoma"/>
              </a:rPr>
              <a:t> trabajo de nuestro</a:t>
            </a:r>
            <a:r>
              <a:rPr lang="es-ES" spc="95" dirty="0">
                <a:latin typeface="Tahoma"/>
                <a:ea typeface="Tahoma"/>
                <a:cs typeface="Tahoma"/>
              </a:rPr>
              <a:t> </a:t>
            </a:r>
            <a:r>
              <a:rPr lang="es-ES" spc="50" dirty="0">
                <a:latin typeface="Tahoma"/>
                <a:ea typeface="Tahoma"/>
                <a:cs typeface="Tahoma"/>
              </a:rPr>
              <a:t>área</a:t>
            </a:r>
            <a:r>
              <a:rPr lang="es-ES" dirty="0">
                <a:latin typeface="Tahoma"/>
                <a:ea typeface="Tahoma"/>
                <a:cs typeface="Tahoma"/>
              </a:rPr>
              <a:t> </a:t>
            </a:r>
            <a:r>
              <a:rPr lang="es-ES" dirty="0" err="1">
                <a:latin typeface="Tahoma"/>
                <a:ea typeface="Tahoma"/>
                <a:cs typeface="Tahoma"/>
              </a:rPr>
              <a:t>Life</a:t>
            </a:r>
            <a:r>
              <a:rPr lang="es-ES" dirty="0">
                <a:latin typeface="Tahoma"/>
                <a:ea typeface="Tahoma"/>
                <a:cs typeface="Tahoma"/>
              </a:rPr>
              <a:t> </a:t>
            </a:r>
            <a:r>
              <a:rPr lang="es-ES" dirty="0" err="1">
                <a:latin typeface="Tahoma"/>
                <a:ea typeface="Tahoma"/>
                <a:cs typeface="Tahoma"/>
              </a:rPr>
              <a:t>Science</a:t>
            </a:r>
            <a:r>
              <a:rPr lang="es-ES" dirty="0">
                <a:latin typeface="Tahoma"/>
                <a:ea typeface="Tahoma"/>
                <a:cs typeface="Tahoma"/>
              </a:rPr>
              <a:t>,</a:t>
            </a:r>
            <a:r>
              <a:rPr lang="es-ES" spc="4" dirty="0">
                <a:latin typeface="Tahoma"/>
                <a:ea typeface="Tahoma"/>
                <a:cs typeface="Tahoma"/>
              </a:rPr>
              <a:t> </a:t>
            </a:r>
            <a:r>
              <a:rPr lang="es-ES" dirty="0">
                <a:latin typeface="Tahoma"/>
                <a:ea typeface="Tahoma"/>
                <a:cs typeface="Tahoma"/>
              </a:rPr>
              <a:t>orientada </a:t>
            </a:r>
            <a:r>
              <a:rPr lang="es-ES" spc="55" dirty="0">
                <a:latin typeface="Tahoma"/>
                <a:ea typeface="Tahoma"/>
                <a:cs typeface="Tahoma"/>
              </a:rPr>
              <a:t>a</a:t>
            </a:r>
            <a:r>
              <a:rPr lang="es-ES" dirty="0">
                <a:latin typeface="Tahoma"/>
                <a:ea typeface="Tahoma"/>
                <a:cs typeface="Tahoma"/>
              </a:rPr>
              <a:t> la</a:t>
            </a:r>
            <a:r>
              <a:rPr lang="es-ES" spc="4" dirty="0">
                <a:latin typeface="Tahoma"/>
                <a:ea typeface="Tahoma"/>
                <a:cs typeface="Tahoma"/>
              </a:rPr>
              <a:t> </a:t>
            </a:r>
            <a:r>
              <a:rPr lang="es-ES" dirty="0">
                <a:latin typeface="Tahoma"/>
                <a:ea typeface="Tahoma"/>
                <a:cs typeface="Tahoma"/>
              </a:rPr>
              <a:t>dinamización de la </a:t>
            </a:r>
            <a:r>
              <a:rPr lang="es-ES" spc="-9" dirty="0">
                <a:latin typeface="Tahoma"/>
                <a:ea typeface="Tahoma"/>
                <a:cs typeface="Tahoma"/>
              </a:rPr>
              <a:t>transformación</a:t>
            </a:r>
            <a:r>
              <a:rPr lang="es-ES" spc="500" dirty="0">
                <a:latin typeface="Tahoma"/>
                <a:ea typeface="Tahoma"/>
                <a:cs typeface="Tahoma"/>
              </a:rPr>
              <a:t> </a:t>
            </a:r>
            <a:r>
              <a:rPr lang="es-ES" dirty="0">
                <a:latin typeface="Tahoma"/>
                <a:ea typeface="Tahoma"/>
                <a:cs typeface="Tahoma"/>
              </a:rPr>
              <a:t>digital</a:t>
            </a:r>
            <a:r>
              <a:rPr lang="es-ES" spc="104" dirty="0">
                <a:latin typeface="Tahoma"/>
                <a:ea typeface="Tahoma"/>
                <a:cs typeface="Tahoma"/>
              </a:rPr>
              <a:t> </a:t>
            </a:r>
            <a:r>
              <a:rPr lang="es-ES" dirty="0">
                <a:latin typeface="Tahoma"/>
                <a:ea typeface="Tahoma"/>
                <a:cs typeface="Tahoma"/>
              </a:rPr>
              <a:t>en</a:t>
            </a:r>
            <a:r>
              <a:rPr lang="es-ES" spc="104" dirty="0">
                <a:latin typeface="Tahoma"/>
                <a:ea typeface="Tahoma"/>
                <a:cs typeface="Tahoma"/>
              </a:rPr>
              <a:t> </a:t>
            </a:r>
            <a:r>
              <a:rPr lang="es-ES" dirty="0">
                <a:latin typeface="Tahoma"/>
                <a:ea typeface="Tahoma"/>
                <a:cs typeface="Tahoma"/>
              </a:rPr>
              <a:t>los</a:t>
            </a:r>
            <a:r>
              <a:rPr lang="es-ES" spc="104" dirty="0">
                <a:latin typeface="Tahoma"/>
                <a:ea typeface="Tahoma"/>
                <a:cs typeface="Tahoma"/>
              </a:rPr>
              <a:t> </a:t>
            </a:r>
            <a:r>
              <a:rPr lang="es-ES" dirty="0">
                <a:latin typeface="Tahoma"/>
                <a:ea typeface="Tahoma"/>
                <a:cs typeface="Tahoma"/>
              </a:rPr>
              <a:t>sectores</a:t>
            </a:r>
            <a:r>
              <a:rPr lang="es-ES" spc="110" dirty="0">
                <a:latin typeface="Tahoma"/>
                <a:ea typeface="Tahoma"/>
                <a:cs typeface="Tahoma"/>
              </a:rPr>
              <a:t> </a:t>
            </a:r>
            <a:r>
              <a:rPr lang="es-ES" dirty="0">
                <a:latin typeface="Tahoma"/>
                <a:ea typeface="Tahoma"/>
                <a:cs typeface="Tahoma"/>
              </a:rPr>
              <a:t>farmacéutico,</a:t>
            </a:r>
            <a:r>
              <a:rPr lang="es-ES" spc="104" dirty="0">
                <a:latin typeface="Tahoma"/>
                <a:ea typeface="Tahoma"/>
                <a:cs typeface="Tahoma"/>
              </a:rPr>
              <a:t> </a:t>
            </a:r>
            <a:r>
              <a:rPr lang="es-ES" dirty="0">
                <a:latin typeface="Tahoma"/>
                <a:ea typeface="Tahoma"/>
                <a:cs typeface="Tahoma"/>
              </a:rPr>
              <a:t>veterinario,</a:t>
            </a:r>
            <a:r>
              <a:rPr lang="es-ES" spc="104" dirty="0">
                <a:latin typeface="Tahoma"/>
                <a:ea typeface="Tahoma"/>
                <a:cs typeface="Tahoma"/>
              </a:rPr>
              <a:t> </a:t>
            </a:r>
            <a:r>
              <a:rPr lang="es-ES" dirty="0">
                <a:latin typeface="Tahoma"/>
                <a:ea typeface="Tahoma"/>
                <a:cs typeface="Tahoma"/>
              </a:rPr>
              <a:t>cosmético,</a:t>
            </a:r>
            <a:r>
              <a:rPr lang="es-ES" spc="110" dirty="0">
                <a:latin typeface="Tahoma"/>
                <a:ea typeface="Tahoma"/>
                <a:cs typeface="Tahoma"/>
              </a:rPr>
              <a:t> </a:t>
            </a:r>
            <a:r>
              <a:rPr lang="es-ES" dirty="0">
                <a:latin typeface="Tahoma"/>
                <a:ea typeface="Tahoma"/>
                <a:cs typeface="Tahoma"/>
              </a:rPr>
              <a:t>biotecnológico</a:t>
            </a:r>
            <a:r>
              <a:rPr lang="es-ES" spc="104" dirty="0">
                <a:latin typeface="Tahoma"/>
                <a:ea typeface="Tahoma"/>
                <a:cs typeface="Tahoma"/>
              </a:rPr>
              <a:t> </a:t>
            </a:r>
            <a:r>
              <a:rPr lang="es-ES" dirty="0">
                <a:latin typeface="Tahoma"/>
                <a:ea typeface="Tahoma"/>
                <a:cs typeface="Tahoma"/>
              </a:rPr>
              <a:t>y</a:t>
            </a:r>
            <a:r>
              <a:rPr lang="es-ES" spc="104" dirty="0">
                <a:latin typeface="Tahoma"/>
                <a:ea typeface="Tahoma"/>
                <a:cs typeface="Tahoma"/>
              </a:rPr>
              <a:t> </a:t>
            </a:r>
            <a:r>
              <a:rPr lang="es-ES" dirty="0">
                <a:latin typeface="Tahoma"/>
                <a:ea typeface="Tahoma"/>
                <a:cs typeface="Tahoma"/>
              </a:rPr>
              <a:t>sanitario,</a:t>
            </a:r>
            <a:r>
              <a:rPr lang="es-ES" spc="110" dirty="0">
                <a:latin typeface="Tahoma"/>
                <a:ea typeface="Tahoma"/>
                <a:cs typeface="Tahoma"/>
              </a:rPr>
              <a:t> </a:t>
            </a:r>
            <a:r>
              <a:rPr lang="es-ES" dirty="0">
                <a:latin typeface="Tahoma"/>
                <a:ea typeface="Tahoma"/>
                <a:cs typeface="Tahoma"/>
              </a:rPr>
              <a:t>y</a:t>
            </a:r>
            <a:r>
              <a:rPr lang="es-ES" spc="104" dirty="0">
                <a:latin typeface="Tahoma"/>
                <a:ea typeface="Tahoma"/>
                <a:cs typeface="Tahoma"/>
              </a:rPr>
              <a:t> </a:t>
            </a:r>
            <a:r>
              <a:rPr lang="es-ES" dirty="0">
                <a:latin typeface="Tahoma"/>
                <a:ea typeface="Tahoma"/>
                <a:cs typeface="Tahoma"/>
              </a:rPr>
              <a:t>compuesta</a:t>
            </a:r>
            <a:r>
              <a:rPr lang="es-ES" spc="104" dirty="0">
                <a:latin typeface="Tahoma"/>
                <a:ea typeface="Tahoma"/>
                <a:cs typeface="Tahoma"/>
              </a:rPr>
              <a:t> </a:t>
            </a:r>
            <a:r>
              <a:rPr lang="es-ES" dirty="0">
                <a:latin typeface="Tahoma"/>
                <a:ea typeface="Tahoma"/>
                <a:cs typeface="Tahoma"/>
              </a:rPr>
              <a:t>por</a:t>
            </a:r>
            <a:r>
              <a:rPr lang="es-ES" spc="110" dirty="0">
                <a:latin typeface="Tahoma"/>
                <a:ea typeface="Tahoma"/>
                <a:cs typeface="Tahoma"/>
              </a:rPr>
              <a:t> </a:t>
            </a:r>
            <a:r>
              <a:rPr lang="es-ES" dirty="0">
                <a:latin typeface="Tahoma"/>
                <a:ea typeface="Tahoma"/>
                <a:cs typeface="Tahoma"/>
              </a:rPr>
              <a:t>equipos</a:t>
            </a:r>
            <a:r>
              <a:rPr lang="es-ES" spc="104" dirty="0">
                <a:latin typeface="Tahoma"/>
                <a:ea typeface="Tahoma"/>
                <a:cs typeface="Tahoma"/>
              </a:rPr>
              <a:t> </a:t>
            </a:r>
            <a:r>
              <a:rPr lang="es-ES" dirty="0">
                <a:latin typeface="Tahoma"/>
                <a:ea typeface="Tahoma"/>
                <a:cs typeface="Tahoma"/>
              </a:rPr>
              <a:t>multidisciplinares</a:t>
            </a:r>
            <a:r>
              <a:rPr lang="es-ES" spc="104" dirty="0">
                <a:latin typeface="Tahoma"/>
                <a:ea typeface="Tahoma"/>
                <a:cs typeface="Tahoma"/>
              </a:rPr>
              <a:t> </a:t>
            </a:r>
            <a:r>
              <a:rPr lang="es-ES" spc="-25" dirty="0">
                <a:latin typeface="Tahoma"/>
                <a:ea typeface="Tahoma"/>
                <a:cs typeface="Tahoma"/>
              </a:rPr>
              <a:t>de </a:t>
            </a:r>
            <a:r>
              <a:rPr lang="es-ES" spc="19" dirty="0">
                <a:latin typeface="Tahoma"/>
                <a:ea typeface="Tahoma"/>
                <a:cs typeface="Tahoma"/>
              </a:rPr>
              <a:t>expertos</a:t>
            </a:r>
            <a:r>
              <a:rPr lang="es-ES" spc="-19" dirty="0">
                <a:latin typeface="Tahoma"/>
                <a:ea typeface="Tahoma"/>
                <a:cs typeface="Tahoma"/>
              </a:rPr>
              <a:t> </a:t>
            </a:r>
            <a:r>
              <a:rPr lang="es-ES" spc="19" dirty="0">
                <a:latin typeface="Tahoma"/>
                <a:ea typeface="Tahoma"/>
                <a:cs typeface="Tahoma"/>
              </a:rPr>
              <a:t>en</a:t>
            </a:r>
            <a:r>
              <a:rPr lang="es-ES" spc="-19" dirty="0">
                <a:latin typeface="Tahoma"/>
                <a:ea typeface="Tahoma"/>
                <a:cs typeface="Tahoma"/>
              </a:rPr>
              <a:t> </a:t>
            </a:r>
            <a:r>
              <a:rPr lang="es-ES" spc="55" dirty="0">
                <a:latin typeface="Tahoma"/>
                <a:ea typeface="Tahoma"/>
                <a:cs typeface="Tahoma"/>
              </a:rPr>
              <a:t>campos</a:t>
            </a:r>
            <a:r>
              <a:rPr lang="es-ES" spc="-19" dirty="0">
                <a:latin typeface="Tahoma"/>
                <a:ea typeface="Tahoma"/>
                <a:cs typeface="Tahoma"/>
              </a:rPr>
              <a:t> </a:t>
            </a:r>
            <a:r>
              <a:rPr lang="es-ES" spc="19" dirty="0">
                <a:latin typeface="Tahoma"/>
                <a:ea typeface="Tahoma"/>
                <a:cs typeface="Tahoma"/>
              </a:rPr>
              <a:t>como</a:t>
            </a:r>
            <a:r>
              <a:rPr lang="es-ES" spc="-15" dirty="0">
                <a:latin typeface="Tahoma"/>
                <a:ea typeface="Tahoma"/>
                <a:cs typeface="Tahoma"/>
              </a:rPr>
              <a:t> IA, </a:t>
            </a:r>
            <a:r>
              <a:rPr lang="es-ES" spc="19" dirty="0">
                <a:latin typeface="Tahoma"/>
                <a:ea typeface="Tahoma"/>
                <a:cs typeface="Tahoma"/>
              </a:rPr>
              <a:t>SEO,</a:t>
            </a:r>
            <a:r>
              <a:rPr lang="es-ES" spc="-19" dirty="0">
                <a:latin typeface="Tahoma"/>
                <a:ea typeface="Tahoma"/>
                <a:cs typeface="Tahoma"/>
              </a:rPr>
              <a:t> </a:t>
            </a:r>
            <a:r>
              <a:rPr lang="es-ES" spc="9" dirty="0" err="1">
                <a:latin typeface="Tahoma"/>
                <a:ea typeface="Tahoma"/>
                <a:cs typeface="Tahoma"/>
              </a:rPr>
              <a:t>Analytics</a:t>
            </a:r>
            <a:r>
              <a:rPr lang="es-ES" spc="9" dirty="0">
                <a:latin typeface="Tahoma"/>
                <a:ea typeface="Tahoma"/>
                <a:cs typeface="Tahoma"/>
              </a:rPr>
              <a:t>,</a:t>
            </a:r>
            <a:r>
              <a:rPr lang="es-ES" spc="-19" dirty="0">
                <a:latin typeface="Tahoma"/>
                <a:ea typeface="Tahoma"/>
                <a:cs typeface="Tahoma"/>
              </a:rPr>
              <a:t> </a:t>
            </a:r>
            <a:r>
              <a:rPr lang="es-ES" spc="9" dirty="0">
                <a:latin typeface="Tahoma"/>
                <a:ea typeface="Tahoma"/>
                <a:cs typeface="Tahoma"/>
              </a:rPr>
              <a:t>Creatividad,</a:t>
            </a:r>
            <a:r>
              <a:rPr lang="es-ES" spc="-19" dirty="0">
                <a:latin typeface="Tahoma"/>
                <a:ea typeface="Tahoma"/>
                <a:cs typeface="Tahoma"/>
              </a:rPr>
              <a:t> S</a:t>
            </a:r>
            <a:r>
              <a:rPr lang="es-ES" spc="180" dirty="0">
                <a:latin typeface="Tahoma"/>
                <a:ea typeface="Tahoma"/>
                <a:cs typeface="Tahoma"/>
              </a:rPr>
              <a:t>M</a:t>
            </a:r>
            <a:r>
              <a:rPr lang="es-ES" spc="-15" dirty="0">
                <a:latin typeface="Tahoma"/>
                <a:ea typeface="Tahoma"/>
                <a:cs typeface="Tahoma"/>
              </a:rPr>
              <a:t> </a:t>
            </a:r>
            <a:r>
              <a:rPr lang="es-ES" spc="19" dirty="0">
                <a:latin typeface="Tahoma"/>
                <a:ea typeface="Tahoma"/>
                <a:cs typeface="Tahoma"/>
              </a:rPr>
              <a:t>y</a:t>
            </a:r>
            <a:r>
              <a:rPr lang="es-ES" spc="-19" dirty="0">
                <a:latin typeface="Tahoma"/>
                <a:ea typeface="Tahoma"/>
                <a:cs typeface="Tahoma"/>
              </a:rPr>
              <a:t> </a:t>
            </a:r>
            <a:r>
              <a:rPr lang="es-ES" spc="19" dirty="0">
                <a:latin typeface="Tahoma"/>
                <a:ea typeface="Tahoma"/>
                <a:cs typeface="Tahoma"/>
              </a:rPr>
              <a:t>Comunicación y Desarrollo Web.</a:t>
            </a:r>
            <a:endParaRPr lang="es-ES" spc="-25" dirty="0">
              <a:latin typeface="Tahoma"/>
              <a:ea typeface="Tahoma"/>
              <a:cs typeface="Tahoma"/>
            </a:endParaRPr>
          </a:p>
        </p:txBody>
      </p:sp>
      <p:sp>
        <p:nvSpPr>
          <p:cNvPr id="10" name="Número de diapositiva">
            <a:extLst>
              <a:ext uri="{FF2B5EF4-FFF2-40B4-BE49-F238E27FC236}">
                <a16:creationId xmlns:a16="http://schemas.microsoft.com/office/drawing/2014/main" id="{62674A09-EA4A-6FDA-3B95-123E06E17AC8}"/>
              </a:ext>
            </a:extLst>
          </p:cNvPr>
          <p:cNvSpPr txBox="1">
            <a:spLocks/>
          </p:cNvSpPr>
          <p:nvPr/>
        </p:nvSpPr>
        <p:spPr>
          <a:xfrm>
            <a:off x="294630" y="7199986"/>
            <a:ext cx="127001" cy="15240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000" b="0" i="0" u="none" strike="noStrike" cap="none" spc="0" normalizeH="0" baseline="0">
                <a:ln>
                  <a:noFill/>
                </a:ln>
                <a:solidFill>
                  <a:srgbClr val="1E1E1E"/>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5</a:t>
            </a:fld>
            <a:endParaRPr lang="es-ES"/>
          </a:p>
        </p:txBody>
      </p:sp>
      <p:pic>
        <p:nvPicPr>
          <p:cNvPr id="11" name="Imagen 10" descr="Logotipo&#10;&#10;El contenido generado por IA puede ser incorrecto.">
            <a:extLst>
              <a:ext uri="{FF2B5EF4-FFF2-40B4-BE49-F238E27FC236}">
                <a16:creationId xmlns:a16="http://schemas.microsoft.com/office/drawing/2014/main" id="{0B6BB46B-2931-CE98-30BD-AA238DF3BB70}"/>
              </a:ext>
            </a:extLst>
          </p:cNvPr>
          <p:cNvPicPr>
            <a:picLocks noChangeAspect="1"/>
          </p:cNvPicPr>
          <p:nvPr/>
        </p:nvPicPr>
        <p:blipFill>
          <a:blip r:embed="rId2">
            <a:extLst>
              <a:ext uri="{28A0092B-C50C-407E-A947-70E740481C1C}">
                <a14:useLocalDpi xmlns:a14="http://schemas.microsoft.com/office/drawing/2010/main" val="0"/>
              </a:ext>
            </a:extLst>
          </a:blip>
          <a:srcRect l="19721" t="16895" r="20804" b="23564"/>
          <a:stretch>
            <a:fillRect/>
          </a:stretch>
        </p:blipFill>
        <p:spPr>
          <a:xfrm>
            <a:off x="6386523" y="4225832"/>
            <a:ext cx="1982077" cy="1394746"/>
          </a:xfrm>
          <a:prstGeom prst="rect">
            <a:avLst/>
          </a:prstGeom>
        </p:spPr>
      </p:pic>
      <p:grpSp>
        <p:nvGrpSpPr>
          <p:cNvPr id="7" name="Grupo 6">
            <a:extLst>
              <a:ext uri="{FF2B5EF4-FFF2-40B4-BE49-F238E27FC236}">
                <a16:creationId xmlns:a16="http://schemas.microsoft.com/office/drawing/2014/main" id="{C5660246-61A7-5D81-ABE4-787CE309CDF0}"/>
              </a:ext>
            </a:extLst>
          </p:cNvPr>
          <p:cNvGrpSpPr/>
          <p:nvPr/>
        </p:nvGrpSpPr>
        <p:grpSpPr>
          <a:xfrm>
            <a:off x="2324800" y="4572762"/>
            <a:ext cx="2741083" cy="1078869"/>
            <a:chOff x="2533889" y="4572762"/>
            <a:chExt cx="2741083" cy="1078869"/>
          </a:xfrm>
        </p:grpSpPr>
        <p:pic>
          <p:nvPicPr>
            <p:cNvPr id="6" name="Imagen 5" descr="Icono&#10;&#10;El contenido generado por IA puede ser incorrecto.">
              <a:extLst>
                <a:ext uri="{FF2B5EF4-FFF2-40B4-BE49-F238E27FC236}">
                  <a16:creationId xmlns:a16="http://schemas.microsoft.com/office/drawing/2014/main" id="{1FFAC322-8D07-E33B-803F-70005477DBB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913392" y="4572762"/>
              <a:ext cx="1982077" cy="350443"/>
            </a:xfrm>
            <a:prstGeom prst="rect">
              <a:avLst/>
            </a:prstGeom>
          </p:spPr>
        </p:pic>
        <p:sp>
          <p:nvSpPr>
            <p:cNvPr id="3" name="CuadroTexto 2">
              <a:extLst>
                <a:ext uri="{FF2B5EF4-FFF2-40B4-BE49-F238E27FC236}">
                  <a16:creationId xmlns:a16="http://schemas.microsoft.com/office/drawing/2014/main" id="{A468AECB-87DF-F148-3235-9DBA32B17F17}"/>
                </a:ext>
              </a:extLst>
            </p:cNvPr>
            <p:cNvSpPr txBox="1"/>
            <p:nvPr/>
          </p:nvSpPr>
          <p:spPr>
            <a:xfrm>
              <a:off x="2533889" y="5114222"/>
              <a:ext cx="2741083" cy="2616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_tradnl" sz="1100" dirty="0">
                  <a:solidFill>
                    <a:srgbClr val="0000CD"/>
                  </a:solidFill>
                  <a:latin typeface="Tahoma" panose="020B0604030504040204" pitchFamily="34" charset="0"/>
                  <a:ea typeface="Tahoma" panose="020B0604030504040204" pitchFamily="34" charset="0"/>
                  <a:cs typeface="Tahoma" panose="020B0604030504040204" pitchFamily="34" charset="0"/>
                </a:rPr>
                <a:t>YOUR MARTECH INNOVATION PARTNER</a:t>
              </a:r>
            </a:p>
          </p:txBody>
        </p:sp>
        <p:sp>
          <p:nvSpPr>
            <p:cNvPr id="4" name="CuadroTexto 3">
              <a:extLst>
                <a:ext uri="{FF2B5EF4-FFF2-40B4-BE49-F238E27FC236}">
                  <a16:creationId xmlns:a16="http://schemas.microsoft.com/office/drawing/2014/main" id="{D40AF4B6-1023-A928-7CE0-DE599EF96240}"/>
                </a:ext>
              </a:extLst>
            </p:cNvPr>
            <p:cNvSpPr txBox="1"/>
            <p:nvPr/>
          </p:nvSpPr>
          <p:spPr>
            <a:xfrm>
              <a:off x="3385125" y="5420799"/>
              <a:ext cx="1038611" cy="2308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_tradnl" sz="900" b="1" dirty="0">
                  <a:solidFill>
                    <a:srgbClr val="0000CD"/>
                  </a:solidFill>
                  <a:latin typeface="Tahoma" panose="020B0604030504040204" pitchFamily="34" charset="0"/>
                  <a:ea typeface="Tahoma" panose="020B0604030504040204" pitchFamily="34" charset="0"/>
                  <a:cs typeface="Tahoma" panose="020B0604030504040204" pitchFamily="34" charset="0"/>
                </a:rPr>
                <a:t>15 años juntos</a:t>
              </a:r>
            </a:p>
          </p:txBody>
        </p:sp>
      </p:grpSp>
    </p:spTree>
    <p:extLst>
      <p:ext uri="{BB962C8B-B14F-4D97-AF65-F5344CB8AC3E}">
        <p14:creationId xmlns:p14="http://schemas.microsoft.com/office/powerpoint/2010/main" val="820096504"/>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7">
            <a:extLst>
              <a:ext uri="{FF2B5EF4-FFF2-40B4-BE49-F238E27FC236}">
                <a16:creationId xmlns:a16="http://schemas.microsoft.com/office/drawing/2014/main" id="{C57B48E6-2608-336C-E248-AF971D42880C}"/>
              </a:ext>
            </a:extLst>
          </p:cNvPr>
          <p:cNvSpPr txBox="1"/>
          <p:nvPr/>
        </p:nvSpPr>
        <p:spPr>
          <a:xfrm>
            <a:off x="1156485" y="2298531"/>
            <a:ext cx="3805661" cy="404982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chor="t">
            <a:spAutoFit/>
          </a:bodyPr>
          <a:lstStyle/>
          <a:p>
            <a:pPr marL="377190" indent="-364490">
              <a:spcBef>
                <a:spcPts val="600"/>
              </a:spcBef>
              <a:buClr>
                <a:srgbClr val="254792"/>
              </a:buClr>
              <a:buSzPct val="116665"/>
              <a:buAutoNum type="arabicPeriod"/>
              <a:tabLst>
                <a:tab pos="368300" algn="l"/>
              </a:tabLst>
              <a:defRPr sz="1200" b="1">
                <a:solidFill>
                  <a:srgbClr val="231F20"/>
                </a:solidFill>
                <a:latin typeface="Tahoma"/>
                <a:ea typeface="Tahoma"/>
                <a:cs typeface="Tahoma"/>
                <a:sym typeface="Tahoma"/>
              </a:defRPr>
            </a:pPr>
            <a:r>
              <a:rPr dirty="0">
                <a:solidFill>
                  <a:schemeClr val="tx1"/>
                </a:solidFill>
                <a:hlinkClick r:id="rId2" action="ppaction://hlinksldjump">
                  <a:extLst>
                    <a:ext uri="{A12FA001-AC4F-418D-AE19-62706E023703}">
                      <ahyp:hlinkClr xmlns:ahyp="http://schemas.microsoft.com/office/drawing/2018/hyperlinkcolor" val="tx"/>
                    </a:ext>
                  </a:extLst>
                </a:hlinkClick>
              </a:rPr>
              <a:t>Introducción</a:t>
            </a:r>
            <a:endParaRPr spc="-10" dirty="0">
              <a:solidFill>
                <a:schemeClr val="tx1"/>
              </a:solidFill>
            </a:endParaRPr>
          </a:p>
          <a:p>
            <a:pPr marL="360045" marR="3810" lvl="1" indent="-154305">
              <a:lnSpc>
                <a:spcPct val="150000"/>
              </a:lnSpc>
              <a:spcBef>
                <a:spcPts val="100"/>
              </a:spcBef>
              <a:buClr>
                <a:srgbClr val="2B3B88"/>
              </a:buClr>
              <a:buSzPct val="100000"/>
              <a:buFont typeface="Helvetica"/>
              <a:buChar char="&gt;"/>
              <a:tabLst>
                <a:tab pos="330200" algn="l"/>
              </a:tabLst>
              <a:defRPr sz="1200">
                <a:solidFill>
                  <a:srgbClr val="231F20"/>
                </a:solidFill>
                <a:latin typeface="Tahoma"/>
                <a:ea typeface="Tahoma"/>
                <a:cs typeface="Tahoma"/>
                <a:sym typeface="Tahoma"/>
              </a:defRPr>
            </a:pPr>
            <a:r>
              <a:rPr lang="es-ES" dirty="0">
                <a:solidFill>
                  <a:schemeClr val="tx1"/>
                </a:solidFill>
                <a:hlinkClick r:id="rId3" action="ppaction://hlinksldjump">
                  <a:extLst>
                    <a:ext uri="{A12FA001-AC4F-418D-AE19-62706E023703}">
                      <ahyp:hlinkClr xmlns:ahyp="http://schemas.microsoft.com/office/drawing/2018/hyperlinkcolor" val="tx"/>
                    </a:ext>
                  </a:extLst>
                </a:hlinkClick>
              </a:rPr>
              <a:t>¿Por qué este cambio?</a:t>
            </a:r>
            <a:endParaRPr dirty="0">
              <a:solidFill>
                <a:schemeClr val="tx1"/>
              </a:solidFill>
            </a:endParaRPr>
          </a:p>
          <a:p>
            <a:pPr marL="358775" lvl="1" indent="-154305">
              <a:lnSpc>
                <a:spcPct val="150000"/>
              </a:lnSpc>
              <a:spcBef>
                <a:spcPts val="500"/>
              </a:spcBef>
              <a:buClr>
                <a:srgbClr val="2B3B88"/>
              </a:buClr>
              <a:buSzPct val="100000"/>
              <a:buFont typeface="Helvetica"/>
              <a:buChar char="&gt;"/>
              <a:tabLst>
                <a:tab pos="330200" algn="l"/>
              </a:tabLst>
              <a:defRPr sz="1200">
                <a:solidFill>
                  <a:srgbClr val="231F20"/>
                </a:solidFill>
                <a:latin typeface="Tahoma"/>
                <a:ea typeface="Tahoma"/>
                <a:cs typeface="Tahoma"/>
                <a:sym typeface="Tahoma"/>
              </a:defRPr>
            </a:pPr>
            <a:r>
              <a:rPr lang="es-ES" dirty="0">
                <a:solidFill>
                  <a:schemeClr val="tx1"/>
                </a:solidFill>
                <a:hlinkClick r:id="rId4" action="ppaction://hlinksldjump">
                  <a:extLst>
                    <a:ext uri="{A12FA001-AC4F-418D-AE19-62706E023703}">
                      <ahyp:hlinkClr xmlns:ahyp="http://schemas.microsoft.com/office/drawing/2018/hyperlinkcolor" val="tx"/>
                    </a:ext>
                  </a:extLst>
                </a:hlinkClick>
              </a:rPr>
              <a:t>Marcas analizadas</a:t>
            </a:r>
            <a:endParaRPr spc="-9" dirty="0">
              <a:solidFill>
                <a:schemeClr val="tx1"/>
              </a:solidFill>
            </a:endParaRPr>
          </a:p>
          <a:p>
            <a:pPr marL="377190" lvl="1" indent="-142875">
              <a:spcBef>
                <a:spcPts val="500"/>
              </a:spcBef>
              <a:buSzPct val="100000"/>
              <a:buFontTx/>
              <a:buChar char="•"/>
              <a:tabLst>
                <a:tab pos="330200" algn="l"/>
              </a:tabLst>
              <a:defRPr sz="1200" spc="-9">
                <a:solidFill>
                  <a:srgbClr val="231F20"/>
                </a:solidFill>
                <a:latin typeface="Tahoma"/>
                <a:ea typeface="Tahoma"/>
                <a:cs typeface="Tahoma"/>
                <a:sym typeface="Tahoma"/>
              </a:defRPr>
            </a:pPr>
            <a:endParaRPr lang="es-ES" spc="-10" dirty="0">
              <a:solidFill>
                <a:schemeClr val="tx1"/>
              </a:solidFill>
            </a:endParaRPr>
          </a:p>
          <a:p>
            <a:pPr marL="377190" indent="-364490">
              <a:spcBef>
                <a:spcPts val="500"/>
              </a:spcBef>
              <a:buClr>
                <a:srgbClr val="254792"/>
              </a:buClr>
              <a:buSzPct val="116665"/>
              <a:buAutoNum type="arabicPeriod"/>
              <a:tabLst>
                <a:tab pos="368300" algn="l"/>
              </a:tabLst>
              <a:defRPr sz="1200" b="1">
                <a:solidFill>
                  <a:srgbClr val="231F20"/>
                </a:solidFill>
                <a:latin typeface="Tahoma"/>
                <a:ea typeface="Tahoma"/>
                <a:cs typeface="Tahoma"/>
                <a:sym typeface="Tahoma"/>
              </a:defRPr>
            </a:pPr>
            <a:r>
              <a:rPr lang="es-ES" dirty="0">
                <a:solidFill>
                  <a:schemeClr val="tx1"/>
                </a:solidFill>
                <a:hlinkClick r:id="rId5" action="ppaction://hlinksldjump">
                  <a:extLst>
                    <a:ext uri="{A12FA001-AC4F-418D-AE19-62706E023703}">
                      <ahyp:hlinkClr xmlns:ahyp="http://schemas.microsoft.com/office/drawing/2018/hyperlinkcolor" val="tx"/>
                    </a:ext>
                  </a:extLst>
                </a:hlinkClick>
              </a:rPr>
              <a:t>Análisis de Visibilidad SEO</a:t>
            </a:r>
            <a:endParaRPr lang="en-US" dirty="0">
              <a:solidFill>
                <a:schemeClr val="tx1"/>
              </a:solidFill>
            </a:endParaRPr>
          </a:p>
          <a:p>
            <a:pPr marL="377190" indent="-364490">
              <a:spcBef>
                <a:spcPts val="500"/>
              </a:spcBef>
              <a:buClr>
                <a:srgbClr val="254792"/>
              </a:buClr>
              <a:buSzPct val="116665"/>
              <a:buAutoNum type="arabicPeriod"/>
              <a:tabLst>
                <a:tab pos="368300" algn="l"/>
              </a:tabLst>
              <a:defRPr sz="1200" b="1">
                <a:solidFill>
                  <a:srgbClr val="231F20"/>
                </a:solidFill>
                <a:latin typeface="Tahoma"/>
                <a:ea typeface="Tahoma"/>
                <a:cs typeface="Tahoma"/>
                <a:sym typeface="Tahoma"/>
              </a:defRPr>
            </a:pPr>
            <a:endParaRPr lang="es-ES" dirty="0">
              <a:solidFill>
                <a:schemeClr val="tx1"/>
              </a:solidFill>
            </a:endParaRPr>
          </a:p>
          <a:p>
            <a:pPr marL="377190" indent="-364490">
              <a:spcBef>
                <a:spcPts val="500"/>
              </a:spcBef>
              <a:buClr>
                <a:srgbClr val="254792"/>
              </a:buClr>
              <a:buSzPct val="116665"/>
              <a:buAutoNum type="arabicPeriod"/>
              <a:tabLst>
                <a:tab pos="368300" algn="l"/>
              </a:tabLst>
              <a:defRPr sz="1200" b="1">
                <a:solidFill>
                  <a:srgbClr val="231F20"/>
                </a:solidFill>
                <a:latin typeface="Tahoma"/>
                <a:ea typeface="Tahoma"/>
                <a:cs typeface="Tahoma"/>
                <a:sym typeface="Tahoma"/>
              </a:defRPr>
            </a:pPr>
            <a:r>
              <a:rPr lang="en-US" dirty="0">
                <a:solidFill>
                  <a:schemeClr val="tx1"/>
                </a:solidFill>
                <a:hlinkClick r:id="rId6" action="ppaction://hlinksldjump">
                  <a:extLst>
                    <a:ext uri="{A12FA001-AC4F-418D-AE19-62706E023703}">
                      <ahyp:hlinkClr xmlns:ahyp="http://schemas.microsoft.com/office/drawing/2018/hyperlinkcolor" val="tx"/>
                    </a:ext>
                  </a:extLst>
                </a:hlinkClick>
              </a:rPr>
              <a:t>Tráfico y Relevancia de los Dominios SEO</a:t>
            </a:r>
            <a:endParaRPr lang="en-US" dirty="0">
              <a:solidFill>
                <a:schemeClr val="tx1"/>
              </a:solidFill>
            </a:endParaRPr>
          </a:p>
          <a:p>
            <a:pPr marL="377190" indent="-364490">
              <a:spcBef>
                <a:spcPts val="500"/>
              </a:spcBef>
              <a:buClr>
                <a:srgbClr val="254792"/>
              </a:buClr>
              <a:buSzPct val="116665"/>
              <a:buAutoNum type="arabicPeriod"/>
              <a:tabLst>
                <a:tab pos="368300" algn="l"/>
              </a:tabLst>
              <a:defRPr sz="1200" b="1">
                <a:solidFill>
                  <a:srgbClr val="231F20"/>
                </a:solidFill>
                <a:latin typeface="Tahoma"/>
                <a:ea typeface="Tahoma"/>
                <a:cs typeface="Tahoma"/>
                <a:sym typeface="Tahoma"/>
              </a:defRPr>
            </a:pPr>
            <a:endParaRPr lang="en-US" dirty="0">
              <a:solidFill>
                <a:schemeClr val="tx1"/>
              </a:solidFill>
            </a:endParaRPr>
          </a:p>
          <a:p>
            <a:pPr marL="377190" indent="-364490">
              <a:spcBef>
                <a:spcPts val="500"/>
              </a:spcBef>
              <a:buClr>
                <a:srgbClr val="254792"/>
              </a:buClr>
              <a:buSzPct val="116665"/>
              <a:buFontTx/>
              <a:buAutoNum type="arabicPeriod"/>
              <a:tabLst>
                <a:tab pos="368300" algn="l"/>
              </a:tabLst>
              <a:defRPr sz="1200" b="1">
                <a:solidFill>
                  <a:srgbClr val="231F20"/>
                </a:solidFill>
                <a:latin typeface="Tahoma"/>
                <a:ea typeface="Tahoma"/>
                <a:cs typeface="Tahoma"/>
                <a:sym typeface="Tahoma"/>
              </a:defRPr>
            </a:pPr>
            <a:r>
              <a:rPr lang="es-ES" dirty="0">
                <a:solidFill>
                  <a:schemeClr val="tx1"/>
                </a:solidFill>
                <a:hlinkClick r:id="rId7" action="ppaction://hlinksldjump">
                  <a:extLst>
                    <a:ext uri="{A12FA001-AC4F-418D-AE19-62706E023703}">
                      <ahyp:hlinkClr xmlns:ahyp="http://schemas.microsoft.com/office/drawing/2018/hyperlinkcolor" val="tx"/>
                    </a:ext>
                  </a:extLst>
                </a:hlinkClick>
              </a:rPr>
              <a:t>Checklist GEO</a:t>
            </a:r>
            <a:endParaRPr lang="es-ES" dirty="0">
              <a:solidFill>
                <a:schemeClr val="tx1"/>
              </a:solidFill>
            </a:endParaRPr>
          </a:p>
          <a:p>
            <a:pPr marL="377190" indent="-364490">
              <a:spcBef>
                <a:spcPts val="500"/>
              </a:spcBef>
              <a:buClr>
                <a:srgbClr val="254792"/>
              </a:buClr>
              <a:buSzPct val="116665"/>
              <a:buAutoNum type="arabicPeriod"/>
              <a:tabLst>
                <a:tab pos="368300" algn="l"/>
              </a:tabLst>
              <a:defRPr sz="1200" b="1">
                <a:solidFill>
                  <a:srgbClr val="231F20"/>
                </a:solidFill>
                <a:latin typeface="Tahoma"/>
                <a:ea typeface="Tahoma"/>
                <a:cs typeface="Tahoma"/>
                <a:sym typeface="Tahoma"/>
              </a:defRPr>
            </a:pPr>
            <a:endParaRPr lang="en-US" dirty="0">
              <a:solidFill>
                <a:schemeClr val="tx1"/>
              </a:solidFill>
            </a:endParaRPr>
          </a:p>
          <a:p>
            <a:pPr marL="377190" indent="-364490">
              <a:spcBef>
                <a:spcPts val="500"/>
              </a:spcBef>
              <a:buClr>
                <a:srgbClr val="254792"/>
              </a:buClr>
              <a:buSzPct val="116665"/>
              <a:buFontTx/>
              <a:buAutoNum type="arabicPeriod"/>
              <a:tabLst>
                <a:tab pos="368300" algn="l"/>
              </a:tabLst>
              <a:defRPr sz="1200" b="1">
                <a:solidFill>
                  <a:srgbClr val="231F20"/>
                </a:solidFill>
                <a:latin typeface="Tahoma"/>
                <a:ea typeface="Tahoma"/>
                <a:cs typeface="Tahoma"/>
                <a:sym typeface="Tahoma"/>
              </a:defRPr>
            </a:pPr>
            <a:r>
              <a:rPr lang="es-ES" dirty="0">
                <a:solidFill>
                  <a:schemeClr val="tx1"/>
                </a:solidFill>
                <a:hlinkClick r:id="rId8" action="ppaction://hlinksldjump">
                  <a:extLst>
                    <a:ext uri="{A12FA001-AC4F-418D-AE19-62706E023703}">
                      <ahyp:hlinkClr xmlns:ahyp="http://schemas.microsoft.com/office/drawing/2018/hyperlinkcolor" val="tx"/>
                    </a:ext>
                  </a:extLst>
                </a:hlinkClick>
              </a:rPr>
              <a:t>Visibilidad en buscadores de IA</a:t>
            </a:r>
            <a:endParaRPr lang="es-ES" dirty="0">
              <a:solidFill>
                <a:schemeClr val="tx1"/>
              </a:solidFill>
            </a:endParaRPr>
          </a:p>
          <a:p>
            <a:pPr marL="377190" indent="-364490">
              <a:spcBef>
                <a:spcPts val="500"/>
              </a:spcBef>
              <a:buClr>
                <a:srgbClr val="254792"/>
              </a:buClr>
              <a:buSzPct val="116665"/>
              <a:buFontTx/>
              <a:buAutoNum type="arabicPeriod"/>
              <a:tabLst>
                <a:tab pos="368300" algn="l"/>
              </a:tabLst>
              <a:defRPr sz="1200" b="1">
                <a:solidFill>
                  <a:srgbClr val="231F20"/>
                </a:solidFill>
                <a:latin typeface="Tahoma"/>
                <a:ea typeface="Tahoma"/>
                <a:cs typeface="Tahoma"/>
                <a:sym typeface="Tahoma"/>
              </a:defRPr>
            </a:pPr>
            <a:endParaRPr lang="es-ES" dirty="0">
              <a:solidFill>
                <a:schemeClr val="tx1"/>
              </a:solidFill>
            </a:endParaRPr>
          </a:p>
          <a:p>
            <a:pPr marL="377190" indent="-364490">
              <a:spcBef>
                <a:spcPts val="500"/>
              </a:spcBef>
              <a:buClr>
                <a:srgbClr val="254792"/>
              </a:buClr>
              <a:buSzPct val="116665"/>
              <a:buFontTx/>
              <a:buAutoNum type="arabicPeriod"/>
              <a:tabLst>
                <a:tab pos="368300" algn="l"/>
              </a:tabLst>
              <a:defRPr sz="1200" b="1">
                <a:solidFill>
                  <a:srgbClr val="231F20"/>
                </a:solidFill>
                <a:latin typeface="Tahoma"/>
                <a:ea typeface="Tahoma"/>
                <a:cs typeface="Tahoma"/>
                <a:sym typeface="Tahoma"/>
              </a:defRPr>
            </a:pPr>
            <a:r>
              <a:rPr lang="es-ES" dirty="0">
                <a:solidFill>
                  <a:schemeClr val="tx1"/>
                </a:solidFill>
                <a:hlinkClick r:id="rId9" action="ppaction://hlinksldjump">
                  <a:extLst>
                    <a:ext uri="{A12FA001-AC4F-418D-AE19-62706E023703}">
                      <ahyp:hlinkClr xmlns:ahyp="http://schemas.microsoft.com/office/drawing/2018/hyperlinkcolor" val="tx"/>
                    </a:ext>
                  </a:extLst>
                </a:hlinkClick>
              </a:rPr>
              <a:t>Conclusiones</a:t>
            </a:r>
            <a:endParaRPr lang="es-ES" dirty="0">
              <a:solidFill>
                <a:schemeClr val="tx1"/>
              </a:solidFill>
            </a:endParaRPr>
          </a:p>
          <a:p>
            <a:pPr marL="377190" indent="-364490">
              <a:spcBef>
                <a:spcPts val="500"/>
              </a:spcBef>
              <a:buClr>
                <a:srgbClr val="254792"/>
              </a:buClr>
              <a:buSzPct val="116665"/>
              <a:buFontTx/>
              <a:buAutoNum type="arabicPeriod"/>
              <a:tabLst>
                <a:tab pos="368300" algn="l"/>
              </a:tabLst>
              <a:defRPr sz="1200" b="1">
                <a:solidFill>
                  <a:srgbClr val="231F20"/>
                </a:solidFill>
                <a:latin typeface="Tahoma"/>
                <a:ea typeface="Tahoma"/>
                <a:cs typeface="Tahoma"/>
                <a:sym typeface="Tahoma"/>
              </a:defRPr>
            </a:pPr>
            <a:endParaRPr lang="es-ES" dirty="0"/>
          </a:p>
          <a:p>
            <a:pPr marL="377190" indent="-364490">
              <a:spcBef>
                <a:spcPts val="500"/>
              </a:spcBef>
              <a:buClr>
                <a:srgbClr val="254792"/>
              </a:buClr>
              <a:buSzPct val="116665"/>
              <a:buAutoNum type="arabicPeriod"/>
              <a:tabLst>
                <a:tab pos="368300" algn="l"/>
              </a:tabLst>
              <a:defRPr sz="1200" b="1">
                <a:solidFill>
                  <a:srgbClr val="231F20"/>
                </a:solidFill>
                <a:latin typeface="Tahoma"/>
                <a:ea typeface="Tahoma"/>
                <a:cs typeface="Tahoma"/>
                <a:sym typeface="Tahoma"/>
              </a:defRPr>
            </a:pPr>
            <a:endParaRPr lang="en-US" dirty="0"/>
          </a:p>
          <a:p>
            <a:pPr marL="377190" indent="-364490">
              <a:spcBef>
                <a:spcPts val="500"/>
              </a:spcBef>
              <a:buClr>
                <a:srgbClr val="254792"/>
              </a:buClr>
              <a:buSzPct val="116665"/>
              <a:buAutoNum type="arabicPeriod"/>
              <a:tabLst>
                <a:tab pos="368300" algn="l"/>
              </a:tabLst>
              <a:defRPr sz="1200" b="1">
                <a:solidFill>
                  <a:srgbClr val="231F20"/>
                </a:solidFill>
                <a:latin typeface="Tahoma"/>
                <a:ea typeface="Tahoma"/>
                <a:cs typeface="Tahoma"/>
                <a:sym typeface="Tahoma"/>
              </a:defRPr>
            </a:pPr>
            <a:endParaRPr lang="en-US" dirty="0"/>
          </a:p>
        </p:txBody>
      </p:sp>
      <p:pic>
        <p:nvPicPr>
          <p:cNvPr id="4" name="object 6" descr="object 6">
            <a:extLst>
              <a:ext uri="{FF2B5EF4-FFF2-40B4-BE49-F238E27FC236}">
                <a16:creationId xmlns:a16="http://schemas.microsoft.com/office/drawing/2014/main" id="{06122FFA-3876-DDAA-AAE1-A74AAC3E38FA}"/>
              </a:ext>
            </a:extLst>
          </p:cNvPr>
          <p:cNvPicPr>
            <a:picLocks noChangeAspect="1"/>
          </p:cNvPicPr>
          <p:nvPr/>
        </p:nvPicPr>
        <p:blipFill>
          <a:blip r:embed="rId10"/>
          <a:stretch>
            <a:fillRect/>
          </a:stretch>
        </p:blipFill>
        <p:spPr>
          <a:xfrm>
            <a:off x="1395" y="3812497"/>
            <a:ext cx="10692005" cy="3744003"/>
          </a:xfrm>
          <a:prstGeom prst="rect">
            <a:avLst/>
          </a:prstGeom>
          <a:ln w="12700">
            <a:miter lim="400000"/>
          </a:ln>
        </p:spPr>
      </p:pic>
      <p:sp>
        <p:nvSpPr>
          <p:cNvPr id="5" name="object 8">
            <a:extLst>
              <a:ext uri="{FF2B5EF4-FFF2-40B4-BE49-F238E27FC236}">
                <a16:creationId xmlns:a16="http://schemas.microsoft.com/office/drawing/2014/main" id="{B1322E97-D817-9D17-F73F-8CC2CD4F143F}"/>
              </a:ext>
            </a:extLst>
          </p:cNvPr>
          <p:cNvSpPr txBox="1">
            <a:spLocks/>
          </p:cNvSpPr>
          <p:nvPr/>
        </p:nvSpPr>
        <p:spPr>
          <a:xfrm>
            <a:off x="1278697" y="1356121"/>
            <a:ext cx="1724634" cy="482602"/>
          </a:xfrm>
          <a:prstGeom prst="rect">
            <a:avLst/>
          </a:prstGeom>
        </p:spPr>
        <p:txBody>
          <a:bodyPr/>
          <a:lstStyle>
            <a:lvl1pPr marL="0" marR="0" indent="12700" algn="l" defTabSz="914400" rtl="0" latinLnBrk="0">
              <a:lnSpc>
                <a:spcPct val="100000"/>
              </a:lnSpc>
              <a:spcBef>
                <a:spcPts val="100"/>
              </a:spcBef>
              <a:spcAft>
                <a:spcPts val="0"/>
              </a:spcAft>
              <a:buClrTx/>
              <a:buSzTx/>
              <a:buFontTx/>
              <a:buNone/>
              <a:tabLst/>
              <a:defRPr sz="2700" b="1" i="0" u="none" strike="noStrike" cap="none" spc="200" baseline="0">
                <a:solidFill>
                  <a:srgbClr val="2B3B88"/>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hangingPunct="1"/>
            <a:r>
              <a:rPr lang="es-ES"/>
              <a:t>ÍNDICE</a:t>
            </a:r>
            <a:endParaRPr lang="es-ES" dirty="0"/>
          </a:p>
        </p:txBody>
      </p:sp>
      <p:pic>
        <p:nvPicPr>
          <p:cNvPr id="3" name="Imagen 2" descr="Logotipo&#10;&#10;El contenido generado por IA puede ser incorrecto.">
            <a:extLst>
              <a:ext uri="{FF2B5EF4-FFF2-40B4-BE49-F238E27FC236}">
                <a16:creationId xmlns:a16="http://schemas.microsoft.com/office/drawing/2014/main" id="{507DD080-F6CF-C3BE-3E85-694D1F93D7D2}"/>
              </a:ext>
            </a:extLst>
          </p:cNvPr>
          <p:cNvPicPr>
            <a:picLocks noChangeAspect="1"/>
          </p:cNvPicPr>
          <p:nvPr/>
        </p:nvPicPr>
        <p:blipFill>
          <a:blip r:embed="rId11">
            <a:extLst>
              <a:ext uri="{28A0092B-C50C-407E-A947-70E740481C1C}">
                <a14:useLocalDpi xmlns:a14="http://schemas.microsoft.com/office/drawing/2010/main" val="0"/>
              </a:ext>
            </a:extLst>
          </a:blip>
          <a:srcRect l="20444" t="22823" r="21633" b="27220"/>
          <a:stretch>
            <a:fillRect/>
          </a:stretch>
        </p:blipFill>
        <p:spPr>
          <a:xfrm>
            <a:off x="9831860" y="6966767"/>
            <a:ext cx="675254" cy="409361"/>
          </a:xfrm>
          <a:prstGeom prst="rect">
            <a:avLst/>
          </a:prstGeom>
        </p:spPr>
      </p:pic>
    </p:spTree>
    <p:extLst>
      <p:ext uri="{BB962C8B-B14F-4D97-AF65-F5344CB8AC3E}">
        <p14:creationId xmlns:p14="http://schemas.microsoft.com/office/powerpoint/2010/main" val="27318192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1" y="0"/>
            <a:ext cx="10692130" cy="7556500"/>
          </a:xfrm>
          <a:custGeom>
            <a:avLst/>
            <a:gdLst/>
            <a:ahLst/>
            <a:cxnLst/>
            <a:rect l="l" t="t" r="r" b="b"/>
            <a:pathLst>
              <a:path w="10692130" h="7556500">
                <a:moveTo>
                  <a:pt x="0" y="7556500"/>
                </a:moveTo>
                <a:lnTo>
                  <a:pt x="1" y="0"/>
                </a:lnTo>
                <a:lnTo>
                  <a:pt x="10692004" y="0"/>
                </a:lnTo>
                <a:lnTo>
                  <a:pt x="10692004" y="7556500"/>
                </a:lnTo>
                <a:lnTo>
                  <a:pt x="0" y="7556500"/>
                </a:lnTo>
                <a:close/>
              </a:path>
            </a:pathLst>
          </a:custGeom>
          <a:solidFill>
            <a:srgbClr val="070C10"/>
          </a:solidFill>
        </p:spPr>
        <p:txBody>
          <a:bodyPr wrap="square" lIns="0" tIns="0" rIns="0" bIns="0" rtlCol="0"/>
          <a:lstStyle/>
          <a:p>
            <a:endParaRPr/>
          </a:p>
        </p:txBody>
      </p:sp>
      <p:grpSp>
        <p:nvGrpSpPr>
          <p:cNvPr id="3" name="object 3"/>
          <p:cNvGrpSpPr/>
          <p:nvPr/>
        </p:nvGrpSpPr>
        <p:grpSpPr>
          <a:xfrm>
            <a:off x="0" y="25"/>
            <a:ext cx="10692130" cy="7556500"/>
            <a:chOff x="0" y="25"/>
            <a:chExt cx="10692130" cy="7556500"/>
          </a:xfrm>
        </p:grpSpPr>
        <p:pic>
          <p:nvPicPr>
            <p:cNvPr id="4" name="object 4"/>
            <p:cNvPicPr/>
            <p:nvPr/>
          </p:nvPicPr>
          <p:blipFill>
            <a:blip r:embed="rId2" cstate="print"/>
            <a:stretch>
              <a:fillRect/>
            </a:stretch>
          </p:blipFill>
          <p:spPr>
            <a:xfrm>
              <a:off x="0" y="3330016"/>
              <a:ext cx="10403992" cy="4226483"/>
            </a:xfrm>
            <a:prstGeom prst="rect">
              <a:avLst/>
            </a:prstGeom>
          </p:spPr>
        </p:pic>
        <p:pic>
          <p:nvPicPr>
            <p:cNvPr id="5" name="object 5"/>
            <p:cNvPicPr/>
            <p:nvPr/>
          </p:nvPicPr>
          <p:blipFill>
            <a:blip r:embed="rId3" cstate="print"/>
            <a:stretch>
              <a:fillRect/>
            </a:stretch>
          </p:blipFill>
          <p:spPr>
            <a:xfrm>
              <a:off x="719999" y="25"/>
              <a:ext cx="9972001" cy="4643996"/>
            </a:xfrm>
            <a:prstGeom prst="rect">
              <a:avLst/>
            </a:prstGeom>
          </p:spPr>
        </p:pic>
        <p:sp>
          <p:nvSpPr>
            <p:cNvPr id="6" name="object 6"/>
            <p:cNvSpPr/>
            <p:nvPr/>
          </p:nvSpPr>
          <p:spPr>
            <a:xfrm>
              <a:off x="2915996" y="6264148"/>
              <a:ext cx="357505" cy="177800"/>
            </a:xfrm>
            <a:custGeom>
              <a:avLst/>
              <a:gdLst/>
              <a:ahLst/>
              <a:cxnLst/>
              <a:rect l="l" t="t" r="r" b="b"/>
              <a:pathLst>
                <a:path w="357504" h="177800">
                  <a:moveTo>
                    <a:pt x="178563" y="0"/>
                  </a:moveTo>
                  <a:lnTo>
                    <a:pt x="179968" y="94504"/>
                  </a:lnTo>
                  <a:lnTo>
                    <a:pt x="199048" y="144521"/>
                  </a:lnTo>
                  <a:lnTo>
                    <a:pt x="252518" y="166716"/>
                  </a:lnTo>
                  <a:lnTo>
                    <a:pt x="357126" y="177751"/>
                  </a:lnTo>
                  <a:lnTo>
                    <a:pt x="0" y="177751"/>
                  </a:lnTo>
                </a:path>
              </a:pathLst>
            </a:custGeom>
            <a:ln w="18097">
              <a:solidFill>
                <a:srgbClr val="DCDEDD"/>
              </a:solidFill>
            </a:ln>
          </p:spPr>
          <p:txBody>
            <a:bodyPr wrap="square" lIns="0" tIns="0" rIns="0" bIns="0" rtlCol="0"/>
            <a:lstStyle/>
            <a:p>
              <a:endParaRPr/>
            </a:p>
          </p:txBody>
        </p:sp>
        <p:sp>
          <p:nvSpPr>
            <p:cNvPr id="7" name="object 7"/>
            <p:cNvSpPr/>
            <p:nvPr/>
          </p:nvSpPr>
          <p:spPr>
            <a:xfrm>
              <a:off x="3096386" y="6441898"/>
              <a:ext cx="179070" cy="177800"/>
            </a:xfrm>
            <a:custGeom>
              <a:avLst/>
              <a:gdLst/>
              <a:ahLst/>
              <a:cxnLst/>
              <a:rect l="l" t="t" r="r" b="b"/>
              <a:pathLst>
                <a:path w="179070" h="177800">
                  <a:moveTo>
                    <a:pt x="0" y="177751"/>
                  </a:moveTo>
                  <a:lnTo>
                    <a:pt x="1413" y="83238"/>
                  </a:lnTo>
                  <a:lnTo>
                    <a:pt x="20485" y="33221"/>
                  </a:lnTo>
                  <a:lnTo>
                    <a:pt x="73954" y="11027"/>
                  </a:lnTo>
                  <a:lnTo>
                    <a:pt x="178563" y="0"/>
                  </a:lnTo>
                </a:path>
              </a:pathLst>
            </a:custGeom>
            <a:ln w="18097">
              <a:solidFill>
                <a:srgbClr val="DCDEDD"/>
              </a:solidFill>
            </a:ln>
          </p:spPr>
          <p:txBody>
            <a:bodyPr wrap="square" lIns="0" tIns="0" rIns="0" bIns="0" rtlCol="0"/>
            <a:lstStyle/>
            <a:p>
              <a:endParaRPr/>
            </a:p>
          </p:txBody>
        </p:sp>
      </p:grpSp>
      <p:sp>
        <p:nvSpPr>
          <p:cNvPr id="8" name="object 8"/>
          <p:cNvSpPr txBox="1"/>
          <p:nvPr/>
        </p:nvSpPr>
        <p:spPr>
          <a:xfrm>
            <a:off x="2803385" y="3067608"/>
            <a:ext cx="6410960" cy="2224968"/>
          </a:xfrm>
          <a:prstGeom prst="rect">
            <a:avLst/>
          </a:prstGeom>
        </p:spPr>
        <p:txBody>
          <a:bodyPr vert="horz" wrap="square" lIns="0" tIns="458470" rIns="0" bIns="0" rtlCol="0" anchor="t">
            <a:spAutoFit/>
          </a:bodyPr>
          <a:lstStyle/>
          <a:p>
            <a:pPr marL="25400">
              <a:lnSpc>
                <a:spcPct val="100000"/>
              </a:lnSpc>
              <a:spcBef>
                <a:spcPts val="3610"/>
              </a:spcBef>
            </a:pPr>
            <a:r>
              <a:rPr lang="es-ES" sz="7200" b="1" spc="-50">
                <a:solidFill>
                  <a:srgbClr val="FFFFFF"/>
                </a:solidFill>
                <a:latin typeface="Tahoma"/>
                <a:cs typeface="Tahoma"/>
              </a:rPr>
              <a:t>1</a:t>
            </a:r>
            <a:endParaRPr sz="7200">
              <a:latin typeface="Tahoma"/>
              <a:cs typeface="Tahoma"/>
            </a:endParaRPr>
          </a:p>
          <a:p>
            <a:pPr marL="12700" marR="5080" indent="12700">
              <a:spcBef>
                <a:spcPts val="1465"/>
              </a:spcBef>
            </a:pPr>
            <a:r>
              <a:rPr lang="es-ES" sz="3000" b="1" spc="90">
                <a:solidFill>
                  <a:srgbClr val="FFFFFF"/>
                </a:solidFill>
                <a:latin typeface="Tahoma"/>
                <a:cs typeface="Tahoma"/>
              </a:rPr>
              <a:t>INTRODUCCIÓN</a:t>
            </a:r>
            <a:endParaRPr sz="3000" b="1" spc="90">
              <a:solidFill>
                <a:srgbClr val="FFFFFF"/>
              </a:solidFill>
              <a:latin typeface="Tahoma"/>
              <a:cs typeface="Tahoma"/>
            </a:endParaRPr>
          </a:p>
        </p:txBody>
      </p:sp>
      <p:pic>
        <p:nvPicPr>
          <p:cNvPr id="10" name="Marcador de posición de imagen 5" descr="Marcador de posición de imagen 5">
            <a:extLst>
              <a:ext uri="{FF2B5EF4-FFF2-40B4-BE49-F238E27FC236}">
                <a16:creationId xmlns:a16="http://schemas.microsoft.com/office/drawing/2014/main" id="{FB9D167B-E926-9910-865A-676A3BC0D42E}"/>
              </a:ext>
            </a:extLst>
          </p:cNvPr>
          <p:cNvPicPr>
            <a:picLocks noChangeAspect="1"/>
          </p:cNvPicPr>
          <p:nvPr/>
        </p:nvPicPr>
        <p:blipFill>
          <a:blip r:embed="rId4"/>
          <a:srcRect l="34074" t="48195" r="42704" b="25125"/>
          <a:stretch>
            <a:fillRect/>
          </a:stretch>
        </p:blipFill>
        <p:spPr>
          <a:xfrm>
            <a:off x="6754703" y="-833108"/>
            <a:ext cx="5577285" cy="4277122"/>
          </a:xfrm>
          <a:custGeom>
            <a:avLst/>
            <a:gdLst/>
            <a:ahLst/>
            <a:cxnLst>
              <a:cxn ang="0">
                <a:pos x="wd2" y="hd2"/>
              </a:cxn>
              <a:cxn ang="5400000">
                <a:pos x="wd2" y="hd2"/>
              </a:cxn>
              <a:cxn ang="10800000">
                <a:pos x="wd2" y="hd2"/>
              </a:cxn>
              <a:cxn ang="16200000">
                <a:pos x="wd2" y="hd2"/>
              </a:cxn>
            </a:cxnLst>
            <a:rect l="0" t="0" r="r" b="b"/>
            <a:pathLst>
              <a:path w="21600" h="21600" extrusionOk="0">
                <a:moveTo>
                  <a:pt x="1669" y="0"/>
                </a:moveTo>
                <a:cubicBezTo>
                  <a:pt x="614" y="2176"/>
                  <a:pt x="0" y="4753"/>
                  <a:pt x="0" y="7518"/>
                </a:cubicBezTo>
                <a:cubicBezTo>
                  <a:pt x="0" y="15296"/>
                  <a:pt x="4836" y="21600"/>
                  <a:pt x="10801" y="21600"/>
                </a:cubicBezTo>
                <a:cubicBezTo>
                  <a:pt x="16766" y="21600"/>
                  <a:pt x="21600" y="15296"/>
                  <a:pt x="21600" y="7518"/>
                </a:cubicBezTo>
                <a:cubicBezTo>
                  <a:pt x="21600" y="4753"/>
                  <a:pt x="20986" y="2176"/>
                  <a:pt x="19931" y="0"/>
                </a:cubicBezTo>
                <a:lnTo>
                  <a:pt x="1669" y="0"/>
                </a:lnTo>
                <a:close/>
              </a:path>
            </a:pathLst>
          </a:custGeom>
          <a:ln w="12700">
            <a:miter lim="400000"/>
          </a:ln>
        </p:spPr>
      </p:pic>
    </p:spTree>
    <p:extLst>
      <p:ext uri="{BB962C8B-B14F-4D97-AF65-F5344CB8AC3E}">
        <p14:creationId xmlns:p14="http://schemas.microsoft.com/office/powerpoint/2010/main" val="1383950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 name="object 10"/>
          <p:cNvSpPr txBox="1"/>
          <p:nvPr/>
        </p:nvSpPr>
        <p:spPr>
          <a:xfrm>
            <a:off x="6848528" y="3248380"/>
            <a:ext cx="2471423" cy="187230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chor="t">
            <a:spAutoFit/>
          </a:bodyPr>
          <a:lstStyle/>
          <a:p>
            <a:pPr marR="5080" indent="12700" algn="just">
              <a:spcBef>
                <a:spcPts val="100"/>
              </a:spcBef>
              <a:defRPr sz="1000">
                <a:solidFill>
                  <a:srgbClr val="231F20"/>
                </a:solidFill>
                <a:latin typeface="Tahoma"/>
                <a:ea typeface="Tahoma"/>
                <a:cs typeface="Tahoma"/>
                <a:sym typeface="Tahoma"/>
              </a:defRPr>
            </a:pPr>
            <a:r>
              <a:rPr dirty="0"/>
              <a:t>Este </a:t>
            </a:r>
            <a:r>
              <a:rPr dirty="0" err="1"/>
              <a:t>estudio</a:t>
            </a:r>
            <a:r>
              <a:rPr dirty="0"/>
              <a:t> ha </a:t>
            </a:r>
            <a:r>
              <a:rPr dirty="0" err="1"/>
              <a:t>sido</a:t>
            </a:r>
            <a:r>
              <a:rPr dirty="0"/>
              <a:t> </a:t>
            </a:r>
            <a:r>
              <a:rPr dirty="0" err="1"/>
              <a:t>desarrollado</a:t>
            </a:r>
            <a:r>
              <a:rPr dirty="0"/>
              <a:t> </a:t>
            </a:r>
            <a:r>
              <a:rPr dirty="0" err="1"/>
              <a:t>por</a:t>
            </a:r>
            <a:r>
              <a:rPr dirty="0"/>
              <a:t> </a:t>
            </a:r>
            <a:r>
              <a:rPr lang="es-ES" dirty="0" err="1"/>
              <a:t>Azurally</a:t>
            </a:r>
            <a:r>
              <a:rPr dirty="0"/>
              <a:t> con </a:t>
            </a:r>
            <a:r>
              <a:rPr dirty="0" err="1"/>
              <a:t>el</a:t>
            </a:r>
            <a:r>
              <a:rPr dirty="0"/>
              <a:t> </a:t>
            </a:r>
            <a:r>
              <a:rPr dirty="0" err="1"/>
              <a:t>objetivo</a:t>
            </a:r>
            <a:r>
              <a:rPr dirty="0"/>
              <a:t> de </a:t>
            </a:r>
            <a:r>
              <a:rPr dirty="0" err="1"/>
              <a:t>entender</a:t>
            </a:r>
            <a:r>
              <a:rPr dirty="0"/>
              <a:t> </a:t>
            </a:r>
            <a:r>
              <a:rPr dirty="0" err="1"/>
              <a:t>cómo</a:t>
            </a:r>
            <a:r>
              <a:rPr dirty="0"/>
              <a:t> las </a:t>
            </a:r>
            <a:r>
              <a:rPr dirty="0" err="1"/>
              <a:t>empresas</a:t>
            </a:r>
            <a:r>
              <a:rPr dirty="0"/>
              <a:t> </a:t>
            </a:r>
            <a:r>
              <a:rPr lang="en-US" dirty="0"/>
              <a:t>del </a:t>
            </a:r>
            <a:r>
              <a:rPr dirty="0"/>
              <a:t>sector </a:t>
            </a:r>
            <a:r>
              <a:rPr lang="en-US" dirty="0" err="1"/>
              <a:t>farmacéutico</a:t>
            </a:r>
            <a:r>
              <a:rPr lang="en-US" dirty="0"/>
              <a:t> </a:t>
            </a:r>
            <a:r>
              <a:rPr lang="en-US" dirty="0" err="1"/>
              <a:t>en</a:t>
            </a:r>
            <a:r>
              <a:rPr lang="en-US" dirty="0"/>
              <a:t> España  </a:t>
            </a:r>
            <a:r>
              <a:rPr dirty="0" err="1"/>
              <a:t>están</a:t>
            </a:r>
            <a:r>
              <a:rPr dirty="0"/>
              <a:t> </a:t>
            </a:r>
            <a:r>
              <a:rPr dirty="0" err="1"/>
              <a:t>posicionadas</a:t>
            </a:r>
            <a:r>
              <a:rPr dirty="0"/>
              <a:t> </a:t>
            </a:r>
            <a:r>
              <a:rPr dirty="0" err="1"/>
              <a:t>en</a:t>
            </a:r>
            <a:r>
              <a:rPr dirty="0"/>
              <a:t> </a:t>
            </a:r>
            <a:r>
              <a:rPr dirty="0" err="1"/>
              <a:t>el</a:t>
            </a:r>
            <a:r>
              <a:rPr dirty="0"/>
              <a:t> </a:t>
            </a:r>
            <a:r>
              <a:rPr dirty="0" err="1"/>
              <a:t>entorno</a:t>
            </a:r>
            <a:r>
              <a:rPr dirty="0"/>
              <a:t> digital y de </a:t>
            </a:r>
            <a:r>
              <a:rPr dirty="0" err="1"/>
              <a:t>Inteligencia</a:t>
            </a:r>
            <a:r>
              <a:rPr dirty="0"/>
              <a:t> Artificial</a:t>
            </a:r>
            <a:r>
              <a:rPr lang="en-US" dirty="0"/>
              <a:t>.</a:t>
            </a:r>
            <a:r>
              <a:rPr lang="en-US" dirty="0">
                <a:solidFill>
                  <a:srgbClr val="231F20"/>
                </a:solidFill>
              </a:rPr>
              <a:t> </a:t>
            </a:r>
            <a:endParaRPr lang="en-US" dirty="0">
              <a:latin typeface="Trebuchet MS"/>
            </a:endParaRPr>
          </a:p>
          <a:p>
            <a:pPr marR="5080" indent="12700" algn="just">
              <a:spcBef>
                <a:spcPts val="100"/>
              </a:spcBef>
              <a:defRPr sz="1000">
                <a:solidFill>
                  <a:srgbClr val="231F20"/>
                </a:solidFill>
                <a:latin typeface="Tahoma"/>
                <a:ea typeface="Tahoma"/>
                <a:cs typeface="Tahoma"/>
                <a:sym typeface="Tahoma"/>
              </a:defRPr>
            </a:pPr>
            <a:endParaRPr lang="en-US" dirty="0"/>
          </a:p>
          <a:p>
            <a:pPr marR="5080" indent="12700" algn="just">
              <a:spcBef>
                <a:spcPts val="100"/>
              </a:spcBef>
              <a:defRPr sz="1000">
                <a:solidFill>
                  <a:srgbClr val="231F20"/>
                </a:solidFill>
                <a:latin typeface="Tahoma"/>
                <a:ea typeface="Tahoma"/>
                <a:cs typeface="Tahoma"/>
                <a:sym typeface="Tahoma"/>
              </a:defRPr>
            </a:pPr>
            <a:r>
              <a:rPr lang="en-US" dirty="0"/>
              <a:t>Al </a:t>
            </a:r>
            <a:r>
              <a:rPr lang="en-US" dirty="0" err="1"/>
              <a:t>mismo</a:t>
            </a:r>
            <a:r>
              <a:rPr lang="en-US" dirty="0"/>
              <a:t> </a:t>
            </a:r>
            <a:r>
              <a:rPr lang="en-US" dirty="0" err="1"/>
              <a:t>tiempo</a:t>
            </a:r>
            <a:r>
              <a:rPr lang="en-US" dirty="0"/>
              <a:t>, </a:t>
            </a:r>
            <a:r>
              <a:rPr lang="en-US" dirty="0" err="1"/>
              <a:t>hemos</a:t>
            </a:r>
            <a:r>
              <a:rPr lang="en-US" dirty="0"/>
              <a:t> </a:t>
            </a:r>
            <a:r>
              <a:rPr lang="en-US" dirty="0" err="1"/>
              <a:t>querido</a:t>
            </a:r>
            <a:r>
              <a:rPr lang="en-US" dirty="0"/>
              <a:t> </a:t>
            </a:r>
            <a:r>
              <a:rPr lang="en-US" dirty="0" err="1"/>
              <a:t>dar</a:t>
            </a:r>
            <a:r>
              <a:rPr lang="en-US" dirty="0"/>
              <a:t> </a:t>
            </a:r>
            <a:r>
              <a:rPr lang="en-US" dirty="0" err="1"/>
              <a:t>continuidad</a:t>
            </a:r>
            <a:r>
              <a:rPr lang="en-US" dirty="0"/>
              <a:t> al </a:t>
            </a:r>
            <a:r>
              <a:rPr lang="en-US" dirty="0" err="1"/>
              <a:t>análisis</a:t>
            </a:r>
            <a:r>
              <a:rPr lang="en-US" dirty="0"/>
              <a:t> </a:t>
            </a:r>
            <a:r>
              <a:rPr lang="en-US" dirty="0" err="1"/>
              <a:t>cualitativo</a:t>
            </a:r>
            <a:r>
              <a:rPr lang="en-US" dirty="0"/>
              <a:t> </a:t>
            </a:r>
            <a:r>
              <a:rPr lang="en-US" dirty="0" err="1"/>
              <a:t>en</a:t>
            </a:r>
            <a:r>
              <a:rPr lang="en-US" dirty="0"/>
              <a:t> forma de benchmark </a:t>
            </a:r>
            <a:r>
              <a:rPr lang="en-US" dirty="0" err="1"/>
              <a:t>realizado</a:t>
            </a:r>
            <a:r>
              <a:rPr lang="en-US" dirty="0"/>
              <a:t> </a:t>
            </a:r>
            <a:r>
              <a:rPr lang="en-US" dirty="0" err="1"/>
              <a:t>en</a:t>
            </a:r>
            <a:r>
              <a:rPr lang="en-US" dirty="0"/>
              <a:t> </a:t>
            </a:r>
            <a:r>
              <a:rPr lang="en-US" dirty="0" err="1"/>
              <a:t>los</a:t>
            </a:r>
            <a:r>
              <a:rPr lang="en-US" dirty="0"/>
              <a:t> dos </a:t>
            </a:r>
            <a:r>
              <a:rPr lang="en-US" dirty="0" err="1"/>
              <a:t>periodos</a:t>
            </a:r>
            <a:r>
              <a:rPr lang="en-US" dirty="0"/>
              <a:t> </a:t>
            </a:r>
            <a:r>
              <a:rPr lang="en-US" dirty="0" err="1"/>
              <a:t>anteriores</a:t>
            </a:r>
            <a:r>
              <a:rPr lang="en-US" dirty="0"/>
              <a:t>, con </a:t>
            </a:r>
            <a:r>
              <a:rPr lang="en-US" dirty="0" err="1"/>
              <a:t>el</a:t>
            </a:r>
            <a:r>
              <a:rPr lang="en-US" dirty="0"/>
              <a:t> claro </a:t>
            </a:r>
            <a:r>
              <a:rPr lang="en-US" dirty="0" err="1"/>
              <a:t>objetivo</a:t>
            </a:r>
            <a:r>
              <a:rPr lang="en-US" dirty="0"/>
              <a:t> de </a:t>
            </a:r>
            <a:r>
              <a:rPr lang="en-US" dirty="0" err="1"/>
              <a:t>aportar</a:t>
            </a:r>
            <a:r>
              <a:rPr lang="en-US" dirty="0"/>
              <a:t> </a:t>
            </a:r>
            <a:r>
              <a:rPr lang="en-US" dirty="0" err="1"/>
              <a:t>contexto</a:t>
            </a:r>
            <a:r>
              <a:rPr lang="en-US" dirty="0"/>
              <a:t> a la </a:t>
            </a:r>
            <a:r>
              <a:rPr lang="en-US" dirty="0" err="1"/>
              <a:t>industria</a:t>
            </a:r>
            <a:r>
              <a:rPr lang="en-US" dirty="0"/>
              <a:t>, </a:t>
            </a:r>
            <a:r>
              <a:rPr lang="en-US" dirty="0" err="1"/>
              <a:t>observado</a:t>
            </a:r>
            <a:r>
              <a:rPr lang="en-US" dirty="0"/>
              <a:t> </a:t>
            </a:r>
            <a:r>
              <a:rPr lang="en-US" dirty="0" err="1"/>
              <a:t>patrones</a:t>
            </a:r>
            <a:r>
              <a:rPr lang="en-US" dirty="0"/>
              <a:t> y </a:t>
            </a:r>
            <a:r>
              <a:rPr lang="en-US" dirty="0" err="1"/>
              <a:t>evolución</a:t>
            </a:r>
            <a:r>
              <a:rPr lang="en-US" dirty="0"/>
              <a:t> de la </a:t>
            </a:r>
            <a:r>
              <a:rPr lang="en-US" dirty="0" err="1"/>
              <a:t>compañías</a:t>
            </a:r>
            <a:r>
              <a:rPr lang="en-US" dirty="0"/>
              <a:t> </a:t>
            </a:r>
            <a:r>
              <a:rPr lang="en-US" dirty="0" err="1"/>
              <a:t>analizadas</a:t>
            </a:r>
            <a:r>
              <a:rPr lang="en-US" dirty="0"/>
              <a:t>.  </a:t>
            </a:r>
            <a:r>
              <a:rPr dirty="0"/>
              <a:t> </a:t>
            </a:r>
            <a:endParaRPr lang="en-US" dirty="0">
              <a:solidFill>
                <a:srgbClr val="231F20"/>
              </a:solidFill>
              <a:latin typeface="Trebuchet MS"/>
            </a:endParaRPr>
          </a:p>
        </p:txBody>
      </p:sp>
      <p:sp>
        <p:nvSpPr>
          <p:cNvPr id="310" name="object 8"/>
          <p:cNvSpPr txBox="1"/>
          <p:nvPr/>
        </p:nvSpPr>
        <p:spPr>
          <a:xfrm>
            <a:off x="2869998" y="2867141"/>
            <a:ext cx="3343914" cy="2844497"/>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chor="t">
            <a:spAutoFit/>
          </a:bodyPr>
          <a:lstStyle/>
          <a:p>
            <a:pPr marR="5080" indent="12700" algn="just">
              <a:lnSpc>
                <a:spcPct val="108300"/>
              </a:lnSpc>
              <a:defRPr sz="1300" b="1" spc="19">
                <a:solidFill>
                  <a:srgbClr val="2B3B88"/>
                </a:solidFill>
                <a:latin typeface="Tahoma"/>
                <a:ea typeface="Tahoma"/>
                <a:cs typeface="Tahoma"/>
                <a:sym typeface="Tahoma"/>
              </a:defRPr>
            </a:pPr>
            <a:r>
              <a:t>La IA </a:t>
            </a:r>
            <a:r>
              <a:rPr lang="es-ES"/>
              <a:t>es</a:t>
            </a:r>
            <a:r>
              <a:t> la </a:t>
            </a:r>
            <a:r>
              <a:rPr err="1"/>
              <a:t>respuesta</a:t>
            </a:r>
            <a:endParaRPr sz="1000">
              <a:solidFill>
                <a:srgbClr val="231F20"/>
              </a:solidFill>
              <a:latin typeface="Trebuchet MS"/>
              <a:ea typeface="Trebuchet MS"/>
              <a:cs typeface="Trebuchet MS"/>
              <a:sym typeface="Trebuchet MS"/>
            </a:endParaRPr>
          </a:p>
          <a:p>
            <a:pPr marR="5080" indent="12700" algn="just">
              <a:lnSpc>
                <a:spcPct val="108300"/>
              </a:lnSpc>
              <a:defRPr sz="1000" spc="19">
                <a:solidFill>
                  <a:srgbClr val="231F20"/>
                </a:solidFill>
                <a:latin typeface="Tahoma"/>
                <a:ea typeface="Tahoma"/>
                <a:cs typeface="Tahoma"/>
                <a:sym typeface="Tahoma"/>
              </a:defRPr>
            </a:pPr>
            <a:endParaRPr sz="1000">
              <a:solidFill>
                <a:srgbClr val="231F20"/>
              </a:solidFill>
              <a:latin typeface="Trebuchet MS"/>
              <a:ea typeface="Trebuchet MS"/>
              <a:cs typeface="Trebuchet MS"/>
              <a:sym typeface="Trebuchet MS"/>
            </a:endParaRPr>
          </a:p>
          <a:p>
            <a:pPr marR="5080" indent="12700" algn="just">
              <a:defRPr sz="1000" spc="19">
                <a:solidFill>
                  <a:srgbClr val="231F20"/>
                </a:solidFill>
                <a:latin typeface="Tahoma"/>
                <a:ea typeface="Tahoma"/>
                <a:cs typeface="Tahoma"/>
                <a:sym typeface="Tahoma"/>
              </a:defRPr>
            </a:pPr>
            <a:r>
              <a:rPr lang="es-ES"/>
              <a:t>Vivimos una etapa de transformaciones profundas, en todos los ámbitos. Y el marketing, siempre sensible a los cambios, ha tenido que evolucionar con rapidez y flexibilidad.</a:t>
            </a:r>
          </a:p>
          <a:p>
            <a:pPr marR="5080" indent="12700" algn="just">
              <a:defRPr sz="1000" spc="19">
                <a:solidFill>
                  <a:srgbClr val="231F20"/>
                </a:solidFill>
                <a:latin typeface="Tahoma"/>
                <a:ea typeface="Tahoma"/>
                <a:cs typeface="Tahoma"/>
                <a:sym typeface="Tahoma"/>
              </a:defRPr>
            </a:pPr>
            <a:endParaRPr lang="es-ES"/>
          </a:p>
          <a:p>
            <a:pPr marR="5080" indent="12700" algn="just">
              <a:defRPr sz="1000" spc="19">
                <a:solidFill>
                  <a:srgbClr val="231F20"/>
                </a:solidFill>
                <a:latin typeface="Tahoma"/>
                <a:ea typeface="Tahoma"/>
                <a:cs typeface="Tahoma"/>
                <a:sym typeface="Tahoma"/>
              </a:defRPr>
            </a:pPr>
            <a:r>
              <a:rPr lang="es-ES"/>
              <a:t>Después de nuestro segundo Observatorio SEO del sector farmacéutico, hemos visto necesario redirigir la mirada: ahora el foco está en cómo el entorno de la inteligencia artificial está impactando en la reputación digital de las empresas y en la visibilidad orgánica. </a:t>
            </a:r>
            <a:br>
              <a:rPr lang="es-ES"/>
            </a:br>
            <a:r>
              <a:rPr lang="es-ES"/>
              <a:t>Este análisis nace con la intención de mostrar las conexiones inevitables entre las disciplinas tradicionales y los nuevos canales impulsados por la IA, con el objetivo de entender como la Huella Digital Generativa y la transición del SEO al GEO se consolidan en este nuevo paradigma. </a:t>
            </a:r>
            <a:endParaRPr/>
          </a:p>
        </p:txBody>
      </p:sp>
      <p:sp>
        <p:nvSpPr>
          <p:cNvPr id="311" name="object 2"/>
          <p:cNvSpPr txBox="1">
            <a:spLocks noGrp="1"/>
          </p:cNvSpPr>
          <p:nvPr>
            <p:ph type="title"/>
          </p:nvPr>
        </p:nvSpPr>
        <p:spPr>
          <a:xfrm>
            <a:off x="2869999" y="1598820"/>
            <a:ext cx="4899112" cy="874601"/>
          </a:xfrm>
          <a:prstGeom prst="rect">
            <a:avLst/>
          </a:prstGeom>
        </p:spPr>
        <p:txBody>
          <a:bodyPr>
            <a:normAutofit fontScale="90000"/>
          </a:bodyPr>
          <a:lstStyle>
            <a:lvl1pPr marR="5080" indent="12700">
              <a:spcBef>
                <a:spcPts val="100"/>
              </a:spcBef>
              <a:defRPr sz="2800" b="1">
                <a:solidFill>
                  <a:srgbClr val="2B3B88"/>
                </a:solidFill>
              </a:defRPr>
            </a:lvl1pPr>
          </a:lstStyle>
          <a:p>
            <a:r>
              <a:t>¿Por </a:t>
            </a:r>
            <a:r>
              <a:rPr err="1"/>
              <a:t>qué</a:t>
            </a:r>
            <a:r>
              <a:t> </a:t>
            </a:r>
            <a:r>
              <a:rPr err="1"/>
              <a:t>esta</a:t>
            </a:r>
            <a:r>
              <a:t> </a:t>
            </a:r>
            <a:r>
              <a:rPr lang="es-ES"/>
              <a:t>evolución</a:t>
            </a:r>
            <a:r>
              <a:t> de </a:t>
            </a:r>
            <a:r>
              <a:rPr err="1"/>
              <a:t>nuestro</a:t>
            </a:r>
            <a:r>
              <a:t> </a:t>
            </a:r>
            <a:r>
              <a:rPr err="1"/>
              <a:t>Observatorio</a:t>
            </a:r>
            <a:r>
              <a:rPr lang="es-ES"/>
              <a:t> de SEO</a:t>
            </a:r>
            <a:r>
              <a:t>?</a:t>
            </a:r>
          </a:p>
        </p:txBody>
      </p:sp>
      <p:sp>
        <p:nvSpPr>
          <p:cNvPr id="312" name="object 8"/>
          <p:cNvSpPr txBox="1"/>
          <p:nvPr/>
        </p:nvSpPr>
        <p:spPr>
          <a:xfrm>
            <a:off x="2869999" y="684036"/>
            <a:ext cx="1471758" cy="99060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spAutoFit/>
          </a:bodyPr>
          <a:lstStyle>
            <a:lvl1pPr indent="12700">
              <a:spcBef>
                <a:spcPts val="100"/>
              </a:spcBef>
              <a:defRPr sz="6500" spc="-640">
                <a:solidFill>
                  <a:srgbClr val="2B3B88"/>
                </a:solidFill>
                <a:latin typeface="Tahoma"/>
                <a:ea typeface="Tahoma"/>
                <a:cs typeface="Tahoma"/>
                <a:sym typeface="Tahoma"/>
              </a:defRPr>
            </a:lvl1pPr>
          </a:lstStyle>
          <a:p>
            <a:r>
              <a:t>1</a:t>
            </a:r>
          </a:p>
        </p:txBody>
      </p:sp>
      <p:sp>
        <p:nvSpPr>
          <p:cNvPr id="2" name="object 14">
            <a:extLst>
              <a:ext uri="{FF2B5EF4-FFF2-40B4-BE49-F238E27FC236}">
                <a16:creationId xmlns:a16="http://schemas.microsoft.com/office/drawing/2014/main" id="{7C5BD978-7099-2B2B-7EA6-EC3A1B0F2BDE}"/>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8</a:t>
            </a:fld>
            <a:endParaRPr lang="es-ES" dirty="0"/>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240402" y="2034531"/>
            <a:ext cx="7452998" cy="382145"/>
          </a:xfrm>
          <a:prstGeom prst="rect">
            <a:avLst/>
          </a:prstGeom>
        </p:spPr>
        <p:txBody>
          <a:bodyPr vert="horz" wrap="square" lIns="0" tIns="12689" rIns="0" bIns="0" rtlCol="0">
            <a:spAutoFit/>
          </a:bodyPr>
          <a:lstStyle/>
          <a:p>
            <a:pPr marL="12690" marR="5076">
              <a:spcBef>
                <a:spcPts val="100"/>
              </a:spcBef>
            </a:pPr>
            <a:r>
              <a:rPr b="1">
                <a:solidFill>
                  <a:srgbClr val="2B3B88"/>
                </a:solidFill>
              </a:rPr>
              <a:t>¿Por</a:t>
            </a:r>
            <a:r>
              <a:rPr b="1" spc="-10">
                <a:solidFill>
                  <a:srgbClr val="2B3B88"/>
                </a:solidFill>
              </a:rPr>
              <a:t> </a:t>
            </a:r>
            <a:r>
              <a:rPr b="1" err="1">
                <a:solidFill>
                  <a:srgbClr val="2B3B88"/>
                </a:solidFill>
              </a:rPr>
              <a:t>qué</a:t>
            </a:r>
            <a:r>
              <a:rPr b="1" spc="-5">
                <a:solidFill>
                  <a:srgbClr val="2B3B88"/>
                </a:solidFill>
              </a:rPr>
              <a:t> </a:t>
            </a:r>
            <a:r>
              <a:rPr lang="es-ES" b="1">
                <a:solidFill>
                  <a:srgbClr val="2B3B88"/>
                </a:solidFill>
              </a:rPr>
              <a:t>el</a:t>
            </a:r>
            <a:r>
              <a:rPr b="1" spc="-5">
                <a:solidFill>
                  <a:srgbClr val="2B3B88"/>
                </a:solidFill>
              </a:rPr>
              <a:t> </a:t>
            </a:r>
            <a:r>
              <a:rPr b="1" spc="-10">
                <a:solidFill>
                  <a:srgbClr val="2B3B88"/>
                </a:solidFill>
              </a:rPr>
              <a:t>sector </a:t>
            </a:r>
            <a:r>
              <a:rPr b="1" spc="-10" err="1">
                <a:solidFill>
                  <a:srgbClr val="2B3B88"/>
                </a:solidFill>
              </a:rPr>
              <a:t>farmacéutico</a:t>
            </a:r>
            <a:r>
              <a:rPr b="1" spc="-10">
                <a:solidFill>
                  <a:srgbClr val="2B3B88"/>
                </a:solidFill>
              </a:rPr>
              <a:t>?</a:t>
            </a:r>
          </a:p>
        </p:txBody>
      </p:sp>
      <p:sp>
        <p:nvSpPr>
          <p:cNvPr id="3" name="object 3"/>
          <p:cNvSpPr txBox="1"/>
          <p:nvPr/>
        </p:nvSpPr>
        <p:spPr>
          <a:xfrm>
            <a:off x="3175124" y="2793823"/>
            <a:ext cx="3064475" cy="4720403"/>
          </a:xfrm>
          <a:prstGeom prst="rect">
            <a:avLst/>
          </a:prstGeom>
        </p:spPr>
        <p:txBody>
          <a:bodyPr vert="horz" wrap="square" lIns="0" tIns="12689" rIns="0" bIns="0" rtlCol="0" anchor="t">
            <a:spAutoFit/>
          </a:bodyPr>
          <a:lstStyle/>
          <a:p>
            <a:pPr marL="12690" marR="5076" algn="just">
              <a:spcBef>
                <a:spcPts val="100"/>
              </a:spcBef>
            </a:pPr>
            <a:r>
              <a:rPr lang="es-ES" sz="1049">
                <a:latin typeface="Tahoma" panose="020B0604030504040204" pitchFamily="34" charset="0"/>
                <a:cs typeface="Tahoma" panose="020B0604030504040204" pitchFamily="34" charset="0"/>
              </a:rPr>
              <a:t>La</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transformación digital que se viene </a:t>
            </a:r>
            <a:r>
              <a:rPr lang="es-ES" sz="1049" spc="-10">
                <a:latin typeface="Tahoma" panose="020B0604030504040204" pitchFamily="34" charset="0"/>
                <a:cs typeface="Tahoma" panose="020B0604030504040204" pitchFamily="34" charset="0"/>
              </a:rPr>
              <a:t>produciendo </a:t>
            </a:r>
            <a:r>
              <a:rPr lang="es-ES" sz="1049">
                <a:latin typeface="Tahoma" panose="020B0604030504040204" pitchFamily="34" charset="0"/>
                <a:cs typeface="Tahoma" panose="020B0604030504040204" pitchFamily="34" charset="0"/>
              </a:rPr>
              <a:t>en</a:t>
            </a:r>
            <a:r>
              <a:rPr lang="es-ES"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múltiples</a:t>
            </a:r>
            <a:r>
              <a:rPr lang="es-ES"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sectores</a:t>
            </a:r>
            <a:r>
              <a:rPr lang="es-ES"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industriales</a:t>
            </a:r>
            <a:r>
              <a:rPr lang="es-ES"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ha</a:t>
            </a:r>
            <a:r>
              <a:rPr lang="es-ES" sz="1049" spc="-2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cobrado </a:t>
            </a:r>
            <a:r>
              <a:rPr lang="es-ES" sz="1049">
                <a:latin typeface="Tahoma" panose="020B0604030504040204" pitchFamily="34" charset="0"/>
                <a:cs typeface="Tahoma" panose="020B0604030504040204" pitchFamily="34" charset="0"/>
              </a:rPr>
              <a:t>más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fuerza,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si</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cabe,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lang="es-ES" sz="1049" spc="-1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sector</a:t>
            </a:r>
            <a:r>
              <a:rPr lang="es-ES" sz="1049" b="1" spc="-10">
                <a:latin typeface="Tahoma" panose="020B0604030504040204" pitchFamily="34" charset="0"/>
                <a:cs typeface="Tahoma" panose="020B0604030504040204" pitchFamily="34" charset="0"/>
              </a:rPr>
              <a:t> farmacéutico </a:t>
            </a:r>
            <a:r>
              <a:rPr lang="es-ES" sz="1049">
                <a:latin typeface="Tahoma" panose="020B0604030504040204" pitchFamily="34" charset="0"/>
                <a:cs typeface="Tahoma" panose="020B0604030504040204" pitchFamily="34" charset="0"/>
              </a:rPr>
              <a:t>en</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últimos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años.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La</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pandemia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causada</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por</a:t>
            </a:r>
            <a:r>
              <a:rPr lang="es-ES" sz="1049" spc="-15">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la </a:t>
            </a:r>
            <a:r>
              <a:rPr lang="es-ES" sz="1049">
                <a:latin typeface="Tahoma" panose="020B0604030504040204" pitchFamily="34" charset="0"/>
                <a:cs typeface="Tahoma" panose="020B0604030504040204" pitchFamily="34" charset="0"/>
              </a:rPr>
              <a:t>COVID-19</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impulsó la</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necesidad de </a:t>
            </a:r>
            <a:r>
              <a:rPr lang="es-ES" sz="1049" spc="-10">
                <a:latin typeface="Tahoma" panose="020B0604030504040204" pitchFamily="34" charset="0"/>
                <a:cs typeface="Tahoma" panose="020B0604030504040204" pitchFamily="34" charset="0"/>
              </a:rPr>
              <a:t>acelerar </a:t>
            </a:r>
            <a:r>
              <a:rPr lang="es-ES" sz="1049">
                <a:latin typeface="Tahoma" panose="020B0604030504040204" pitchFamily="34" charset="0"/>
                <a:cs typeface="Tahoma" panose="020B0604030504040204" pitchFamily="34" charset="0"/>
              </a:rPr>
              <a:t>los</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procesos</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5">
                <a:latin typeface="Tahoma" panose="020B0604030504040204" pitchFamily="34" charset="0"/>
                <a:cs typeface="Tahoma" panose="020B0604030504040204" pitchFamily="34" charset="0"/>
              </a:rPr>
              <a:t> </a:t>
            </a:r>
            <a:r>
              <a:rPr lang="es-ES" sz="1049" b="1" spc="-10">
                <a:latin typeface="Tahoma" panose="020B0604030504040204" pitchFamily="34" charset="0"/>
                <a:cs typeface="Tahoma" panose="020B0604030504040204" pitchFamily="34" charset="0"/>
              </a:rPr>
              <a:t>digitalización</a:t>
            </a:r>
            <a:r>
              <a:rPr lang="es-ES" sz="1049" b="1" spc="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y</a:t>
            </a:r>
            <a:r>
              <a:rPr lang="es-ES" sz="1049" b="1" spc="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presencia</a:t>
            </a:r>
            <a:r>
              <a:rPr lang="es-ES" sz="1049" b="1" spc="5">
                <a:latin typeface="Tahoma" panose="020B0604030504040204" pitchFamily="34" charset="0"/>
                <a:cs typeface="Tahoma" panose="020B0604030504040204" pitchFamily="34" charset="0"/>
              </a:rPr>
              <a:t> </a:t>
            </a:r>
            <a:r>
              <a:rPr lang="es-ES" sz="1049" b="1" spc="-10">
                <a:latin typeface="Tahoma" panose="020B0604030504040204" pitchFamily="34" charset="0"/>
                <a:cs typeface="Tahoma" panose="020B0604030504040204" pitchFamily="34" charset="0"/>
              </a:rPr>
              <a:t>online </a:t>
            </a:r>
            <a:r>
              <a:rPr lang="es-ES" sz="1049">
                <a:latin typeface="Tahoma" panose="020B0604030504040204" pitchFamily="34" charset="0"/>
                <a:cs typeface="Tahoma" panose="020B0604030504040204" pitchFamily="34" charset="0"/>
              </a:rPr>
              <a:t>del</a:t>
            </a:r>
            <a:r>
              <a:rPr lang="es-ES"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sector</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farmacéutico,</a:t>
            </a:r>
            <a:r>
              <a:rPr lang="es-ES"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intensificando</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además</a:t>
            </a:r>
            <a:r>
              <a:rPr lang="es-ES" sz="1049" spc="-20">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la </a:t>
            </a:r>
            <a:r>
              <a:rPr lang="es-ES" sz="1049">
                <a:latin typeface="Tahoma" panose="020B0604030504040204" pitchFamily="34" charset="0"/>
                <a:cs typeface="Tahoma" panose="020B0604030504040204" pitchFamily="34" charset="0"/>
              </a:rPr>
              <a:t>competencia</a:t>
            </a:r>
            <a:r>
              <a:rPr lang="es-ES"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entre</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distintos</a:t>
            </a:r>
            <a:r>
              <a:rPr lang="es-ES"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agentes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del</a:t>
            </a:r>
            <a:r>
              <a:rPr lang="es-ES" sz="1049" spc="-2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sector.</a:t>
            </a:r>
            <a:endParaRPr lang="es-ES" sz="1049">
              <a:latin typeface="Tahoma" panose="020B0604030504040204" pitchFamily="34" charset="0"/>
              <a:cs typeface="Tahoma" panose="020B0604030504040204" pitchFamily="34" charset="0"/>
            </a:endParaRPr>
          </a:p>
          <a:p>
            <a:pPr algn="just">
              <a:spcBef>
                <a:spcPts val="40"/>
              </a:spcBef>
            </a:pPr>
            <a:endParaRPr lang="es-ES" sz="1049">
              <a:latin typeface="Tahoma" panose="020B0604030504040204" pitchFamily="34" charset="0"/>
              <a:cs typeface="Tahoma" panose="020B0604030504040204" pitchFamily="34" charset="0"/>
            </a:endParaRPr>
          </a:p>
          <a:p>
            <a:pPr marL="12690" marR="155451" algn="just"/>
            <a:r>
              <a:rPr lang="es-ES" sz="1049">
                <a:latin typeface="Tahoma" panose="020B0604030504040204" pitchFamily="34" charset="0"/>
                <a:cs typeface="Tahoma" panose="020B0604030504040204" pitchFamily="34" charset="0"/>
              </a:rPr>
              <a:t>La</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necesidad de</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acercarse a</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 </a:t>
            </a:r>
            <a:r>
              <a:rPr lang="es-ES" sz="1049" spc="-10">
                <a:latin typeface="Tahoma" panose="020B0604030504040204" pitchFamily="34" charset="0"/>
                <a:cs typeface="Tahoma" panose="020B0604030504040204" pitchFamily="34" charset="0"/>
              </a:rPr>
              <a:t>usuarios/ </a:t>
            </a:r>
            <a:r>
              <a:rPr lang="es-ES" sz="1049">
                <a:latin typeface="Tahoma" panose="020B0604030504040204" pitchFamily="34" charset="0"/>
                <a:cs typeface="Tahoma" panose="020B0604030504040204" pitchFamily="34" charset="0"/>
              </a:rPr>
              <a:t>consumidores</a:t>
            </a:r>
            <a:r>
              <a:rPr lang="es-ES"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desde</a:t>
            </a:r>
            <a:r>
              <a:rPr lang="es-ES"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a:t>
            </a:r>
            <a:r>
              <a:rPr lang="es-ES"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distintos</a:t>
            </a:r>
            <a:r>
              <a:rPr lang="es-ES"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soportes</a:t>
            </a:r>
            <a:r>
              <a:rPr lang="es-ES" sz="1049" spc="-25">
                <a:latin typeface="Tahoma" panose="020B0604030504040204" pitchFamily="34" charset="0"/>
                <a:cs typeface="Tahoma" panose="020B0604030504040204" pitchFamily="34" charset="0"/>
              </a:rPr>
              <a:t> que </a:t>
            </a:r>
            <a:r>
              <a:rPr lang="es-ES" sz="1049">
                <a:latin typeface="Tahoma" panose="020B0604030504040204" pitchFamily="34" charset="0"/>
                <a:cs typeface="Tahoma" panose="020B0604030504040204" pitchFamily="34" charset="0"/>
              </a:rPr>
              <a:t>nos</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ofrece</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 entorno</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digital</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 más</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acuciante </a:t>
            </a:r>
            <a:r>
              <a:rPr lang="es-ES" sz="1049" spc="-25">
                <a:latin typeface="Tahoma" panose="020B0604030504040204" pitchFamily="34" charset="0"/>
                <a:cs typeface="Tahoma" panose="020B0604030504040204" pitchFamily="34" charset="0"/>
              </a:rPr>
              <a:t>en </a:t>
            </a:r>
            <a:r>
              <a:rPr lang="es-ES" sz="1049">
                <a:latin typeface="Tahoma" panose="020B0604030504040204" pitchFamily="34" charset="0"/>
                <a:cs typeface="Tahoma" panose="020B0604030504040204" pitchFamily="34" charset="0"/>
              </a:rPr>
              <a:t>la</a:t>
            </a:r>
            <a:r>
              <a:rPr lang="es-ES" sz="1049" spc="-3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actualidad.</a:t>
            </a:r>
            <a:r>
              <a:rPr lang="es-ES"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Poder</a:t>
            </a:r>
            <a:r>
              <a:rPr lang="es-ES"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ofrecer</a:t>
            </a:r>
            <a:r>
              <a:rPr lang="es-ES" sz="1049" spc="-3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información</a:t>
            </a:r>
            <a:r>
              <a:rPr lang="es-ES" sz="1049" b="1" spc="-30">
                <a:latin typeface="Tahoma" panose="020B0604030504040204" pitchFamily="34" charset="0"/>
                <a:cs typeface="Tahoma" panose="020B0604030504040204" pitchFamily="34" charset="0"/>
              </a:rPr>
              <a:t> </a:t>
            </a:r>
            <a:r>
              <a:rPr lang="es-ES" sz="1049" b="1" spc="-10">
                <a:latin typeface="Tahoma" panose="020B0604030504040204" pitchFamily="34" charset="0"/>
                <a:cs typeface="Tahoma" panose="020B0604030504040204" pitchFamily="34" charset="0"/>
              </a:rPr>
              <a:t>sobre </a:t>
            </a:r>
            <a:r>
              <a:rPr lang="es-ES" sz="1049" b="1">
                <a:latin typeface="Tahoma" panose="020B0604030504040204" pitchFamily="34" charset="0"/>
                <a:cs typeface="Tahoma" panose="020B0604030504040204" pitchFamily="34" charset="0"/>
              </a:rPr>
              <a:t>patologías, sintomatología y </a:t>
            </a:r>
            <a:r>
              <a:rPr lang="es-ES" sz="1049" b="1" spc="-10">
                <a:latin typeface="Tahoma" panose="020B0604030504040204" pitchFamily="34" charset="0"/>
                <a:cs typeface="Tahoma" panose="020B0604030504040204" pitchFamily="34" charset="0"/>
              </a:rPr>
              <a:t>tratamientos </a:t>
            </a:r>
            <a:r>
              <a:rPr lang="es-ES" sz="1049">
                <a:latin typeface="Tahoma" panose="020B0604030504040204" pitchFamily="34" charset="0"/>
                <a:cs typeface="Tahoma" panose="020B0604030504040204" pitchFamily="34" charset="0"/>
              </a:rPr>
              <a:t>asociados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las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indicaciones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específicas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15">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los </a:t>
            </a:r>
            <a:r>
              <a:rPr lang="es-ES" sz="1049">
                <a:latin typeface="Tahoma" panose="020B0604030504040204" pitchFamily="34" charset="0"/>
                <a:cs typeface="Tahoma" panose="020B0604030504040204" pitchFamily="34" charset="0"/>
              </a:rPr>
              <a:t>productos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ya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no</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a:t>
            </a:r>
            <a:r>
              <a:rPr lang="es-ES" sz="1049" spc="-10">
                <a:latin typeface="Tahoma" panose="020B0604030504040204" pitchFamily="34" charset="0"/>
                <a:cs typeface="Tahoma" panose="020B0604030504040204" pitchFamily="34" charset="0"/>
              </a:rPr>
              <a:t> suficiente.</a:t>
            </a:r>
            <a:endParaRPr lang="es-ES" sz="1049">
              <a:latin typeface="Tahoma" panose="020B0604030504040204" pitchFamily="34" charset="0"/>
              <a:cs typeface="Tahoma" panose="020B0604030504040204" pitchFamily="34" charset="0"/>
            </a:endParaRPr>
          </a:p>
          <a:p>
            <a:pPr algn="just">
              <a:spcBef>
                <a:spcPts val="40"/>
              </a:spcBef>
            </a:pPr>
            <a:endParaRPr lang="es-ES" sz="1049">
              <a:latin typeface="Tahoma" panose="020B0604030504040204" pitchFamily="34" charset="0"/>
              <a:cs typeface="Tahoma" panose="020B0604030504040204" pitchFamily="34" charset="0"/>
            </a:endParaRPr>
          </a:p>
          <a:p>
            <a:pPr marL="12690" marR="122457" algn="just">
              <a:spcBef>
                <a:spcPts val="5"/>
              </a:spcBef>
            </a:pPr>
            <a:r>
              <a:rPr lang="es-ES" sz="1049">
                <a:latin typeface="Tahoma" panose="020B0604030504040204" pitchFamily="34" charset="0"/>
                <a:cs typeface="Tahoma" panose="020B0604030504040204" pitchFamily="34" charset="0"/>
              </a:rPr>
              <a:t>Los</a:t>
            </a:r>
            <a:r>
              <a:rPr lang="es-ES" sz="1049" spc="1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consumidores/usuarios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cada</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día</a:t>
            </a:r>
            <a:r>
              <a:rPr lang="es-ES" sz="1049" spc="2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demandan </a:t>
            </a:r>
            <a:r>
              <a:rPr lang="es-ES" sz="1049">
                <a:latin typeface="Tahoma" panose="020B0604030504040204" pitchFamily="34" charset="0"/>
                <a:cs typeface="Tahoma" panose="020B0604030504040204" pitchFamily="34" charset="0"/>
              </a:rPr>
              <a:t>más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información</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desde</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distintos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soportes</a:t>
            </a:r>
            <a:r>
              <a:rPr lang="es-ES" sz="1049" spc="-15">
                <a:latin typeface="Tahoma" panose="020B0604030504040204" pitchFamily="34" charset="0"/>
                <a:cs typeface="Tahoma" panose="020B0604030504040204" pitchFamily="34" charset="0"/>
              </a:rPr>
              <a:t> </a:t>
            </a:r>
            <a:r>
              <a:rPr lang="es-ES" sz="1049" spc="-50">
                <a:latin typeface="Tahoma" panose="020B0604030504040204" pitchFamily="34" charset="0"/>
                <a:cs typeface="Tahoma" panose="020B0604030504040204" pitchFamily="34" charset="0"/>
              </a:rPr>
              <a:t>y </a:t>
            </a:r>
            <a:r>
              <a:rPr lang="es-ES" sz="1049">
                <a:latin typeface="Tahoma" panose="020B0604030504040204" pitchFamily="34" charset="0"/>
                <a:cs typeface="Tahoma" panose="020B0604030504040204" pitchFamily="34" charset="0"/>
              </a:rPr>
              <a:t>plataformas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como</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pueden</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ser</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webinars,</a:t>
            </a:r>
            <a:r>
              <a:rPr lang="es-ES" sz="1049" spc="-2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podcast, </a:t>
            </a:r>
            <a:r>
              <a:rPr lang="es-ES" sz="1049">
                <a:latin typeface="Tahoma" panose="020B0604030504040204" pitchFamily="34" charset="0"/>
                <a:cs typeface="Tahoma" panose="020B0604030504040204" pitchFamily="34" charset="0"/>
              </a:rPr>
              <a:t>infografías,</a:t>
            </a:r>
            <a:r>
              <a:rPr lang="es-ES" sz="1049" spc="-3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estudios,</a:t>
            </a:r>
            <a:r>
              <a:rPr lang="es-ES" sz="1049" spc="-3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vídeos</a:t>
            </a:r>
            <a:r>
              <a:rPr lang="es-ES"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a:t>
            </a:r>
            <a:r>
              <a:rPr lang="es-ES" sz="1049" spc="-3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artículos</a:t>
            </a:r>
            <a:r>
              <a:rPr lang="es-ES" sz="1049" spc="-30">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que</a:t>
            </a:r>
            <a:r>
              <a:rPr lang="es-ES" sz="1049" spc="50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sirvan</a:t>
            </a:r>
            <a:r>
              <a:rPr lang="es-ES"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para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ampliar</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información</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y</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conocer</a:t>
            </a:r>
            <a:r>
              <a:rPr lang="es-ES" sz="1049" spc="-10">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en </a:t>
            </a:r>
            <a:r>
              <a:rPr lang="es-ES" sz="1049">
                <a:latin typeface="Tahoma" panose="020B0604030504040204" pitchFamily="34" charset="0"/>
                <a:cs typeface="Tahoma" panose="020B0604030504040204" pitchFamily="34" charset="0"/>
              </a:rPr>
              <a:t>profundidad aquello que les interesa.</a:t>
            </a:r>
          </a:p>
          <a:p>
            <a:pPr marL="12690" marR="122457" algn="just">
              <a:spcBef>
                <a:spcPts val="5"/>
              </a:spcBef>
            </a:pPr>
            <a:endParaRPr lang="es-ES" sz="1049">
              <a:latin typeface="Tahoma" panose="020B0604030504040204" pitchFamily="34" charset="0"/>
              <a:cs typeface="Tahoma" panose="020B0604030504040204" pitchFamily="34" charset="0"/>
            </a:endParaRPr>
          </a:p>
          <a:p>
            <a:pPr marL="12690" marR="5076" algn="just">
              <a:spcBef>
                <a:spcPts val="100"/>
              </a:spcBef>
            </a:pPr>
            <a:r>
              <a:rPr lang="es-ES" sz="1049">
                <a:latin typeface="Tahoma" panose="020B0604030504040204" pitchFamily="34" charset="0"/>
                <a:cs typeface="Tahoma" panose="020B0604030504040204" pitchFamily="34" charset="0"/>
              </a:rPr>
              <a:t>Tras el </a:t>
            </a:r>
            <a:r>
              <a:rPr lang="es-ES" sz="1049" b="1">
                <a:latin typeface="Tahoma" panose="020B0604030504040204" pitchFamily="34" charset="0"/>
                <a:cs typeface="Tahoma" panose="020B0604030504040204" pitchFamily="34" charset="0"/>
              </a:rPr>
              <a:t>Observatorio Pharma SEO 2024, </a:t>
            </a:r>
            <a:r>
              <a:rPr lang="es-ES" sz="1049">
                <a:latin typeface="Tahoma" panose="020B0604030504040204" pitchFamily="34" charset="0"/>
                <a:cs typeface="Tahoma" panose="020B0604030504040204" pitchFamily="34" charset="0"/>
              </a:rPr>
              <a:t>hemos visto necesario actualizarlo con el objetivo de investigar la adaptación de estas 25 farmacéuticas a los últimos cambios del algoritmo de Google.</a:t>
            </a:r>
          </a:p>
          <a:p>
            <a:pPr marL="12690" marR="5076">
              <a:spcBef>
                <a:spcPts val="100"/>
              </a:spcBef>
            </a:pPr>
            <a:endParaRPr lang="es-ES" sz="1049">
              <a:latin typeface="Tahoma" panose="020B0604030504040204" pitchFamily="34" charset="0"/>
              <a:cs typeface="Tahoma" panose="020B0604030504040204" pitchFamily="34" charset="0"/>
            </a:endParaRPr>
          </a:p>
        </p:txBody>
      </p:sp>
      <p:sp>
        <p:nvSpPr>
          <p:cNvPr id="4" name="object 4"/>
          <p:cNvSpPr txBox="1"/>
          <p:nvPr/>
        </p:nvSpPr>
        <p:spPr>
          <a:xfrm>
            <a:off x="6682177" y="2599822"/>
            <a:ext cx="3004835" cy="1155818"/>
          </a:xfrm>
          <a:prstGeom prst="rect">
            <a:avLst/>
          </a:prstGeom>
        </p:spPr>
        <p:txBody>
          <a:bodyPr vert="horz" wrap="square" lIns="0" tIns="12689" rIns="0" bIns="0" rtlCol="0">
            <a:spAutoFit/>
          </a:bodyPr>
          <a:lstStyle/>
          <a:p>
            <a:pPr marL="12690" marR="5076">
              <a:spcBef>
                <a:spcPts val="100"/>
              </a:spcBef>
            </a:pPr>
            <a:endParaRPr lang="es-ES" sz="1049">
              <a:latin typeface="Tahoma" panose="020B0604030504040204" pitchFamily="34" charset="0"/>
              <a:cs typeface="Tahoma" panose="020B0604030504040204" pitchFamily="34" charset="0"/>
            </a:endParaRPr>
          </a:p>
          <a:p>
            <a:pPr marL="12690" marR="5076" algn="just">
              <a:spcBef>
                <a:spcPts val="100"/>
              </a:spcBef>
            </a:pPr>
            <a:r>
              <a:rPr lang="es-ES" sz="1049">
                <a:latin typeface="Tahoma" panose="020B0604030504040204" pitchFamily="34" charset="0"/>
                <a:cs typeface="Tahoma" panose="020B0604030504040204" pitchFamily="34" charset="0"/>
              </a:rPr>
              <a:t>Además, dada la irrupción de la IA y los cambios en los patrones de búsqueda de los usuarios hemos adaptado este estudio para añadir cómo es la presencia de las empresas en las búsquedas no solo en buscadores tradicionales si no también en distintas herramientas de IA.</a:t>
            </a:r>
          </a:p>
        </p:txBody>
      </p:sp>
      <p:sp>
        <p:nvSpPr>
          <p:cNvPr id="5" name="object 5"/>
          <p:cNvSpPr txBox="1"/>
          <p:nvPr/>
        </p:nvSpPr>
        <p:spPr>
          <a:xfrm>
            <a:off x="6682177" y="4028332"/>
            <a:ext cx="3004835" cy="2509009"/>
          </a:xfrm>
          <a:prstGeom prst="rect">
            <a:avLst/>
          </a:prstGeom>
        </p:spPr>
        <p:txBody>
          <a:bodyPr vert="horz" wrap="square" lIns="0" tIns="12689" rIns="0" bIns="0" rtlCol="0" anchor="t">
            <a:spAutoFit/>
          </a:bodyPr>
          <a:lstStyle/>
          <a:p>
            <a:pPr marR="5076" algn="just">
              <a:spcBef>
                <a:spcPts val="100"/>
              </a:spcBef>
            </a:pPr>
            <a:r>
              <a:rPr sz="1199" b="1">
                <a:solidFill>
                  <a:schemeClr val="tx1"/>
                </a:solidFill>
                <a:latin typeface="Tahoma" panose="020B0604030504040204" pitchFamily="34" charset="0"/>
                <a:cs typeface="Tahoma" panose="020B0604030504040204" pitchFamily="34" charset="0"/>
              </a:rPr>
              <a:t>Los</a:t>
            </a:r>
            <a:r>
              <a:rPr sz="1199" b="1" spc="-15">
                <a:solidFill>
                  <a:schemeClr val="tx1"/>
                </a:solidFill>
                <a:latin typeface="Tahoma" panose="020B0604030504040204" pitchFamily="34" charset="0"/>
                <a:cs typeface="Tahoma" panose="020B0604030504040204" pitchFamily="34" charset="0"/>
              </a:rPr>
              <a:t> </a:t>
            </a:r>
            <a:r>
              <a:rPr lang="es-ES" sz="1199" b="1">
                <a:solidFill>
                  <a:schemeClr val="tx1"/>
                </a:solidFill>
                <a:latin typeface="Tahoma" panose="020B0604030504040204" pitchFamily="34" charset="0"/>
                <a:cs typeface="Tahoma" panose="020B0604030504040204" pitchFamily="34" charset="0"/>
              </a:rPr>
              <a:t>objetivos</a:t>
            </a:r>
            <a:r>
              <a:rPr sz="1199" b="1" spc="-10">
                <a:solidFill>
                  <a:schemeClr val="tx1"/>
                </a:solidFill>
                <a:latin typeface="Tahoma" panose="020B0604030504040204" pitchFamily="34" charset="0"/>
                <a:cs typeface="Tahoma" panose="020B0604030504040204" pitchFamily="34" charset="0"/>
              </a:rPr>
              <a:t> </a:t>
            </a:r>
            <a:r>
              <a:rPr sz="1199" b="1">
                <a:solidFill>
                  <a:schemeClr val="tx1"/>
                </a:solidFill>
                <a:latin typeface="Tahoma" panose="020B0604030504040204" pitchFamily="34" charset="0"/>
                <a:cs typeface="Tahoma" panose="020B0604030504040204" pitchFamily="34" charset="0"/>
              </a:rPr>
              <a:t>de</a:t>
            </a:r>
            <a:r>
              <a:rPr sz="1199" b="1" spc="-15">
                <a:solidFill>
                  <a:schemeClr val="tx1"/>
                </a:solidFill>
                <a:latin typeface="Tahoma" panose="020B0604030504040204" pitchFamily="34" charset="0"/>
                <a:cs typeface="Tahoma" panose="020B0604030504040204" pitchFamily="34" charset="0"/>
              </a:rPr>
              <a:t> </a:t>
            </a:r>
            <a:r>
              <a:rPr lang="es-ES" sz="1199" b="1">
                <a:solidFill>
                  <a:schemeClr val="tx1"/>
                </a:solidFill>
                <a:latin typeface="Tahoma" panose="020B0604030504040204" pitchFamily="34" charset="0"/>
                <a:cs typeface="Tahoma" panose="020B0604030504040204" pitchFamily="34" charset="0"/>
              </a:rPr>
              <a:t>este</a:t>
            </a:r>
            <a:r>
              <a:rPr sz="1199" b="1" spc="-10">
                <a:solidFill>
                  <a:schemeClr val="tx1"/>
                </a:solidFill>
                <a:latin typeface="Tahoma" panose="020B0604030504040204" pitchFamily="34" charset="0"/>
                <a:cs typeface="Tahoma" panose="020B0604030504040204" pitchFamily="34" charset="0"/>
              </a:rPr>
              <a:t> </a:t>
            </a:r>
            <a:r>
              <a:rPr lang="es-ES" sz="1199" b="1" spc="-10">
                <a:solidFill>
                  <a:schemeClr val="tx1"/>
                </a:solidFill>
                <a:latin typeface="Tahoma" panose="020B0604030504040204" pitchFamily="34" charset="0"/>
                <a:cs typeface="Tahoma" panose="020B0604030504040204" pitchFamily="34" charset="0"/>
              </a:rPr>
              <a:t>observatorio</a:t>
            </a:r>
          </a:p>
          <a:p>
            <a:pPr marR="5076" algn="just">
              <a:spcBef>
                <a:spcPts val="100"/>
              </a:spcBef>
            </a:pPr>
            <a:endParaRPr lang="es-ES" sz="1049" b="1" spc="-10">
              <a:solidFill>
                <a:schemeClr val="tx1"/>
              </a:solidFill>
              <a:latin typeface="Tahoma" panose="020B0604030504040204" pitchFamily="34" charset="0"/>
              <a:cs typeface="Tahoma" panose="020B0604030504040204" pitchFamily="34" charset="0"/>
            </a:endParaRPr>
          </a:p>
          <a:p>
            <a:pPr marR="5076" algn="just">
              <a:spcBef>
                <a:spcPts val="100"/>
              </a:spcBef>
            </a:pPr>
            <a:r>
              <a:rPr lang="es-ES" sz="1049">
                <a:solidFill>
                  <a:schemeClr val="tx1"/>
                </a:solidFill>
                <a:latin typeface="Tahoma" panose="020B0604030504040204" pitchFamily="34" charset="0"/>
                <a:cs typeface="Tahoma" panose="020B0604030504040204" pitchFamily="34" charset="0"/>
              </a:rPr>
              <a:t>Evaluar</a:t>
            </a:r>
            <a:r>
              <a:rPr sz="1049" spc="-2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y</a:t>
            </a:r>
            <a:r>
              <a:rPr sz="1049" spc="-2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comparar</a:t>
            </a:r>
            <a:r>
              <a:rPr sz="1049" spc="-2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la </a:t>
            </a:r>
            <a:r>
              <a:rPr lang="es-ES" sz="1049" spc="-10">
                <a:solidFill>
                  <a:schemeClr val="tx1"/>
                </a:solidFill>
                <a:latin typeface="Tahoma" panose="020B0604030504040204" pitchFamily="34" charset="0"/>
                <a:cs typeface="Tahoma" panose="020B0604030504040204" pitchFamily="34" charset="0"/>
              </a:rPr>
              <a:t>presencia</a:t>
            </a:r>
            <a:r>
              <a:rPr sz="1049" spc="-1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online entre las </a:t>
            </a:r>
            <a:r>
              <a:rPr lang="es-ES" sz="1049" spc="-10">
                <a:solidFill>
                  <a:schemeClr val="tx1"/>
                </a:solidFill>
                <a:latin typeface="Tahoma" panose="020B0604030504040204" pitchFamily="34" charset="0"/>
                <a:cs typeface="Tahoma" panose="020B0604030504040204" pitchFamily="34" charset="0"/>
              </a:rPr>
              <a:t>principales</a:t>
            </a:r>
            <a:r>
              <a:rPr sz="1049" spc="-1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marcas</a:t>
            </a:r>
            <a:r>
              <a:rPr sz="1049" spc="-1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del</a:t>
            </a:r>
            <a:r>
              <a:rPr sz="1049" spc="-1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sector</a:t>
            </a:r>
            <a:r>
              <a:rPr sz="1049" spc="-5">
                <a:solidFill>
                  <a:schemeClr val="tx1"/>
                </a:solidFill>
                <a:latin typeface="Tahoma" panose="020B0604030504040204" pitchFamily="34" charset="0"/>
                <a:cs typeface="Tahoma" panose="020B0604030504040204" pitchFamily="34" charset="0"/>
              </a:rPr>
              <a:t> </a:t>
            </a:r>
            <a:r>
              <a:rPr lang="es-ES" sz="1049" spc="-10">
                <a:solidFill>
                  <a:schemeClr val="tx1"/>
                </a:solidFill>
                <a:latin typeface="Tahoma" panose="020B0604030504040204" pitchFamily="34" charset="0"/>
                <a:cs typeface="Tahoma" panose="020B0604030504040204" pitchFamily="34" charset="0"/>
              </a:rPr>
              <a:t>farmacéutico</a:t>
            </a:r>
            <a:r>
              <a:rPr sz="1049" spc="-1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analizando</a:t>
            </a:r>
            <a:r>
              <a:rPr sz="1049" spc="-2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su</a:t>
            </a:r>
            <a:r>
              <a:rPr sz="1049" spc="-1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reputación</a:t>
            </a:r>
            <a:r>
              <a:rPr sz="1049">
                <a:solidFill>
                  <a:schemeClr val="tx1"/>
                </a:solidFill>
                <a:latin typeface="Tahoma" panose="020B0604030504040204" pitchFamily="34" charset="0"/>
                <a:cs typeface="Tahoma" panose="020B0604030504040204" pitchFamily="34" charset="0"/>
              </a:rPr>
              <a:t>,</a:t>
            </a:r>
            <a:r>
              <a:rPr sz="1049" spc="-15">
                <a:solidFill>
                  <a:schemeClr val="tx1"/>
                </a:solidFill>
                <a:latin typeface="Tahoma" panose="020B0604030504040204" pitchFamily="34" charset="0"/>
                <a:cs typeface="Tahoma" panose="020B0604030504040204" pitchFamily="34" charset="0"/>
              </a:rPr>
              <a:t> </a:t>
            </a:r>
            <a:r>
              <a:rPr sz="1049" spc="-25">
                <a:solidFill>
                  <a:schemeClr val="tx1"/>
                </a:solidFill>
                <a:latin typeface="Tahoma" panose="020B0604030504040204" pitchFamily="34" charset="0"/>
                <a:cs typeface="Tahoma" panose="020B0604030504040204" pitchFamily="34" charset="0"/>
              </a:rPr>
              <a:t>sus</a:t>
            </a:r>
            <a:r>
              <a:rPr lang="es-ES" sz="1049" spc="-2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resultados</a:t>
            </a:r>
            <a:r>
              <a:rPr sz="1049" spc="-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orgánicos</a:t>
            </a:r>
            <a:r>
              <a:rPr sz="1049" spc="-5">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para</a:t>
            </a:r>
            <a:r>
              <a:rPr sz="1049" spc="-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el</a:t>
            </a:r>
            <a:r>
              <a:rPr sz="1049">
                <a:solidFill>
                  <a:schemeClr val="tx1"/>
                </a:solidFill>
                <a:latin typeface="Tahoma" panose="020B0604030504040204" pitchFamily="34" charset="0"/>
                <a:cs typeface="Tahoma" panose="020B0604030504040204" pitchFamily="34" charset="0"/>
              </a:rPr>
              <a:t> </a:t>
            </a:r>
            <a:r>
              <a:rPr lang="es-ES" sz="1049" spc="-10">
                <a:solidFill>
                  <a:schemeClr val="tx1"/>
                </a:solidFill>
                <a:latin typeface="Tahoma" panose="020B0604030504040204" pitchFamily="34" charset="0"/>
                <a:cs typeface="Tahoma" panose="020B0604030504040204" pitchFamily="34" charset="0"/>
              </a:rPr>
              <a:t>idioma</a:t>
            </a:r>
            <a:r>
              <a:rPr sz="1049" spc="-1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español</a:t>
            </a:r>
            <a:r>
              <a:rPr sz="1049" spc="-1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en</a:t>
            </a:r>
            <a:r>
              <a:rPr sz="1049">
                <a:solidFill>
                  <a:schemeClr val="tx1"/>
                </a:solidFill>
                <a:latin typeface="Tahoma" panose="020B0604030504040204" pitchFamily="34" charset="0"/>
                <a:cs typeface="Tahoma" panose="020B0604030504040204" pitchFamily="34" charset="0"/>
              </a:rPr>
              <a:t> Google y </a:t>
            </a:r>
            <a:r>
              <a:rPr lang="es-ES" sz="1049">
                <a:solidFill>
                  <a:schemeClr val="tx1"/>
                </a:solidFill>
                <a:latin typeface="Tahoma" panose="020B0604030504040204" pitchFamily="34" charset="0"/>
                <a:cs typeface="Tahoma" panose="020B0604030504040204" pitchFamily="34" charset="0"/>
              </a:rPr>
              <a:t>cómo es la presencia en buscadores de IA,</a:t>
            </a:r>
            <a:r>
              <a:rPr sz="1049" spc="-2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entre</a:t>
            </a:r>
            <a:r>
              <a:rPr sz="1049" spc="-2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otros</a:t>
            </a:r>
            <a:r>
              <a:rPr sz="1049" spc="-2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aspectos</a:t>
            </a:r>
            <a:r>
              <a:rPr sz="1049">
                <a:solidFill>
                  <a:schemeClr val="tx1"/>
                </a:solidFill>
                <a:latin typeface="Tahoma" panose="020B0604030504040204" pitchFamily="34" charset="0"/>
                <a:cs typeface="Tahoma" panose="020B0604030504040204" pitchFamily="34" charset="0"/>
              </a:rPr>
              <a:t>,</a:t>
            </a:r>
            <a:r>
              <a:rPr sz="1049" spc="-20">
                <a:solidFill>
                  <a:schemeClr val="tx1"/>
                </a:solidFill>
                <a:latin typeface="Tahoma" panose="020B0604030504040204" pitchFamily="34" charset="0"/>
                <a:cs typeface="Tahoma" panose="020B0604030504040204" pitchFamily="34" charset="0"/>
              </a:rPr>
              <a:t> </a:t>
            </a:r>
            <a:r>
              <a:rPr sz="1049" spc="-25">
                <a:solidFill>
                  <a:schemeClr val="tx1"/>
                </a:solidFill>
                <a:latin typeface="Tahoma" panose="020B0604030504040204" pitchFamily="34" charset="0"/>
                <a:cs typeface="Tahoma" panose="020B0604030504040204" pitchFamily="34" charset="0"/>
              </a:rPr>
              <a:t>es </a:t>
            </a:r>
            <a:r>
              <a:rPr lang="es-ES" sz="1049">
                <a:solidFill>
                  <a:schemeClr val="tx1"/>
                </a:solidFill>
                <a:latin typeface="Tahoma" panose="020B0604030504040204" pitchFamily="34" charset="0"/>
                <a:cs typeface="Tahoma" panose="020B0604030504040204" pitchFamily="34" charset="0"/>
              </a:rPr>
              <a:t>el</a:t>
            </a:r>
            <a:r>
              <a:rPr sz="1049">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objetivo</a:t>
            </a:r>
            <a:r>
              <a:rPr sz="1049">
                <a:solidFill>
                  <a:schemeClr val="tx1"/>
                </a:solidFill>
                <a:latin typeface="Tahoma" panose="020B0604030504040204" pitchFamily="34" charset="0"/>
                <a:cs typeface="Tahoma" panose="020B0604030504040204" pitchFamily="34" charset="0"/>
              </a:rPr>
              <a:t> de </a:t>
            </a:r>
            <a:r>
              <a:rPr lang="es-ES" sz="1049">
                <a:solidFill>
                  <a:schemeClr val="tx1"/>
                </a:solidFill>
                <a:latin typeface="Tahoma" panose="020B0604030504040204" pitchFamily="34" charset="0"/>
                <a:cs typeface="Tahoma" panose="020B0604030504040204" pitchFamily="34" charset="0"/>
              </a:rPr>
              <a:t>este</a:t>
            </a:r>
            <a:r>
              <a:rPr sz="1049">
                <a:solidFill>
                  <a:schemeClr val="tx1"/>
                </a:solidFill>
                <a:latin typeface="Tahoma" panose="020B0604030504040204" pitchFamily="34" charset="0"/>
                <a:cs typeface="Tahoma" panose="020B0604030504040204" pitchFamily="34" charset="0"/>
              </a:rPr>
              <a:t> </a:t>
            </a:r>
            <a:r>
              <a:rPr lang="es-ES" sz="1049" spc="-10">
                <a:solidFill>
                  <a:schemeClr val="tx1"/>
                </a:solidFill>
                <a:latin typeface="Tahoma" panose="020B0604030504040204" pitchFamily="34" charset="0"/>
                <a:cs typeface="Tahoma" panose="020B0604030504040204" pitchFamily="34" charset="0"/>
              </a:rPr>
              <a:t>observatorio</a:t>
            </a:r>
            <a:r>
              <a:rPr sz="1049" spc="-10">
                <a:solidFill>
                  <a:schemeClr val="tx1"/>
                </a:solidFill>
                <a:latin typeface="Tahoma" panose="020B0604030504040204" pitchFamily="34" charset="0"/>
                <a:cs typeface="Tahoma" panose="020B0604030504040204" pitchFamily="34" charset="0"/>
              </a:rPr>
              <a:t>.</a:t>
            </a:r>
            <a:endParaRPr lang="es-ES" sz="1049" spc="-10">
              <a:solidFill>
                <a:schemeClr val="tx1"/>
              </a:solidFill>
              <a:latin typeface="Tahoma" panose="020B0604030504040204" pitchFamily="34" charset="0"/>
              <a:cs typeface="Tahoma" panose="020B0604030504040204" pitchFamily="34" charset="0"/>
            </a:endParaRPr>
          </a:p>
          <a:p>
            <a:pPr marR="5076" algn="just">
              <a:spcBef>
                <a:spcPts val="100"/>
              </a:spcBef>
            </a:pPr>
            <a:endParaRPr lang="es-ES" sz="1049" spc="-10">
              <a:solidFill>
                <a:schemeClr val="tx1"/>
              </a:solidFill>
              <a:latin typeface="Tahoma" panose="020B0604030504040204" pitchFamily="34" charset="0"/>
              <a:cs typeface="Tahoma" panose="020B0604030504040204" pitchFamily="34" charset="0"/>
            </a:endParaRPr>
          </a:p>
          <a:p>
            <a:pPr marR="5076" algn="just">
              <a:spcBef>
                <a:spcPts val="100"/>
              </a:spcBef>
            </a:pPr>
            <a:r>
              <a:rPr sz="1049">
                <a:solidFill>
                  <a:schemeClr val="tx1"/>
                </a:solidFill>
                <a:latin typeface="Tahoma" panose="020B0604030504040204" pitchFamily="34" charset="0"/>
                <a:cs typeface="Tahoma" panose="020B0604030504040204" pitchFamily="34" charset="0"/>
              </a:rPr>
              <a:t>Un</a:t>
            </a:r>
            <a:r>
              <a:rPr sz="1049" spc="-2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sector</a:t>
            </a:r>
            <a:r>
              <a:rPr sz="1049" spc="-1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tan</a:t>
            </a:r>
            <a:r>
              <a:rPr sz="1049" spc="-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relevante</a:t>
            </a:r>
            <a:r>
              <a:rPr sz="1049" spc="-1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para</a:t>
            </a:r>
            <a:r>
              <a:rPr sz="1049" spc="-5">
                <a:solidFill>
                  <a:schemeClr val="tx1"/>
                </a:solidFill>
                <a:latin typeface="Tahoma" panose="020B0604030504040204" pitchFamily="34" charset="0"/>
                <a:cs typeface="Tahoma" panose="020B0604030504040204" pitchFamily="34" charset="0"/>
              </a:rPr>
              <a:t> </a:t>
            </a:r>
            <a:r>
              <a:rPr sz="1049" spc="-25">
                <a:solidFill>
                  <a:schemeClr val="tx1"/>
                </a:solidFill>
                <a:latin typeface="Tahoma" panose="020B0604030504040204" pitchFamily="34" charset="0"/>
                <a:cs typeface="Tahoma" panose="020B0604030504040204" pitchFamily="34" charset="0"/>
              </a:rPr>
              <a:t>la</a:t>
            </a:r>
            <a:r>
              <a:rPr lang="es-ES" sz="1049" spc="-2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sociedad</a:t>
            </a:r>
            <a:r>
              <a:rPr sz="1049">
                <a:solidFill>
                  <a:schemeClr val="tx1"/>
                </a:solidFill>
                <a:latin typeface="Tahoma" panose="020B0604030504040204" pitchFamily="34" charset="0"/>
                <a:cs typeface="Tahoma" panose="020B0604030504040204" pitchFamily="34" charset="0"/>
              </a:rPr>
              <a:t>,</a:t>
            </a:r>
            <a:r>
              <a:rPr sz="1049" spc="-1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en</a:t>
            </a:r>
            <a:r>
              <a:rPr sz="1049" spc="-1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el</a:t>
            </a:r>
            <a:r>
              <a:rPr sz="1049" spc="-1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que</a:t>
            </a:r>
            <a:r>
              <a:rPr sz="1049" spc="-15">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se</a:t>
            </a:r>
            <a:r>
              <a:rPr sz="1049" spc="-10">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combina</a:t>
            </a:r>
            <a:r>
              <a:rPr sz="1049" spc="-10">
                <a:solidFill>
                  <a:schemeClr val="tx1"/>
                </a:solidFill>
                <a:latin typeface="Tahoma" panose="020B0604030504040204" pitchFamily="34" charset="0"/>
                <a:cs typeface="Tahoma" panose="020B0604030504040204" pitchFamily="34" charset="0"/>
              </a:rPr>
              <a:t> </a:t>
            </a:r>
            <a:r>
              <a:rPr sz="1049" spc="-25">
                <a:solidFill>
                  <a:schemeClr val="tx1"/>
                </a:solidFill>
                <a:latin typeface="Tahoma" panose="020B0604030504040204" pitchFamily="34" charset="0"/>
                <a:cs typeface="Tahoma" panose="020B0604030504040204" pitchFamily="34" charset="0"/>
              </a:rPr>
              <a:t>un </a:t>
            </a:r>
            <a:r>
              <a:rPr lang="es-ES" sz="1049">
                <a:solidFill>
                  <a:schemeClr val="tx1"/>
                </a:solidFill>
                <a:latin typeface="Tahoma" panose="020B0604030504040204" pitchFamily="34" charset="0"/>
                <a:cs typeface="Tahoma" panose="020B0604030504040204" pitchFamily="34" charset="0"/>
              </a:rPr>
              <a:t>fuerte tejido</a:t>
            </a:r>
            <a:r>
              <a:rPr sz="1049">
                <a:solidFill>
                  <a:schemeClr val="tx1"/>
                </a:solidFill>
                <a:latin typeface="Tahoma" panose="020B0604030504040204" pitchFamily="34" charset="0"/>
                <a:cs typeface="Tahoma" panose="020B0604030504040204" pitchFamily="34" charset="0"/>
              </a:rPr>
              <a:t> industrial y </a:t>
            </a:r>
            <a:r>
              <a:rPr lang="es-ES" sz="1049" spc="-10">
                <a:solidFill>
                  <a:schemeClr val="tx1"/>
                </a:solidFill>
                <a:latin typeface="Tahoma" panose="020B0604030504040204" pitchFamily="34" charset="0"/>
                <a:cs typeface="Tahoma" panose="020B0604030504040204" pitchFamily="34" charset="0"/>
              </a:rPr>
              <a:t>financiero</a:t>
            </a:r>
            <a:r>
              <a:rPr sz="1049" spc="-1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junto con </a:t>
            </a:r>
            <a:r>
              <a:rPr lang="es-ES" sz="1049">
                <a:solidFill>
                  <a:schemeClr val="tx1"/>
                </a:solidFill>
                <a:latin typeface="Tahoma" panose="020B0604030504040204" pitchFamily="34" charset="0"/>
                <a:cs typeface="Tahoma" panose="020B0604030504040204" pitchFamily="34" charset="0"/>
              </a:rPr>
              <a:t>su vinculación</a:t>
            </a:r>
            <a:r>
              <a:rPr sz="1049">
                <a:solidFill>
                  <a:schemeClr val="tx1"/>
                </a:solidFill>
                <a:latin typeface="Tahoma" panose="020B0604030504040204" pitchFamily="34" charset="0"/>
                <a:cs typeface="Tahoma" panose="020B0604030504040204" pitchFamily="34" charset="0"/>
              </a:rPr>
              <a:t> a </a:t>
            </a:r>
            <a:r>
              <a:rPr sz="1049" spc="-20">
                <a:solidFill>
                  <a:schemeClr val="tx1"/>
                </a:solidFill>
                <a:latin typeface="Tahoma" panose="020B0604030504040204" pitchFamily="34" charset="0"/>
                <a:cs typeface="Tahoma" panose="020B0604030504040204" pitchFamily="34" charset="0"/>
              </a:rPr>
              <a:t>algo</a:t>
            </a:r>
            <a:r>
              <a:rPr lang="es-ES" sz="1049" spc="-20">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tan</a:t>
            </a:r>
            <a:r>
              <a:rPr sz="1049" spc="-15">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sensible</a:t>
            </a:r>
            <a:r>
              <a:rPr sz="1049" spc="-5">
                <a:solidFill>
                  <a:schemeClr val="tx1"/>
                </a:solidFill>
                <a:latin typeface="Tahoma" panose="020B0604030504040204" pitchFamily="34" charset="0"/>
                <a:cs typeface="Tahoma" panose="020B0604030504040204" pitchFamily="34" charset="0"/>
              </a:rPr>
              <a:t> </a:t>
            </a:r>
            <a:r>
              <a:rPr lang="es-ES" sz="1049" spc="-5">
                <a:solidFill>
                  <a:schemeClr val="tx1"/>
                </a:solidFill>
                <a:latin typeface="Tahoma" panose="020B0604030504040204" pitchFamily="34" charset="0"/>
                <a:cs typeface="Tahoma" panose="020B0604030504040204" pitchFamily="34" charset="0"/>
              </a:rPr>
              <a:t>(</a:t>
            </a:r>
            <a:r>
              <a:rPr lang="es-ES" sz="1049">
                <a:solidFill>
                  <a:schemeClr val="tx1"/>
                </a:solidFill>
                <a:latin typeface="Tahoma" panose="020B0604030504040204" pitchFamily="34" charset="0"/>
                <a:cs typeface="Tahoma" panose="020B0604030504040204" pitchFamily="34" charset="0"/>
              </a:rPr>
              <a:t>también </a:t>
            </a:r>
            <a:r>
              <a:rPr sz="1049">
                <a:solidFill>
                  <a:schemeClr val="tx1"/>
                </a:solidFill>
                <a:latin typeface="Tahoma" panose="020B0604030504040204" pitchFamily="34" charset="0"/>
                <a:cs typeface="Tahoma" panose="020B0604030504040204" pitchFamily="34" charset="0"/>
              </a:rPr>
              <a:t>para</a:t>
            </a:r>
            <a:r>
              <a:rPr sz="1049" spc="-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el</a:t>
            </a:r>
            <a:r>
              <a:rPr sz="1049">
                <a:solidFill>
                  <a:schemeClr val="tx1"/>
                </a:solidFill>
                <a:latin typeface="Tahoma" panose="020B0604030504040204" pitchFamily="34" charset="0"/>
                <a:cs typeface="Tahoma" panose="020B0604030504040204" pitchFamily="34" charset="0"/>
              </a:rPr>
              <a:t> </a:t>
            </a:r>
            <a:r>
              <a:rPr sz="1049" spc="-25">
                <a:solidFill>
                  <a:schemeClr val="tx1"/>
                </a:solidFill>
                <a:latin typeface="Tahoma" panose="020B0604030504040204" pitchFamily="34" charset="0"/>
                <a:cs typeface="Tahoma" panose="020B0604030504040204" pitchFamily="34" charset="0"/>
              </a:rPr>
              <a:t>SEO</a:t>
            </a:r>
            <a:r>
              <a:rPr lang="es-ES" sz="1049" spc="-25">
                <a:solidFill>
                  <a:schemeClr val="tx1"/>
                </a:solidFill>
                <a:latin typeface="Tahoma" panose="020B0604030504040204" pitchFamily="34" charset="0"/>
                <a:cs typeface="Tahoma" panose="020B0604030504040204" pitchFamily="34" charset="0"/>
              </a:rPr>
              <a:t>)</a:t>
            </a:r>
            <a:r>
              <a:rPr sz="1049" spc="-2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como</a:t>
            </a:r>
            <a:r>
              <a:rPr sz="1049" spc="-5">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es la </a:t>
            </a:r>
            <a:r>
              <a:rPr lang="es-ES" sz="1049">
                <a:solidFill>
                  <a:schemeClr val="tx1"/>
                </a:solidFill>
                <a:latin typeface="Tahoma" panose="020B0604030504040204" pitchFamily="34" charset="0"/>
                <a:cs typeface="Tahoma" panose="020B0604030504040204" pitchFamily="34" charset="0"/>
              </a:rPr>
              <a:t>salud,</a:t>
            </a:r>
            <a:r>
              <a:rPr sz="1049">
                <a:solidFill>
                  <a:schemeClr val="tx1"/>
                </a:solidFill>
                <a:latin typeface="Tahoma" panose="020B0604030504040204" pitchFamily="34" charset="0"/>
                <a:cs typeface="Tahoma" panose="020B0604030504040204" pitchFamily="34" charset="0"/>
              </a:rPr>
              <a:t> lo</a:t>
            </a:r>
            <a:r>
              <a:rPr lang="es-ES" sz="1049">
                <a:solidFill>
                  <a:schemeClr val="tx1"/>
                </a:solidFill>
                <a:latin typeface="Tahoma" panose="020B0604030504040204" pitchFamily="34" charset="0"/>
                <a:cs typeface="Tahoma" panose="020B0604030504040204" pitchFamily="34" charset="0"/>
              </a:rPr>
              <a:t> convierten</a:t>
            </a:r>
            <a:r>
              <a:rPr sz="1049">
                <a:solidFill>
                  <a:schemeClr val="tx1"/>
                </a:solidFill>
                <a:latin typeface="Tahoma" panose="020B0604030504040204" pitchFamily="34" charset="0"/>
                <a:cs typeface="Tahoma" panose="020B0604030504040204" pitchFamily="34" charset="0"/>
              </a:rPr>
              <a:t> </a:t>
            </a:r>
            <a:r>
              <a:rPr lang="es-ES" sz="1049" spc="-25">
                <a:solidFill>
                  <a:schemeClr val="tx1"/>
                </a:solidFill>
                <a:latin typeface="Tahoma" panose="020B0604030504040204" pitchFamily="34" charset="0"/>
                <a:cs typeface="Tahoma" panose="020B0604030504040204" pitchFamily="34" charset="0"/>
              </a:rPr>
              <a:t>en</a:t>
            </a:r>
            <a:r>
              <a:rPr sz="1049" spc="-2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especialmente</a:t>
            </a:r>
            <a:r>
              <a:rPr sz="1049" spc="-1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atractivo</a:t>
            </a:r>
            <a:r>
              <a:rPr sz="1049" spc="-5">
                <a:solidFill>
                  <a:schemeClr val="tx1"/>
                </a:solidFill>
                <a:latin typeface="Tahoma" panose="020B0604030504040204" pitchFamily="34" charset="0"/>
                <a:cs typeface="Tahoma" panose="020B0604030504040204" pitchFamily="34" charset="0"/>
              </a:rPr>
              <a:t> </a:t>
            </a:r>
            <a:r>
              <a:rPr sz="1049">
                <a:solidFill>
                  <a:schemeClr val="tx1"/>
                </a:solidFill>
                <a:latin typeface="Tahoma" panose="020B0604030504040204" pitchFamily="34" charset="0"/>
                <a:cs typeface="Tahoma" panose="020B0604030504040204" pitchFamily="34" charset="0"/>
              </a:rPr>
              <a:t>para</a:t>
            </a:r>
            <a:r>
              <a:rPr sz="1049" spc="-5">
                <a:solidFill>
                  <a:schemeClr val="tx1"/>
                </a:solidFill>
                <a:latin typeface="Tahoma" panose="020B0604030504040204" pitchFamily="34" charset="0"/>
                <a:cs typeface="Tahoma" panose="020B0604030504040204" pitchFamily="34" charset="0"/>
              </a:rPr>
              <a:t> </a:t>
            </a:r>
            <a:r>
              <a:rPr sz="1049" spc="-25">
                <a:solidFill>
                  <a:schemeClr val="tx1"/>
                </a:solidFill>
                <a:latin typeface="Tahoma" panose="020B0604030504040204" pitchFamily="34" charset="0"/>
                <a:cs typeface="Tahoma" panose="020B0604030504040204" pitchFamily="34" charset="0"/>
              </a:rPr>
              <a:t>un</a:t>
            </a:r>
            <a:r>
              <a:rPr lang="es-ES" sz="1049" spc="-25">
                <a:solidFill>
                  <a:schemeClr val="tx1"/>
                </a:solidFill>
                <a:latin typeface="Tahoma" panose="020B0604030504040204" pitchFamily="34" charset="0"/>
                <a:cs typeface="Tahoma" panose="020B0604030504040204" pitchFamily="34" charset="0"/>
              </a:rPr>
              <a:t> </a:t>
            </a:r>
            <a:r>
              <a:rPr lang="es-ES" sz="1049">
                <a:solidFill>
                  <a:schemeClr val="tx1"/>
                </a:solidFill>
                <a:latin typeface="Tahoma" panose="020B0604030504040204" pitchFamily="34" charset="0"/>
                <a:cs typeface="Tahoma" panose="020B0604030504040204" pitchFamily="34" charset="0"/>
              </a:rPr>
              <a:t>observatorio</a:t>
            </a:r>
            <a:r>
              <a:rPr sz="1049">
                <a:solidFill>
                  <a:schemeClr val="tx1"/>
                </a:solidFill>
                <a:latin typeface="Tahoma" panose="020B0604030504040204" pitchFamily="34" charset="0"/>
                <a:cs typeface="Tahoma" panose="020B0604030504040204" pitchFamily="34" charset="0"/>
              </a:rPr>
              <a:t> de </a:t>
            </a:r>
            <a:r>
              <a:rPr lang="es-ES" sz="1049">
                <a:solidFill>
                  <a:schemeClr val="tx1"/>
                </a:solidFill>
                <a:latin typeface="Tahoma" panose="020B0604030504040204" pitchFamily="34" charset="0"/>
                <a:cs typeface="Tahoma" panose="020B0604030504040204" pitchFamily="34" charset="0"/>
              </a:rPr>
              <a:t>este</a:t>
            </a:r>
            <a:r>
              <a:rPr sz="1049">
                <a:solidFill>
                  <a:schemeClr val="tx1"/>
                </a:solidFill>
                <a:latin typeface="Tahoma" panose="020B0604030504040204" pitchFamily="34" charset="0"/>
                <a:cs typeface="Tahoma" panose="020B0604030504040204" pitchFamily="34" charset="0"/>
              </a:rPr>
              <a:t> </a:t>
            </a:r>
            <a:r>
              <a:rPr lang="es-ES" sz="1049" spc="-10">
                <a:solidFill>
                  <a:schemeClr val="tx1"/>
                </a:solidFill>
                <a:latin typeface="Tahoma" panose="020B0604030504040204" pitchFamily="34" charset="0"/>
                <a:cs typeface="Tahoma" panose="020B0604030504040204" pitchFamily="34" charset="0"/>
              </a:rPr>
              <a:t>tipo</a:t>
            </a:r>
            <a:r>
              <a:rPr sz="1049" spc="-10">
                <a:solidFill>
                  <a:schemeClr val="tx1"/>
                </a:solidFill>
                <a:latin typeface="Tahoma" panose="020B0604030504040204" pitchFamily="34" charset="0"/>
                <a:cs typeface="Tahoma" panose="020B0604030504040204" pitchFamily="34" charset="0"/>
              </a:rPr>
              <a:t>.</a:t>
            </a:r>
            <a:endParaRPr lang="es-ES" sz="1049">
              <a:solidFill>
                <a:schemeClr val="tx1"/>
              </a:solidFill>
              <a:latin typeface="Tahoma" panose="020B0604030504040204" pitchFamily="34" charset="0"/>
              <a:cs typeface="Tahoma" panose="020B0604030504040204" pitchFamily="34" charset="0"/>
            </a:endParaRPr>
          </a:p>
        </p:txBody>
      </p:sp>
      <p:sp>
        <p:nvSpPr>
          <p:cNvPr id="10" name="object 10"/>
          <p:cNvSpPr txBox="1"/>
          <p:nvPr/>
        </p:nvSpPr>
        <p:spPr>
          <a:xfrm>
            <a:off x="3175124" y="846541"/>
            <a:ext cx="1924512" cy="1119879"/>
          </a:xfrm>
          <a:prstGeom prst="rect">
            <a:avLst/>
          </a:prstGeom>
        </p:spPr>
        <p:txBody>
          <a:bodyPr vert="horz" wrap="square" lIns="0" tIns="12689" rIns="0" bIns="0" rtlCol="0" anchor="t">
            <a:spAutoFit/>
          </a:bodyPr>
          <a:lstStyle/>
          <a:p>
            <a:pPr marL="12690">
              <a:spcBef>
                <a:spcPts val="100"/>
              </a:spcBef>
            </a:pPr>
            <a:r>
              <a:rPr lang="es-ES" sz="7194">
                <a:solidFill>
                  <a:srgbClr val="2B3B88"/>
                </a:solidFill>
                <a:latin typeface="Tahoma" panose="020B0604030504040204" pitchFamily="34" charset="0"/>
                <a:cs typeface="Tahoma" panose="020B0604030504040204" pitchFamily="34" charset="0"/>
              </a:rPr>
              <a:t>1.1</a:t>
            </a:r>
            <a:endParaRPr sz="7194">
              <a:solidFill>
                <a:srgbClr val="2B3B88"/>
              </a:solidFill>
              <a:latin typeface="Tahoma" panose="020B0604030504040204" pitchFamily="34" charset="0"/>
              <a:cs typeface="Tahoma" panose="020B0604030504040204" pitchFamily="34" charset="0"/>
            </a:endParaRPr>
          </a:p>
        </p:txBody>
      </p:sp>
      <p:sp>
        <p:nvSpPr>
          <p:cNvPr id="6" name="object 14">
            <a:extLst>
              <a:ext uri="{FF2B5EF4-FFF2-40B4-BE49-F238E27FC236}">
                <a16:creationId xmlns:a16="http://schemas.microsoft.com/office/drawing/2014/main" id="{438B9D77-EDAF-8EAE-A394-53E26B9F36A2}"/>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9</a:t>
            </a:fld>
            <a:endParaRPr lang="es-ES" dirty="0"/>
          </a:p>
        </p:txBody>
      </p:sp>
    </p:spTree>
    <p:extLst>
      <p:ext uri="{BB962C8B-B14F-4D97-AF65-F5344CB8AC3E}">
        <p14:creationId xmlns:p14="http://schemas.microsoft.com/office/powerpoint/2010/main" val="2560865644"/>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3175124" y="3272104"/>
            <a:ext cx="2995318" cy="1142943"/>
          </a:xfrm>
          <a:prstGeom prst="rect">
            <a:avLst/>
          </a:prstGeom>
        </p:spPr>
        <p:txBody>
          <a:bodyPr vert="horz" wrap="square" lIns="0" tIns="12689" rIns="0" bIns="0" rtlCol="0" anchor="t">
            <a:spAutoFit/>
          </a:bodyPr>
          <a:lstStyle/>
          <a:p>
            <a:pPr marL="12690" marR="5076" algn="just">
              <a:spcBef>
                <a:spcPts val="100"/>
              </a:spcBef>
            </a:pPr>
            <a:r>
              <a:rPr lang="es-ES" sz="1049">
                <a:latin typeface="Tahoma" panose="020B0604030504040204" pitchFamily="34" charset="0"/>
                <a:cs typeface="Tahoma" panose="020B0604030504040204" pitchFamily="34" charset="0"/>
              </a:rPr>
              <a:t>Hemos</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realizado</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observatorio</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tomando</a:t>
            </a:r>
            <a:r>
              <a:rPr sz="1049">
                <a:latin typeface="Tahoma" panose="020B0604030504040204" pitchFamily="34" charset="0"/>
                <a:cs typeface="Tahoma" panose="020B0604030504040204" pitchFamily="34" charset="0"/>
              </a:rPr>
              <a:t> </a:t>
            </a:r>
            <a:r>
              <a:rPr lang="es-ES" sz="1049" spc="-20">
                <a:latin typeface="Tahoma" panose="020B0604030504040204" pitchFamily="34" charset="0"/>
                <a:cs typeface="Tahoma" panose="020B0604030504040204" pitchFamily="34" charset="0"/>
              </a:rPr>
              <a:t>como</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referencia</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spc="-15">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top</a:t>
            </a:r>
            <a:r>
              <a:rPr sz="1049" b="1" spc="-15">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25</a:t>
            </a:r>
            <a:r>
              <a:rPr sz="1049" b="1" spc="-15">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de</a:t>
            </a:r>
            <a:r>
              <a:rPr sz="1049" b="1" spc="-1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empresas</a:t>
            </a:r>
            <a:r>
              <a:rPr sz="1049" b="1" spc="-15">
                <a:latin typeface="Tahoma" panose="020B0604030504040204" pitchFamily="34" charset="0"/>
                <a:cs typeface="Tahoma" panose="020B0604030504040204" pitchFamily="34" charset="0"/>
              </a:rPr>
              <a:t> </a:t>
            </a:r>
            <a:r>
              <a:rPr lang="es-ES" sz="1049" b="1" spc="-10">
                <a:latin typeface="Tahoma" panose="020B0604030504040204" pitchFamily="34" charset="0"/>
                <a:cs typeface="Tahoma" panose="020B0604030504040204" pitchFamily="34" charset="0"/>
              </a:rPr>
              <a:t>farmacéuticas, que ya escogimos en el Observatorio Pharma SEO 2023</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excluyendo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a</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aquellas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son</a:t>
            </a:r>
            <a:r>
              <a:rPr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únicamente</a:t>
            </a:r>
            <a:r>
              <a:rPr sz="1049" spc="-1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distribuidoras</a:t>
            </a:r>
            <a:r>
              <a:rPr sz="1049" spc="-10">
                <a:latin typeface="Tahoma" panose="020B0604030504040204" pitchFamily="34" charset="0"/>
                <a:cs typeface="Tahoma" panose="020B0604030504040204" pitchFamily="34" charset="0"/>
              </a:rPr>
              <a:t>,</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base</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a</a:t>
            </a:r>
            <a:r>
              <a:rPr lang="es-ES" sz="1049" spc="15">
                <a:latin typeface="Tahoma" panose="020B0604030504040204" pitchFamily="34" charset="0"/>
                <a:cs typeface="Tahoma" panose="020B0604030504040204" pitchFamily="34" charset="0"/>
              </a:rPr>
              <a:t>l criterio de </a:t>
            </a:r>
            <a:r>
              <a:rPr lang="es-ES" sz="1049" b="1">
                <a:latin typeface="Tahoma" panose="020B0604030504040204" pitchFamily="34" charset="0"/>
                <a:cs typeface="Tahoma" panose="020B0604030504040204" pitchFamily="34" charset="0"/>
              </a:rPr>
              <a:t>facturación</a:t>
            </a:r>
            <a:r>
              <a:rPr sz="1049" b="1" spc="-15">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y</a:t>
            </a:r>
            <a:r>
              <a:rPr sz="1049" b="1" spc="-15">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ranking</a:t>
            </a:r>
            <a:r>
              <a:rPr sz="1049" b="1" spc="-15">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de</a:t>
            </a:r>
            <a:r>
              <a:rPr sz="1049" b="1" spc="-1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ventas</a:t>
            </a:r>
            <a:r>
              <a:rPr sz="1049" b="1" spc="-10">
                <a:latin typeface="Tahoma" panose="020B0604030504040204" pitchFamily="34" charset="0"/>
                <a:cs typeface="Tahoma" panose="020B0604030504040204" pitchFamily="34" charset="0"/>
              </a:rPr>
              <a:t> </a:t>
            </a:r>
            <a:r>
              <a:rPr sz="1049" b="1" spc="-25">
                <a:latin typeface="Tahoma" panose="020B0604030504040204" pitchFamily="34" charset="0"/>
                <a:cs typeface="Tahoma" panose="020B0604030504040204" pitchFamily="34" charset="0"/>
              </a:rPr>
              <a:t>de </a:t>
            </a:r>
            <a:r>
              <a:rPr lang="es-ES" sz="1049" b="1" spc="-10">
                <a:latin typeface="Tahoma" panose="020B0604030504040204" pitchFamily="34" charset="0"/>
                <a:cs typeface="Tahoma" panose="020B0604030504040204" pitchFamily="34" charset="0"/>
              </a:rPr>
              <a:t>productos</a:t>
            </a:r>
            <a:r>
              <a:rPr lang="es-ES" sz="1049" spc="-10">
                <a:latin typeface="Tahoma" panose="020B0604030504040204" pitchFamily="34" charset="0"/>
                <a:cs typeface="Tahoma" panose="020B0604030504040204" pitchFamily="34" charset="0"/>
              </a:rPr>
              <a:t>*</a:t>
            </a:r>
            <a:r>
              <a:rPr sz="1049" spc="-10">
                <a:latin typeface="Tahoma" panose="020B0604030504040204" pitchFamily="34" charset="0"/>
                <a:cs typeface="Tahoma" panose="020B0604030504040204" pitchFamily="34" charset="0"/>
              </a:rPr>
              <a:t>.</a:t>
            </a:r>
            <a:endParaRPr sz="1049">
              <a:latin typeface="Tahoma" panose="020B0604030504040204" pitchFamily="34" charset="0"/>
              <a:cs typeface="Tahoma" panose="020B0604030504040204" pitchFamily="34" charset="0"/>
            </a:endParaRPr>
          </a:p>
        </p:txBody>
      </p:sp>
      <p:sp>
        <p:nvSpPr>
          <p:cNvPr id="4" name="object 4"/>
          <p:cNvSpPr txBox="1"/>
          <p:nvPr/>
        </p:nvSpPr>
        <p:spPr>
          <a:xfrm>
            <a:off x="3175124" y="4375965"/>
            <a:ext cx="3021331" cy="1765666"/>
          </a:xfrm>
          <a:prstGeom prst="rect">
            <a:avLst/>
          </a:prstGeom>
        </p:spPr>
        <p:txBody>
          <a:bodyPr vert="horz" wrap="square" lIns="0" tIns="12689" rIns="0" bIns="0" rtlCol="0">
            <a:spAutoFit/>
          </a:bodyPr>
          <a:lstStyle/>
          <a:p>
            <a:pPr marL="12690" marR="15862" algn="just">
              <a:spcBef>
                <a:spcPts val="100"/>
              </a:spcBef>
            </a:pPr>
            <a:r>
              <a:rPr lang="es-ES" sz="1049">
                <a:latin typeface="Tahoma" panose="020B0604030504040204" pitchFamily="34" charset="0"/>
                <a:cs typeface="Tahoma" panose="020B0604030504040204" pitchFamily="34" charset="0"/>
              </a:rPr>
              <a:t>Nuestro</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fin</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es</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medir</a:t>
            </a:r>
            <a:r>
              <a:rPr sz="1049">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grado</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 </a:t>
            </a:r>
            <a:r>
              <a:rPr lang="es-ES" sz="1049" spc="-10">
                <a:latin typeface="Tahoma" panose="020B0604030504040204" pitchFamily="34" charset="0"/>
                <a:cs typeface="Tahoma" panose="020B0604030504040204" pitchFamily="34" charset="0"/>
              </a:rPr>
              <a:t>optimización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desde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punto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vista</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SEO</a:t>
            </a:r>
            <a:r>
              <a:rPr lang="es-ES" sz="1049">
                <a:latin typeface="Tahoma" panose="020B0604030504040204" pitchFamily="34" charset="0"/>
                <a:cs typeface="Tahoma" panose="020B0604030504040204" pitchFamily="34" charset="0"/>
              </a:rPr>
              <a:t>  - GEO</a:t>
            </a:r>
            <a:r>
              <a:rPr lang="es-ES"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distintos</a:t>
            </a:r>
            <a:r>
              <a:rPr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aspectos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desde</a:t>
            </a:r>
            <a:r>
              <a:rPr sz="1049" spc="-3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su</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presencia</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orgánica</a:t>
            </a:r>
            <a:r>
              <a:rPr lang="es-ES" sz="1049" spc="-20">
                <a:latin typeface="Tahoma" panose="020B0604030504040204" pitchFamily="34" charset="0"/>
                <a:cs typeface="Tahoma" panose="020B0604030504040204" pitchFamily="34" charset="0"/>
              </a:rPr>
              <a:t> hasta</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análisis</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técnicos</a:t>
            </a:r>
            <a:r>
              <a:rPr sz="1049" spc="-20">
                <a:latin typeface="Tahoma" panose="020B0604030504040204" pitchFamily="34" charset="0"/>
                <a:cs typeface="Tahoma" panose="020B0604030504040204" pitchFamily="34" charset="0"/>
              </a:rPr>
              <a:t> </a:t>
            </a:r>
            <a:r>
              <a:rPr sz="1049" spc="-50">
                <a:latin typeface="Tahoma" panose="020B0604030504040204" pitchFamily="34" charset="0"/>
                <a:cs typeface="Tahoma" panose="020B0604030504040204" pitchFamily="34" charset="0"/>
              </a:rPr>
              <a:t>o </a:t>
            </a:r>
            <a:r>
              <a:rPr sz="1049">
                <a:latin typeface="Tahoma" panose="020B0604030504040204" pitchFamily="34" charset="0"/>
                <a:cs typeface="Tahoma" panose="020B0604030504040204" pitchFamily="34" charset="0"/>
              </a:rPr>
              <a:t>de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contenidos</a:t>
            </a:r>
            <a:r>
              <a:rPr sz="1049">
                <a:latin typeface="Tahoma" panose="020B0604030504040204" pitchFamily="34" charset="0"/>
                <a:cs typeface="Tahoma" panose="020B0604030504040204" pitchFamily="34" charset="0"/>
              </a:rPr>
              <a:t>.</a:t>
            </a:r>
            <a:r>
              <a:rPr sz="1049" spc="24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ha</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tomado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Google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como</a:t>
            </a:r>
            <a:r>
              <a:rPr sz="1049" spc="-10">
                <a:latin typeface="Tahoma" panose="020B0604030504040204" pitchFamily="34" charset="0"/>
                <a:cs typeface="Tahoma" panose="020B0604030504040204" pitchFamily="34" charset="0"/>
              </a:rPr>
              <a:t> motor </a:t>
            </a:r>
            <a:r>
              <a:rPr sz="1049">
                <a:latin typeface="Tahoma" panose="020B0604030504040204" pitchFamily="34" charset="0"/>
                <a:cs typeface="Tahoma" panose="020B0604030504040204" pitchFamily="34" charset="0"/>
              </a:rPr>
              <a:t>de</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búsqueda</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referencia</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por</a:t>
            </a:r>
            <a:r>
              <a:rPr sz="1049" spc="-15">
                <a:latin typeface="Tahoma" panose="020B0604030504040204" pitchFamily="34" charset="0"/>
                <a:cs typeface="Tahoma" panose="020B0604030504040204" pitchFamily="34" charset="0"/>
              </a:rPr>
              <a:t> </a:t>
            </a:r>
            <a:r>
              <a:rPr sz="1049" spc="-25">
                <a:latin typeface="Tahoma" panose="020B0604030504040204" pitchFamily="34" charset="0"/>
                <a:cs typeface="Tahoma" panose="020B0604030504040204" pitchFamily="34" charset="0"/>
              </a:rPr>
              <a:t>ser </a:t>
            </a:r>
            <a:r>
              <a:rPr lang="es-ES" sz="1049">
                <a:latin typeface="Tahoma" panose="020B0604030504040204" pitchFamily="34" charset="0"/>
                <a:cs typeface="Tahoma" panose="020B0604030504040204" pitchFamily="34" charset="0"/>
              </a:rPr>
              <a:t>el</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más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usado</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España</a:t>
            </a:r>
            <a:r>
              <a:rPr sz="1049" spc="-10">
                <a:latin typeface="Tahoma" panose="020B0604030504040204" pitchFamily="34" charset="0"/>
                <a:cs typeface="Tahoma" panose="020B0604030504040204" pitchFamily="34" charset="0"/>
              </a:rPr>
              <a:t>.</a:t>
            </a:r>
            <a:endParaRPr sz="1049">
              <a:latin typeface="Tahoma" panose="020B0604030504040204" pitchFamily="34" charset="0"/>
              <a:cs typeface="Tahoma" panose="020B0604030504040204" pitchFamily="34" charset="0"/>
            </a:endParaRPr>
          </a:p>
          <a:p>
            <a:pPr algn="just">
              <a:spcBef>
                <a:spcPts val="40"/>
              </a:spcBef>
            </a:pPr>
            <a:endParaRPr sz="899">
              <a:latin typeface="Tahoma" panose="020B0604030504040204" pitchFamily="34" charset="0"/>
              <a:cs typeface="Tahoma" panose="020B0604030504040204" pitchFamily="34" charset="0"/>
            </a:endParaRPr>
          </a:p>
          <a:p>
            <a:pPr marL="12690" marR="78677" algn="just"/>
            <a:r>
              <a:rPr sz="1049">
                <a:latin typeface="Tahoma" panose="020B0604030504040204" pitchFamily="34" charset="0"/>
                <a:cs typeface="Tahoma" panose="020B0604030504040204" pitchFamily="34" charset="0"/>
              </a:rPr>
              <a:t>Para</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realizar</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este</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observatorio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han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usado</a:t>
            </a:r>
            <a:r>
              <a:rPr sz="1049" spc="-1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distintas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herramientas</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nos</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permiten</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analizar</a:t>
            </a:r>
            <a:r>
              <a:rPr sz="1049" spc="-2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diferentes </a:t>
            </a:r>
            <a:r>
              <a:rPr lang="es-ES" sz="1049">
                <a:latin typeface="Tahoma" panose="020B0604030504040204" pitchFamily="34" charset="0"/>
                <a:cs typeface="Tahoma" panose="020B0604030504040204" pitchFamily="34" charset="0"/>
              </a:rPr>
              <a:t>parámetros</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relevantes</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desde</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punto</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5">
                <a:latin typeface="Tahoma" panose="020B0604030504040204" pitchFamily="34" charset="0"/>
                <a:cs typeface="Tahoma" panose="020B0604030504040204" pitchFamily="34" charset="0"/>
              </a:rPr>
              <a:t> </a:t>
            </a:r>
            <a:r>
              <a:rPr sz="1049" spc="-10">
                <a:latin typeface="Tahoma" panose="020B0604030504040204" pitchFamily="34" charset="0"/>
                <a:cs typeface="Tahoma" panose="020B0604030504040204" pitchFamily="34" charset="0"/>
              </a:rPr>
              <a:t>vista </a:t>
            </a:r>
            <a:r>
              <a:rPr lang="es-ES" sz="1049" spc="-10">
                <a:latin typeface="Tahoma" panose="020B0604030504040204" pitchFamily="34" charset="0"/>
                <a:cs typeface="Tahoma" panose="020B0604030504040204" pitchFamily="34" charset="0"/>
              </a:rPr>
              <a:t>orgánico</a:t>
            </a:r>
            <a:r>
              <a:rPr sz="1049" spc="-10">
                <a:latin typeface="Tahoma" panose="020B0604030504040204" pitchFamily="34" charset="0"/>
                <a:cs typeface="Tahoma" panose="020B0604030504040204" pitchFamily="34" charset="0"/>
              </a:rPr>
              <a:t>.</a:t>
            </a:r>
            <a:endParaRPr sz="1049">
              <a:latin typeface="Tahoma" panose="020B0604030504040204" pitchFamily="34" charset="0"/>
              <a:cs typeface="Tahoma" panose="020B0604030504040204" pitchFamily="34" charset="0"/>
            </a:endParaRPr>
          </a:p>
        </p:txBody>
      </p:sp>
      <p:sp>
        <p:nvSpPr>
          <p:cNvPr id="6" name="object 6"/>
          <p:cNvSpPr txBox="1"/>
          <p:nvPr/>
        </p:nvSpPr>
        <p:spPr>
          <a:xfrm>
            <a:off x="6682177" y="3096519"/>
            <a:ext cx="3385748" cy="2626990"/>
          </a:xfrm>
          <a:prstGeom prst="rect">
            <a:avLst/>
          </a:prstGeom>
        </p:spPr>
        <p:txBody>
          <a:bodyPr vert="horz" wrap="square" lIns="0" tIns="12689" rIns="0" bIns="0" rtlCol="0" anchor="t">
            <a:spAutoFit/>
          </a:bodyPr>
          <a:lstStyle/>
          <a:p>
            <a:pPr marL="241107" marR="5076" algn="just">
              <a:spcBef>
                <a:spcPts val="100"/>
              </a:spcBef>
            </a:pPr>
            <a:endParaRPr lang="es-ES" sz="1049">
              <a:latin typeface="Tahoma" panose="020B0604030504040204" pitchFamily="34" charset="0"/>
              <a:cs typeface="Tahoma" panose="020B0604030504040204" pitchFamily="34" charset="0"/>
            </a:endParaRPr>
          </a:p>
          <a:p>
            <a:pPr marL="241107" marR="5076" indent="-228417" algn="just">
              <a:buClr>
                <a:srgbClr val="2B3B87"/>
              </a:buClr>
              <a:buFontTx/>
              <a:buChar char="&gt;"/>
              <a:tabLst>
                <a:tab pos="241107" algn="l"/>
              </a:tabLst>
              <a:defRPr/>
            </a:pPr>
            <a:r>
              <a:rPr lang="es-ES" sz="1049" b="1">
                <a:solidFill>
                  <a:sysClr val="windowText" lastClr="000000"/>
                </a:solidFill>
                <a:latin typeface="Tahoma" panose="020B0604030504040204" pitchFamily="34" charset="0"/>
                <a:cs typeface="Tahoma" panose="020B0604030504040204" pitchFamily="34" charset="0"/>
              </a:rPr>
              <a:t>Semrush</a:t>
            </a:r>
            <a:r>
              <a:rPr lang="es-ES" sz="1049" spc="-20">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permite</a:t>
            </a:r>
            <a:r>
              <a:rPr lang="es-ES" sz="1049" spc="-20">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analizar</a:t>
            </a:r>
            <a:r>
              <a:rPr lang="es-ES" sz="1049" spc="-15">
                <a:solidFill>
                  <a:sysClr val="windowText" lastClr="000000"/>
                </a:solidFill>
                <a:latin typeface="Tahoma" panose="020B0604030504040204" pitchFamily="34" charset="0"/>
                <a:cs typeface="Tahoma" panose="020B0604030504040204" pitchFamily="34" charset="0"/>
              </a:rPr>
              <a:t> </a:t>
            </a:r>
            <a:r>
              <a:rPr lang="es-ES" sz="1049" spc="-10">
                <a:solidFill>
                  <a:sysClr val="windowText" lastClr="000000"/>
                </a:solidFill>
                <a:latin typeface="Tahoma" panose="020B0604030504040204" pitchFamily="34" charset="0"/>
                <a:cs typeface="Tahoma" panose="020B0604030504040204" pitchFamily="34" charset="0"/>
              </a:rPr>
              <a:t>estimaciones </a:t>
            </a:r>
            <a:r>
              <a:rPr lang="es-ES" sz="1049">
                <a:solidFill>
                  <a:sysClr val="windowText" lastClr="000000"/>
                </a:solidFill>
                <a:latin typeface="Tahoma" panose="020B0604030504040204" pitchFamily="34" charset="0"/>
                <a:cs typeface="Tahoma" panose="020B0604030504040204" pitchFamily="34" charset="0"/>
              </a:rPr>
              <a:t>de</a:t>
            </a:r>
            <a:r>
              <a:rPr lang="es-ES" sz="1049" spc="-20">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tráfico</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orgánico</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y</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de</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pago,</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así</a:t>
            </a:r>
            <a:r>
              <a:rPr lang="es-ES" sz="1049" spc="-15">
                <a:solidFill>
                  <a:sysClr val="windowText" lastClr="000000"/>
                </a:solidFill>
                <a:latin typeface="Tahoma" panose="020B0604030504040204" pitchFamily="34" charset="0"/>
                <a:cs typeface="Tahoma" panose="020B0604030504040204" pitchFamily="34" charset="0"/>
              </a:rPr>
              <a:t> </a:t>
            </a:r>
            <a:r>
              <a:rPr lang="es-ES" sz="1049" spc="-20">
                <a:solidFill>
                  <a:sysClr val="windowText" lastClr="000000"/>
                </a:solidFill>
                <a:latin typeface="Tahoma" panose="020B0604030504040204" pitchFamily="34" charset="0"/>
                <a:cs typeface="Tahoma" panose="020B0604030504040204" pitchFamily="34" charset="0"/>
              </a:rPr>
              <a:t>como </a:t>
            </a:r>
            <a:r>
              <a:rPr lang="es-ES" sz="1049">
                <a:solidFill>
                  <a:sysClr val="windowText" lastClr="000000"/>
                </a:solidFill>
                <a:latin typeface="Tahoma" panose="020B0604030504040204" pitchFamily="34" charset="0"/>
                <a:cs typeface="Tahoma" panose="020B0604030504040204" pitchFamily="34" charset="0"/>
              </a:rPr>
              <a:t>conocer</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las</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palabras</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clave</a:t>
            </a:r>
            <a:r>
              <a:rPr lang="es-ES" sz="1049" spc="-10">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por</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las</a:t>
            </a:r>
            <a:r>
              <a:rPr lang="es-ES" sz="1049" spc="-15">
                <a:solidFill>
                  <a:sysClr val="windowText" lastClr="000000"/>
                </a:solidFill>
                <a:latin typeface="Tahoma" panose="020B0604030504040204" pitchFamily="34" charset="0"/>
                <a:cs typeface="Tahoma" panose="020B0604030504040204" pitchFamily="34" charset="0"/>
              </a:rPr>
              <a:t> </a:t>
            </a:r>
            <a:r>
              <a:rPr lang="es-ES" sz="1049">
                <a:solidFill>
                  <a:sysClr val="windowText" lastClr="000000"/>
                </a:solidFill>
                <a:latin typeface="Tahoma" panose="020B0604030504040204" pitchFamily="34" charset="0"/>
                <a:cs typeface="Tahoma" panose="020B0604030504040204" pitchFamily="34" charset="0"/>
              </a:rPr>
              <a:t>que</a:t>
            </a:r>
            <a:r>
              <a:rPr lang="es-ES" sz="1049" spc="-10">
                <a:solidFill>
                  <a:sysClr val="windowText" lastClr="000000"/>
                </a:solidFill>
                <a:latin typeface="Tahoma" panose="020B0604030504040204" pitchFamily="34" charset="0"/>
                <a:cs typeface="Tahoma" panose="020B0604030504040204" pitchFamily="34" charset="0"/>
              </a:rPr>
              <a:t> </a:t>
            </a:r>
            <a:r>
              <a:rPr lang="es-ES" sz="1049" spc="-20">
                <a:solidFill>
                  <a:sysClr val="windowText" lastClr="000000"/>
                </a:solidFill>
                <a:latin typeface="Tahoma" panose="020B0604030504040204" pitchFamily="34" charset="0"/>
                <a:cs typeface="Tahoma" panose="020B0604030504040204" pitchFamily="34" charset="0"/>
              </a:rPr>
              <a:t>está </a:t>
            </a:r>
            <a:r>
              <a:rPr lang="es-ES" sz="1049">
                <a:latin typeface="Tahoma" panose="020B0604030504040204" pitchFamily="34" charset="0"/>
                <a:cs typeface="Tahoma" panose="020B0604030504040204" pitchFamily="34" charset="0"/>
              </a:rPr>
              <a:t>posicionada</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web</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bien</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sean</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marca </a:t>
            </a:r>
            <a:r>
              <a:rPr lang="es-ES" sz="1049" spc="-50">
                <a:latin typeface="Tahoma" panose="020B0604030504040204" pitchFamily="34" charset="0"/>
                <a:cs typeface="Tahoma" panose="020B0604030504040204" pitchFamily="34" charset="0"/>
              </a:rPr>
              <a:t>o</a:t>
            </a:r>
            <a:endParaRPr lang="es-ES" sz="1049">
              <a:latin typeface="Tahoma" panose="020B0604030504040204" pitchFamily="34" charset="0"/>
              <a:cs typeface="Tahoma" panose="020B0604030504040204" pitchFamily="34" charset="0"/>
            </a:endParaRPr>
          </a:p>
          <a:p>
            <a:pPr marL="241107" marR="5076" algn="just">
              <a:spcBef>
                <a:spcPts val="100"/>
              </a:spcBef>
            </a:pPr>
            <a:r>
              <a:rPr lang="es-ES" sz="1049">
                <a:latin typeface="Tahoma" panose="020B0604030504040204" pitchFamily="34" charset="0"/>
                <a:cs typeface="Tahoma" panose="020B0604030504040204" pitchFamily="34" charset="0"/>
              </a:rPr>
              <a:t>genéricas</a:t>
            </a:r>
            <a:r>
              <a:rPr sz="1049">
                <a:latin typeface="Tahoma" panose="020B0604030504040204" pitchFamily="34" charset="0"/>
                <a:cs typeface="Tahoma" panose="020B0604030504040204" pitchFamily="34" charset="0"/>
              </a:rPr>
              <a:t>.</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Además</a:t>
            </a:r>
            <a:r>
              <a:rPr sz="1049">
                <a:latin typeface="Tahoma" panose="020B0604030504040204" pitchFamily="34" charset="0"/>
                <a:cs typeface="Tahoma" panose="020B0604030504040204" pitchFamily="34" charset="0"/>
              </a:rPr>
              <a:t>,</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nos</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permite</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analizar</a:t>
            </a:r>
            <a:r>
              <a:rPr sz="1049" spc="-15">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los</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tipos</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enlaces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apuntan</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a</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web,</a:t>
            </a:r>
            <a:r>
              <a:rPr sz="1049" spc="-10">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su</a:t>
            </a:r>
            <a:r>
              <a:rPr sz="1049" spc="-25">
                <a:latin typeface="Tahoma" panose="020B0604030504040204" pitchFamily="34" charset="0"/>
                <a:cs typeface="Tahoma" panose="020B0604030504040204" pitchFamily="34" charset="0"/>
              </a:rPr>
              <a:t> </a:t>
            </a:r>
            <a:r>
              <a:rPr sz="1049" err="1">
                <a:latin typeface="Tahoma" panose="020B0604030504040204" pitchFamily="34" charset="0"/>
                <a:cs typeface="Tahoma" panose="020B0604030504040204" pitchFamily="34" charset="0"/>
              </a:rPr>
              <a:t>calidad</a:t>
            </a:r>
            <a:r>
              <a:rPr sz="1049">
                <a:latin typeface="Tahoma" panose="020B0604030504040204" pitchFamily="34" charset="0"/>
                <a:cs typeface="Tahoma" panose="020B0604030504040204" pitchFamily="34" charset="0"/>
              </a:rPr>
              <a:t> y </a:t>
            </a:r>
            <a:r>
              <a:rPr sz="1049" spc="-10" err="1">
                <a:latin typeface="Tahoma" panose="020B0604030504040204" pitchFamily="34" charset="0"/>
                <a:cs typeface="Tahoma" panose="020B0604030504040204" pitchFamily="34" charset="0"/>
              </a:rPr>
              <a:t>autoridad</a:t>
            </a:r>
            <a:r>
              <a:rPr sz="1049" spc="-10">
                <a:latin typeface="Tahoma" panose="020B0604030504040204" pitchFamily="34" charset="0"/>
                <a:cs typeface="Tahoma" panose="020B0604030504040204" pitchFamily="34" charset="0"/>
              </a:rPr>
              <a:t>.</a:t>
            </a:r>
            <a:endParaRPr sz="1049">
              <a:latin typeface="Tahoma" panose="020B0604030504040204" pitchFamily="34" charset="0"/>
              <a:cs typeface="Tahoma" panose="020B0604030504040204" pitchFamily="34" charset="0"/>
            </a:endParaRPr>
          </a:p>
          <a:p>
            <a:pPr marL="241107" marR="347702" indent="-228417" algn="just">
              <a:spcBef>
                <a:spcPts val="699"/>
              </a:spcBef>
              <a:buClr>
                <a:srgbClr val="2B3B87"/>
              </a:buClr>
              <a:buChar char="&gt;"/>
              <a:tabLst>
                <a:tab pos="241107" algn="l"/>
              </a:tabLst>
            </a:pPr>
            <a:r>
              <a:rPr sz="1049" b="1">
                <a:latin typeface="Tahoma" panose="020B0604030504040204" pitchFamily="34" charset="0"/>
                <a:cs typeface="Tahoma" panose="020B0604030504040204" pitchFamily="34" charset="0"/>
              </a:rPr>
              <a:t>Google</a:t>
            </a:r>
            <a:r>
              <a:rPr sz="1049" b="1" spc="-20">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Keyword</a:t>
            </a:r>
            <a:r>
              <a:rPr sz="1049" b="1" spc="-10">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Planner</a:t>
            </a:r>
            <a:r>
              <a:rPr lang="es-ES" sz="1049" b="1" spc="-10">
                <a:latin typeface="Tahoma" panose="020B0604030504040204" pitchFamily="34" charset="0"/>
                <a:cs typeface="Tahoma" panose="020B0604030504040204" pitchFamily="34" charset="0"/>
              </a:rPr>
              <a:t> Tool </a:t>
            </a:r>
            <a:r>
              <a:rPr lang="es-ES" sz="1049" spc="-10">
                <a:latin typeface="Tahoma" panose="020B0604030504040204" pitchFamily="34" charset="0"/>
                <a:cs typeface="Tahoma" panose="020B0604030504040204" pitchFamily="34" charset="0"/>
              </a:rPr>
              <a:t>permite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conocer</a:t>
            </a:r>
            <a:r>
              <a:rPr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estimaciones</a:t>
            </a:r>
            <a:r>
              <a:rPr sz="1049" spc="-3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2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volúmenes</a:t>
            </a:r>
            <a:r>
              <a:rPr lang="es-ES" sz="1049" spc="50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tráfico</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mensual</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para</a:t>
            </a:r>
            <a:r>
              <a:rPr sz="1049" spc="-2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determinadas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palabras</a:t>
            </a:r>
            <a:r>
              <a:rPr sz="1049" spc="-35">
                <a:latin typeface="Tahoma" panose="020B0604030504040204" pitchFamily="34" charset="0"/>
                <a:cs typeface="Tahoma" panose="020B0604030504040204" pitchFamily="34" charset="0"/>
              </a:rPr>
              <a:t> </a:t>
            </a:r>
            <a:r>
              <a:rPr sz="1049" spc="-10">
                <a:latin typeface="Tahoma" panose="020B0604030504040204" pitchFamily="34" charset="0"/>
                <a:cs typeface="Tahoma" panose="020B0604030504040204" pitchFamily="34" charset="0"/>
              </a:rPr>
              <a:t>clave.</a:t>
            </a:r>
            <a:endParaRPr sz="1049">
              <a:latin typeface="Tahoma" panose="020B0604030504040204" pitchFamily="34" charset="0"/>
              <a:cs typeface="Tahoma" panose="020B0604030504040204" pitchFamily="34" charset="0"/>
            </a:endParaRPr>
          </a:p>
          <a:p>
            <a:pPr marL="241107" marR="87560" indent="-228417" algn="just">
              <a:spcBef>
                <a:spcPts val="699"/>
              </a:spcBef>
              <a:buClr>
                <a:srgbClr val="2B3B87"/>
              </a:buClr>
              <a:buChar char="&gt;"/>
              <a:tabLst>
                <a:tab pos="241107" algn="l"/>
              </a:tabLst>
            </a:pPr>
            <a:r>
              <a:rPr lang="es-ES" sz="1049" b="1" spc="-10">
                <a:latin typeface="Tahoma" panose="020B0604030504040204" pitchFamily="34" charset="0"/>
                <a:cs typeface="Tahoma" panose="020B0604030504040204" pitchFamily="34" charset="0"/>
              </a:rPr>
              <a:t>Herramientas de medición y herramientas de IA  (ChatGPT, Gemini, Perplexity, Claude, Deepseek) </a:t>
            </a:r>
            <a:r>
              <a:rPr lang="es-ES" sz="1049" spc="-10">
                <a:latin typeface="Tahoma" panose="020B0604030504040204" pitchFamily="34" charset="0"/>
                <a:cs typeface="Tahoma" panose="020B0604030504040204" pitchFamily="34" charset="0"/>
              </a:rPr>
              <a:t>para consultar las respuestas generadas a lo largo del tiempo e identificar patrones de resultados y respuestas. </a:t>
            </a:r>
            <a:endParaRPr sz="1049">
              <a:latin typeface="Tahoma" panose="020B0604030504040204" pitchFamily="34" charset="0"/>
              <a:cs typeface="Tahoma" panose="020B0604030504040204" pitchFamily="34" charset="0"/>
            </a:endParaRPr>
          </a:p>
        </p:txBody>
      </p:sp>
      <p:sp>
        <p:nvSpPr>
          <p:cNvPr id="7" name="object 7"/>
          <p:cNvSpPr txBox="1"/>
          <p:nvPr/>
        </p:nvSpPr>
        <p:spPr>
          <a:xfrm>
            <a:off x="3175123" y="581948"/>
            <a:ext cx="1625936" cy="1119879"/>
          </a:xfrm>
          <a:prstGeom prst="rect">
            <a:avLst/>
          </a:prstGeom>
        </p:spPr>
        <p:txBody>
          <a:bodyPr vert="horz" wrap="square" lIns="0" tIns="12689" rIns="0" bIns="0" rtlCol="0" anchor="t">
            <a:spAutoFit/>
          </a:bodyPr>
          <a:lstStyle>
            <a:defPPr>
              <a:defRPr kern="0"/>
            </a:defPPr>
            <a:lvl1pPr marL="12700">
              <a:lnSpc>
                <a:spcPct val="100000"/>
              </a:lnSpc>
              <a:spcBef>
                <a:spcPts val="100"/>
              </a:spcBef>
              <a:defRPr sz="7200">
                <a:latin typeface="OpenSans-Medium"/>
                <a:cs typeface="OpenSans-Medium"/>
              </a:defRPr>
            </a:lvl1pPr>
          </a:lstStyle>
          <a:p>
            <a:r>
              <a:rPr sz="7194">
                <a:solidFill>
                  <a:srgbClr val="2B3B88"/>
                </a:solidFill>
                <a:latin typeface="Tahoma" panose="020B0604030504040204" pitchFamily="34" charset="0"/>
                <a:cs typeface="Tahoma" panose="020B0604030504040204" pitchFamily="34" charset="0"/>
              </a:rPr>
              <a:t>1.</a:t>
            </a:r>
            <a:r>
              <a:rPr lang="es-ES" sz="7194">
                <a:solidFill>
                  <a:srgbClr val="2B3B88"/>
                </a:solidFill>
                <a:latin typeface="Tahoma" panose="020B0604030504040204" pitchFamily="34" charset="0"/>
                <a:cs typeface="Tahoma" panose="020B0604030504040204" pitchFamily="34" charset="0"/>
              </a:rPr>
              <a:t>2</a:t>
            </a:r>
            <a:endParaRPr sz="7194">
              <a:solidFill>
                <a:srgbClr val="2B3B88"/>
              </a:solidFill>
              <a:latin typeface="Tahoma" panose="020B0604030504040204" pitchFamily="34" charset="0"/>
              <a:cs typeface="Tahoma" panose="020B0604030504040204" pitchFamily="34" charset="0"/>
            </a:endParaRPr>
          </a:p>
        </p:txBody>
      </p:sp>
      <p:sp>
        <p:nvSpPr>
          <p:cNvPr id="13" name="CuadroTexto 12">
            <a:extLst>
              <a:ext uri="{FF2B5EF4-FFF2-40B4-BE49-F238E27FC236}">
                <a16:creationId xmlns:a16="http://schemas.microsoft.com/office/drawing/2014/main" id="{04B25094-325C-F146-BF42-44F532735E6E}"/>
              </a:ext>
            </a:extLst>
          </p:cNvPr>
          <p:cNvSpPr txBox="1"/>
          <p:nvPr/>
        </p:nvSpPr>
        <p:spPr>
          <a:xfrm>
            <a:off x="3087364" y="6759289"/>
            <a:ext cx="3594813" cy="215263"/>
          </a:xfrm>
          <a:prstGeom prst="rect">
            <a:avLst/>
          </a:prstGeom>
          <a:noFill/>
        </p:spPr>
        <p:txBody>
          <a:bodyPr wrap="square">
            <a:spAutoFit/>
          </a:bodyPr>
          <a:lstStyle/>
          <a:p>
            <a:pPr marL="12690" marR="74870" defTabSz="913668" hangingPunct="1">
              <a:spcBef>
                <a:spcPts val="300"/>
              </a:spcBef>
              <a:defRPr/>
            </a:pPr>
            <a:r>
              <a:rPr lang="es-ES" sz="799" i="1">
                <a:solidFill>
                  <a:sysClr val="windowText" lastClr="000000"/>
                </a:solidFill>
                <a:latin typeface="Tahoma" panose="020B0604030504040204" pitchFamily="34" charset="0"/>
                <a:cs typeface="Tahoma" panose="020B0604030504040204" pitchFamily="34" charset="0"/>
              </a:rPr>
              <a:t>*Fuente:</a:t>
            </a:r>
            <a:r>
              <a:rPr lang="es-ES" sz="799" i="1" spc="-30">
                <a:solidFill>
                  <a:sysClr val="windowText" lastClr="000000"/>
                </a:solidFill>
                <a:latin typeface="Tahoma" panose="020B0604030504040204" pitchFamily="34" charset="0"/>
                <a:cs typeface="Tahoma" panose="020B0604030504040204" pitchFamily="34" charset="0"/>
              </a:rPr>
              <a:t> </a:t>
            </a:r>
            <a:r>
              <a:rPr lang="es-ES" sz="799" i="1" spc="-10">
                <a:solidFill>
                  <a:sysClr val="windowText" lastClr="000000"/>
                </a:solidFill>
                <a:latin typeface="Tahoma" panose="020B0604030504040204" pitchFamily="34" charset="0"/>
                <a:cs typeface="Tahoma" panose="020B0604030504040204" pitchFamily="34" charset="0"/>
              </a:rPr>
              <a:t>https://infocif.economia3.com/ranking/ventas-empresas/espana</a:t>
            </a:r>
            <a:endParaRPr lang="es-ES" sz="799" i="1">
              <a:solidFill>
                <a:sysClr val="windowText" lastClr="000000"/>
              </a:solidFill>
              <a:latin typeface="Tahoma" panose="020B0604030504040204" pitchFamily="34" charset="0"/>
              <a:cs typeface="Tahoma" panose="020B0604030504040204" pitchFamily="34" charset="0"/>
            </a:endParaRPr>
          </a:p>
        </p:txBody>
      </p:sp>
      <p:sp>
        <p:nvSpPr>
          <p:cNvPr id="14" name="object 2">
            <a:extLst>
              <a:ext uri="{FF2B5EF4-FFF2-40B4-BE49-F238E27FC236}">
                <a16:creationId xmlns:a16="http://schemas.microsoft.com/office/drawing/2014/main" id="{57AC68DC-A981-22A9-8D8E-66B528394945}"/>
              </a:ext>
            </a:extLst>
          </p:cNvPr>
          <p:cNvSpPr txBox="1">
            <a:spLocks/>
          </p:cNvSpPr>
          <p:nvPr/>
        </p:nvSpPr>
        <p:spPr>
          <a:xfrm>
            <a:off x="3175124" y="1678412"/>
            <a:ext cx="6607488" cy="935368"/>
          </a:xfrm>
          <a:prstGeom prst="rect">
            <a:avLst/>
          </a:prstGeom>
        </p:spPr>
        <p:txBody>
          <a:bodyPr vert="horz" wrap="square" lIns="0" tIns="12689" rIns="0" bIns="0" rtlCol="0">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2998" b="1">
                <a:solidFill>
                  <a:srgbClr val="2B3B88"/>
                </a:solidFill>
              </a:rPr>
              <a:t>Explicación de la metodología en la selección de empresas / webs</a:t>
            </a:r>
            <a:endParaRPr lang="es-ES" sz="2998" b="1" spc="-10">
              <a:solidFill>
                <a:srgbClr val="2B3B88"/>
              </a:solidFill>
            </a:endParaRPr>
          </a:p>
        </p:txBody>
      </p:sp>
      <p:sp>
        <p:nvSpPr>
          <p:cNvPr id="2" name="object 14">
            <a:extLst>
              <a:ext uri="{FF2B5EF4-FFF2-40B4-BE49-F238E27FC236}">
                <a16:creationId xmlns:a16="http://schemas.microsoft.com/office/drawing/2014/main" id="{6AF1FBF6-530C-AEF6-D44A-ED905BC17E11}"/>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10</a:t>
            </a:fld>
            <a:endParaRPr lang="es-ES" dirty="0"/>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92CF94BE-DC3E-09B3-6119-7360318E2BF6}"/>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BFDBB112-6E69-3F19-D876-A664844D24B6}"/>
              </a:ext>
            </a:extLst>
          </p:cNvPr>
          <p:cNvSpPr/>
          <p:nvPr/>
        </p:nvSpPr>
        <p:spPr>
          <a:xfrm>
            <a:off x="-1" y="0"/>
            <a:ext cx="10692130" cy="7556500"/>
          </a:xfrm>
          <a:custGeom>
            <a:avLst/>
            <a:gdLst/>
            <a:ahLst/>
            <a:cxnLst/>
            <a:rect l="l" t="t" r="r" b="b"/>
            <a:pathLst>
              <a:path w="10692130" h="7556500">
                <a:moveTo>
                  <a:pt x="0" y="7556500"/>
                </a:moveTo>
                <a:lnTo>
                  <a:pt x="1" y="0"/>
                </a:lnTo>
                <a:lnTo>
                  <a:pt x="10692004" y="0"/>
                </a:lnTo>
                <a:lnTo>
                  <a:pt x="10692004" y="7556500"/>
                </a:lnTo>
                <a:lnTo>
                  <a:pt x="0" y="7556500"/>
                </a:lnTo>
                <a:close/>
              </a:path>
            </a:pathLst>
          </a:custGeom>
          <a:solidFill>
            <a:srgbClr val="070C10"/>
          </a:solidFill>
        </p:spPr>
        <p:txBody>
          <a:bodyPr wrap="square" lIns="0" tIns="0" rIns="0" bIns="0" rtlCol="0"/>
          <a:lstStyle/>
          <a:p>
            <a:endParaRPr/>
          </a:p>
        </p:txBody>
      </p:sp>
      <p:grpSp>
        <p:nvGrpSpPr>
          <p:cNvPr id="3" name="object 3">
            <a:extLst>
              <a:ext uri="{FF2B5EF4-FFF2-40B4-BE49-F238E27FC236}">
                <a16:creationId xmlns:a16="http://schemas.microsoft.com/office/drawing/2014/main" id="{4F2268E7-A3CD-B99F-A685-368A416C86BD}"/>
              </a:ext>
            </a:extLst>
          </p:cNvPr>
          <p:cNvGrpSpPr/>
          <p:nvPr/>
        </p:nvGrpSpPr>
        <p:grpSpPr>
          <a:xfrm>
            <a:off x="0" y="25"/>
            <a:ext cx="10692130" cy="7556500"/>
            <a:chOff x="0" y="25"/>
            <a:chExt cx="10692130" cy="7556500"/>
          </a:xfrm>
        </p:grpSpPr>
        <p:pic>
          <p:nvPicPr>
            <p:cNvPr id="4" name="object 4">
              <a:extLst>
                <a:ext uri="{FF2B5EF4-FFF2-40B4-BE49-F238E27FC236}">
                  <a16:creationId xmlns:a16="http://schemas.microsoft.com/office/drawing/2014/main" id="{BD2F2ABD-9719-9822-DEAE-B3015E616155}"/>
                </a:ext>
              </a:extLst>
            </p:cNvPr>
            <p:cNvPicPr/>
            <p:nvPr/>
          </p:nvPicPr>
          <p:blipFill>
            <a:blip r:embed="rId2" cstate="print"/>
            <a:stretch>
              <a:fillRect/>
            </a:stretch>
          </p:blipFill>
          <p:spPr>
            <a:xfrm>
              <a:off x="0" y="3330016"/>
              <a:ext cx="10403992" cy="4226483"/>
            </a:xfrm>
            <a:prstGeom prst="rect">
              <a:avLst/>
            </a:prstGeom>
          </p:spPr>
        </p:pic>
        <p:pic>
          <p:nvPicPr>
            <p:cNvPr id="5" name="object 5">
              <a:extLst>
                <a:ext uri="{FF2B5EF4-FFF2-40B4-BE49-F238E27FC236}">
                  <a16:creationId xmlns:a16="http://schemas.microsoft.com/office/drawing/2014/main" id="{2CD61EE4-D9A3-9D0D-7C6A-F5B925C3DCEE}"/>
                </a:ext>
              </a:extLst>
            </p:cNvPr>
            <p:cNvPicPr/>
            <p:nvPr/>
          </p:nvPicPr>
          <p:blipFill>
            <a:blip r:embed="rId3" cstate="print"/>
            <a:stretch>
              <a:fillRect/>
            </a:stretch>
          </p:blipFill>
          <p:spPr>
            <a:xfrm>
              <a:off x="719999" y="25"/>
              <a:ext cx="9972001" cy="4643996"/>
            </a:xfrm>
            <a:prstGeom prst="rect">
              <a:avLst/>
            </a:prstGeom>
          </p:spPr>
        </p:pic>
        <p:sp>
          <p:nvSpPr>
            <p:cNvPr id="6" name="object 6">
              <a:extLst>
                <a:ext uri="{FF2B5EF4-FFF2-40B4-BE49-F238E27FC236}">
                  <a16:creationId xmlns:a16="http://schemas.microsoft.com/office/drawing/2014/main" id="{C605F294-997A-8802-D936-901060981852}"/>
                </a:ext>
              </a:extLst>
            </p:cNvPr>
            <p:cNvSpPr/>
            <p:nvPr/>
          </p:nvSpPr>
          <p:spPr>
            <a:xfrm>
              <a:off x="2915996" y="6264148"/>
              <a:ext cx="357505" cy="177800"/>
            </a:xfrm>
            <a:custGeom>
              <a:avLst/>
              <a:gdLst/>
              <a:ahLst/>
              <a:cxnLst/>
              <a:rect l="l" t="t" r="r" b="b"/>
              <a:pathLst>
                <a:path w="357504" h="177800">
                  <a:moveTo>
                    <a:pt x="178563" y="0"/>
                  </a:moveTo>
                  <a:lnTo>
                    <a:pt x="179968" y="94504"/>
                  </a:lnTo>
                  <a:lnTo>
                    <a:pt x="199048" y="144521"/>
                  </a:lnTo>
                  <a:lnTo>
                    <a:pt x="252518" y="166716"/>
                  </a:lnTo>
                  <a:lnTo>
                    <a:pt x="357126" y="177751"/>
                  </a:lnTo>
                  <a:lnTo>
                    <a:pt x="0" y="177751"/>
                  </a:lnTo>
                </a:path>
              </a:pathLst>
            </a:custGeom>
            <a:ln w="18097">
              <a:solidFill>
                <a:srgbClr val="DCDEDD"/>
              </a:solidFill>
            </a:ln>
          </p:spPr>
          <p:txBody>
            <a:bodyPr wrap="square" lIns="0" tIns="0" rIns="0" bIns="0" rtlCol="0"/>
            <a:lstStyle/>
            <a:p>
              <a:endParaRPr/>
            </a:p>
          </p:txBody>
        </p:sp>
        <p:sp>
          <p:nvSpPr>
            <p:cNvPr id="7" name="object 7">
              <a:extLst>
                <a:ext uri="{FF2B5EF4-FFF2-40B4-BE49-F238E27FC236}">
                  <a16:creationId xmlns:a16="http://schemas.microsoft.com/office/drawing/2014/main" id="{EA1EABAD-FAF9-5082-81A5-B25360A3C70C}"/>
                </a:ext>
              </a:extLst>
            </p:cNvPr>
            <p:cNvSpPr/>
            <p:nvPr/>
          </p:nvSpPr>
          <p:spPr>
            <a:xfrm>
              <a:off x="3096386" y="6441898"/>
              <a:ext cx="179070" cy="177800"/>
            </a:xfrm>
            <a:custGeom>
              <a:avLst/>
              <a:gdLst/>
              <a:ahLst/>
              <a:cxnLst/>
              <a:rect l="l" t="t" r="r" b="b"/>
              <a:pathLst>
                <a:path w="179070" h="177800">
                  <a:moveTo>
                    <a:pt x="0" y="177751"/>
                  </a:moveTo>
                  <a:lnTo>
                    <a:pt x="1413" y="83238"/>
                  </a:lnTo>
                  <a:lnTo>
                    <a:pt x="20485" y="33221"/>
                  </a:lnTo>
                  <a:lnTo>
                    <a:pt x="73954" y="11027"/>
                  </a:lnTo>
                  <a:lnTo>
                    <a:pt x="178563" y="0"/>
                  </a:lnTo>
                </a:path>
              </a:pathLst>
            </a:custGeom>
            <a:ln w="18097">
              <a:solidFill>
                <a:srgbClr val="DCDEDD"/>
              </a:solidFill>
            </a:ln>
          </p:spPr>
          <p:txBody>
            <a:bodyPr wrap="square" lIns="0" tIns="0" rIns="0" bIns="0" rtlCol="0"/>
            <a:lstStyle/>
            <a:p>
              <a:endParaRPr/>
            </a:p>
          </p:txBody>
        </p:sp>
      </p:grpSp>
      <p:sp>
        <p:nvSpPr>
          <p:cNvPr id="8" name="object 8">
            <a:extLst>
              <a:ext uri="{FF2B5EF4-FFF2-40B4-BE49-F238E27FC236}">
                <a16:creationId xmlns:a16="http://schemas.microsoft.com/office/drawing/2014/main" id="{F21390CC-C0AF-CA60-BD34-46762991905E}"/>
              </a:ext>
            </a:extLst>
          </p:cNvPr>
          <p:cNvSpPr txBox="1"/>
          <p:nvPr/>
        </p:nvSpPr>
        <p:spPr>
          <a:xfrm>
            <a:off x="2803385" y="3067608"/>
            <a:ext cx="6410960" cy="2224968"/>
          </a:xfrm>
          <a:prstGeom prst="rect">
            <a:avLst/>
          </a:prstGeom>
        </p:spPr>
        <p:txBody>
          <a:bodyPr vert="horz" wrap="square" lIns="0" tIns="458470" rIns="0" bIns="0" rtlCol="0" anchor="t">
            <a:spAutoFit/>
          </a:bodyPr>
          <a:lstStyle/>
          <a:p>
            <a:pPr marL="25400">
              <a:lnSpc>
                <a:spcPct val="100000"/>
              </a:lnSpc>
              <a:spcBef>
                <a:spcPts val="3610"/>
              </a:spcBef>
            </a:pPr>
            <a:r>
              <a:rPr sz="7200" b="1" spc="-50">
                <a:solidFill>
                  <a:srgbClr val="FFFFFF"/>
                </a:solidFill>
                <a:latin typeface="Tahoma"/>
                <a:cs typeface="Tahoma"/>
              </a:rPr>
              <a:t>2</a:t>
            </a:r>
            <a:endParaRPr sz="7200">
              <a:latin typeface="Tahoma"/>
              <a:cs typeface="Tahoma"/>
            </a:endParaRPr>
          </a:p>
          <a:p>
            <a:pPr marL="12700" marR="5080" indent="12700">
              <a:spcBef>
                <a:spcPts val="1465"/>
              </a:spcBef>
            </a:pPr>
            <a:r>
              <a:rPr lang="es-ES" sz="3000" b="1" spc="90">
                <a:solidFill>
                  <a:srgbClr val="FFFFFF"/>
                </a:solidFill>
                <a:latin typeface="Tahoma"/>
                <a:cs typeface="Tahoma"/>
              </a:rPr>
              <a:t>ANÁLISIS DE VISIBILIDAD SEO</a:t>
            </a:r>
            <a:endParaRPr sz="3000" b="1" spc="90">
              <a:solidFill>
                <a:srgbClr val="FFFFFF"/>
              </a:solidFill>
              <a:latin typeface="Tahoma"/>
              <a:cs typeface="Tahoma"/>
            </a:endParaRPr>
          </a:p>
        </p:txBody>
      </p:sp>
      <p:pic>
        <p:nvPicPr>
          <p:cNvPr id="10" name="Marcador de posición de imagen 5" descr="Marcador de posición de imagen 5">
            <a:extLst>
              <a:ext uri="{FF2B5EF4-FFF2-40B4-BE49-F238E27FC236}">
                <a16:creationId xmlns:a16="http://schemas.microsoft.com/office/drawing/2014/main" id="{C28D5DC2-C680-BE7B-2F26-44F333EA1126}"/>
              </a:ext>
            </a:extLst>
          </p:cNvPr>
          <p:cNvPicPr>
            <a:picLocks noChangeAspect="1"/>
          </p:cNvPicPr>
          <p:nvPr/>
        </p:nvPicPr>
        <p:blipFill>
          <a:blip r:embed="rId4"/>
          <a:srcRect l="6614" r="6614"/>
          <a:stretch>
            <a:fillRect/>
          </a:stretch>
        </p:blipFill>
        <p:spPr>
          <a:xfrm>
            <a:off x="6754703" y="-833107"/>
            <a:ext cx="5577285" cy="4277122"/>
          </a:xfrm>
          <a:custGeom>
            <a:avLst/>
            <a:gdLst/>
            <a:ahLst/>
            <a:cxnLst>
              <a:cxn ang="0">
                <a:pos x="wd2" y="hd2"/>
              </a:cxn>
              <a:cxn ang="5400000">
                <a:pos x="wd2" y="hd2"/>
              </a:cxn>
              <a:cxn ang="10800000">
                <a:pos x="wd2" y="hd2"/>
              </a:cxn>
              <a:cxn ang="16200000">
                <a:pos x="wd2" y="hd2"/>
              </a:cxn>
            </a:cxnLst>
            <a:rect l="0" t="0" r="r" b="b"/>
            <a:pathLst>
              <a:path w="21600" h="21600" extrusionOk="0">
                <a:moveTo>
                  <a:pt x="1669" y="0"/>
                </a:moveTo>
                <a:cubicBezTo>
                  <a:pt x="614" y="2176"/>
                  <a:pt x="0" y="4753"/>
                  <a:pt x="0" y="7518"/>
                </a:cubicBezTo>
                <a:cubicBezTo>
                  <a:pt x="0" y="15296"/>
                  <a:pt x="4836" y="21600"/>
                  <a:pt x="10801" y="21600"/>
                </a:cubicBezTo>
                <a:cubicBezTo>
                  <a:pt x="16766" y="21600"/>
                  <a:pt x="21600" y="15296"/>
                  <a:pt x="21600" y="7518"/>
                </a:cubicBezTo>
                <a:cubicBezTo>
                  <a:pt x="21600" y="4753"/>
                  <a:pt x="20986" y="2176"/>
                  <a:pt x="19931" y="0"/>
                </a:cubicBezTo>
                <a:lnTo>
                  <a:pt x="1669" y="0"/>
                </a:lnTo>
                <a:close/>
              </a:path>
            </a:pathLst>
          </a:custGeom>
          <a:ln w="12700">
            <a:miter lim="400000"/>
          </a:ln>
        </p:spPr>
      </p:pic>
    </p:spTree>
    <p:extLst>
      <p:ext uri="{BB962C8B-B14F-4D97-AF65-F5344CB8AC3E}">
        <p14:creationId xmlns:p14="http://schemas.microsoft.com/office/powerpoint/2010/main" val="32699682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14">
            <a:extLst>
              <a:ext uri="{FF2B5EF4-FFF2-40B4-BE49-F238E27FC236}">
                <a16:creationId xmlns:a16="http://schemas.microsoft.com/office/drawing/2014/main" id="{A093955E-A3BD-EC40-B720-042143911A61}"/>
              </a:ext>
            </a:extLst>
          </p:cNvPr>
          <p:cNvSpPr txBox="1"/>
          <p:nvPr/>
        </p:nvSpPr>
        <p:spPr>
          <a:xfrm>
            <a:off x="2868726" y="2545031"/>
            <a:ext cx="3366135" cy="1587166"/>
          </a:xfrm>
          <a:prstGeom prst="rect">
            <a:avLst/>
          </a:prstGeom>
        </p:spPr>
        <p:txBody>
          <a:bodyPr vert="horz" wrap="square" lIns="0" tIns="11430" rIns="0" bIns="0" rtlCol="0" anchor="t">
            <a:spAutoFit/>
          </a:bodyPr>
          <a:lstStyle/>
          <a:p>
            <a:pPr marL="12690" marR="170678" algn="just">
              <a:spcBef>
                <a:spcPts val="100"/>
              </a:spcBef>
              <a:buClr>
                <a:srgbClr val="2B3B87"/>
              </a:buClr>
              <a:tabLst>
                <a:tab pos="241107" algn="l"/>
              </a:tabLst>
            </a:pPr>
            <a:r>
              <a:rPr lang="es-ES" sz="1000" spc="-10">
                <a:latin typeface="Tahoma" panose="020B0604030504040204" pitchFamily="34" charset="0"/>
                <a:cs typeface="Tahoma" panose="020B0604030504040204" pitchFamily="34" charset="0"/>
              </a:rPr>
              <a:t>Como primer análisis hemos evaluado la presencia actual de cada una de las marcas en la </a:t>
            </a:r>
            <a:r>
              <a:rPr lang="es-ES" sz="1000" b="1" spc="-10">
                <a:latin typeface="Tahoma" panose="020B0604030504040204" pitchFamily="34" charset="0"/>
                <a:cs typeface="Tahoma" panose="020B0604030504040204" pitchFamily="34" charset="0"/>
              </a:rPr>
              <a:t>primera página de resultados de búsqueda de Google</a:t>
            </a:r>
            <a:r>
              <a:rPr lang="es-ES" sz="1000" spc="-10">
                <a:latin typeface="Tahoma" panose="020B0604030504040204" pitchFamily="34" charset="0"/>
                <a:cs typeface="Tahoma" panose="020B0604030504040204" pitchFamily="34" charset="0"/>
              </a:rPr>
              <a:t>.</a:t>
            </a:r>
          </a:p>
          <a:p>
            <a:pPr marL="12690" marR="170678" algn="just">
              <a:spcBef>
                <a:spcPts val="100"/>
              </a:spcBef>
              <a:buClr>
                <a:srgbClr val="2B3B87"/>
              </a:buClr>
              <a:tabLst>
                <a:tab pos="241107" algn="l"/>
              </a:tabLst>
            </a:pPr>
            <a:endParaRPr lang="es-ES" sz="1000" spc="-10">
              <a:latin typeface="Tahoma" panose="020B0604030504040204" pitchFamily="34" charset="0"/>
              <a:cs typeface="Tahoma" panose="020B0604030504040204" pitchFamily="34" charset="0"/>
            </a:endParaRPr>
          </a:p>
          <a:p>
            <a:pPr marL="12690" marR="170678" algn="just">
              <a:spcBef>
                <a:spcPts val="100"/>
              </a:spcBef>
              <a:buClr>
                <a:srgbClr val="2B3B87"/>
              </a:buClr>
              <a:tabLst>
                <a:tab pos="241107" algn="l"/>
              </a:tabLst>
            </a:pPr>
            <a:r>
              <a:rPr lang="es-ES" sz="1000" spc="-10">
                <a:latin typeface="Tahoma" panose="020B0604030504040204" pitchFamily="34" charset="0"/>
                <a:cs typeface="Tahoma" panose="020B0604030504040204" pitchFamily="34" charset="0"/>
              </a:rPr>
              <a:t>Se ha analizado qué es lo que ven los usuarios en una primera página de resultados cuando buscan una marca en concreto y qué tipo de información está ofreciendo el motor de búsqueda, en este caso Google, a los usuarios cuando hacen una búsqueda de marca.</a:t>
            </a:r>
          </a:p>
          <a:p>
            <a:pPr marL="12700" marR="5080" algn="just">
              <a:lnSpc>
                <a:spcPct val="108500"/>
              </a:lnSpc>
              <a:spcBef>
                <a:spcPts val="90"/>
              </a:spcBef>
            </a:pPr>
            <a:endParaRPr sz="1000">
              <a:latin typeface="Tahoma"/>
              <a:cs typeface="Tahoma"/>
            </a:endParaRPr>
          </a:p>
        </p:txBody>
      </p:sp>
      <p:sp>
        <p:nvSpPr>
          <p:cNvPr id="6" name="object 15">
            <a:extLst>
              <a:ext uri="{FF2B5EF4-FFF2-40B4-BE49-F238E27FC236}">
                <a16:creationId xmlns:a16="http://schemas.microsoft.com/office/drawing/2014/main" id="{7404EFD6-DEB5-E7DE-8310-648744B65192}"/>
              </a:ext>
            </a:extLst>
          </p:cNvPr>
          <p:cNvSpPr txBox="1"/>
          <p:nvPr/>
        </p:nvSpPr>
        <p:spPr>
          <a:xfrm>
            <a:off x="2869996" y="4118355"/>
            <a:ext cx="3364865" cy="3292761"/>
          </a:xfrm>
          <a:prstGeom prst="rect">
            <a:avLst/>
          </a:prstGeom>
        </p:spPr>
        <p:txBody>
          <a:bodyPr vert="horz" wrap="square" lIns="0" tIns="11430" rIns="0" bIns="0" rtlCol="0">
            <a:spAutoFit/>
          </a:bodyPr>
          <a:lstStyle/>
          <a:p>
            <a:pPr marL="12690" marR="170678" algn="just">
              <a:spcBef>
                <a:spcPts val="100"/>
              </a:spcBef>
              <a:buClr>
                <a:srgbClr val="2B3B87"/>
              </a:buClr>
              <a:tabLst>
                <a:tab pos="241107" algn="l"/>
              </a:tabLst>
            </a:pPr>
            <a:r>
              <a:rPr lang="es-ES" sz="1000" spc="-10">
                <a:latin typeface="Tahoma" panose="020B0604030504040204" pitchFamily="34" charset="0"/>
                <a:cs typeface="Tahoma" panose="020B0604030504040204" pitchFamily="34" charset="0"/>
              </a:rPr>
              <a:t>Se han evaluado distintos aspectos del SERP:</a:t>
            </a:r>
          </a:p>
          <a:p>
            <a:pPr marL="241107" marR="170678" indent="-228417" algn="just">
              <a:spcBef>
                <a:spcPts val="100"/>
              </a:spcBef>
              <a:buClr>
                <a:srgbClr val="2B3B87"/>
              </a:buClr>
              <a:buChar char="&gt;"/>
              <a:tabLst>
                <a:tab pos="241107" algn="l"/>
              </a:tabLst>
            </a:pPr>
            <a:endParaRPr lang="es-ES" sz="1000" b="1">
              <a:latin typeface="Tahoma" panose="020B0604030504040204" pitchFamily="34" charset="0"/>
              <a:cs typeface="Tahoma" panose="020B0604030504040204" pitchFamily="34" charset="0"/>
            </a:endParaRPr>
          </a:p>
          <a:p>
            <a:pPr marL="241107" marR="170678" indent="-228417" algn="just">
              <a:spcBef>
                <a:spcPts val="100"/>
              </a:spcBef>
              <a:buClr>
                <a:srgbClr val="2B3B87"/>
              </a:buClr>
              <a:buChar char="&gt;"/>
              <a:tabLst>
                <a:tab pos="241107" algn="l"/>
              </a:tabLst>
            </a:pPr>
            <a:endParaRPr lang="es-ES" sz="1000" b="1">
              <a:latin typeface="Tahoma" panose="020B0604030504040204" pitchFamily="34" charset="0"/>
              <a:cs typeface="Tahoma" panose="020B0604030504040204" pitchFamily="34" charset="0"/>
            </a:endParaRPr>
          </a:p>
          <a:p>
            <a:pPr marL="241107" marR="170678" indent="-228417" algn="just">
              <a:spcBef>
                <a:spcPts val="100"/>
              </a:spcBef>
              <a:buClr>
                <a:srgbClr val="2B3B87"/>
              </a:buClr>
              <a:buChar char="&gt;"/>
              <a:tabLst>
                <a:tab pos="241107" algn="l"/>
              </a:tabLst>
            </a:pPr>
            <a:r>
              <a:rPr lang="es-ES" sz="1000" b="1">
                <a:latin typeface="Tahoma" panose="020B0604030504040204" pitchFamily="34" charset="0"/>
                <a:cs typeface="Tahoma" panose="020B0604030504040204" pitchFamily="34" charset="0"/>
              </a:rPr>
              <a:t>Panel</a:t>
            </a:r>
            <a:r>
              <a:rPr lang="es-ES" sz="1000" b="1" spc="-20">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de</a:t>
            </a:r>
            <a:r>
              <a:rPr lang="es-ES" sz="1000" b="1" spc="-15">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información</a:t>
            </a:r>
            <a:r>
              <a:rPr lang="es-ES" sz="1000" b="1" spc="-20">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(Knowledge</a:t>
            </a:r>
            <a:r>
              <a:rPr lang="es-ES" sz="1000" b="1" spc="-15">
                <a:latin typeface="Tahoma" panose="020B0604030504040204" pitchFamily="34" charset="0"/>
                <a:cs typeface="Tahoma" panose="020B0604030504040204" pitchFamily="34" charset="0"/>
              </a:rPr>
              <a:t> </a:t>
            </a:r>
            <a:r>
              <a:rPr lang="es-ES" sz="1000" b="1" spc="-10">
                <a:latin typeface="Tahoma" panose="020B0604030504040204" pitchFamily="34" charset="0"/>
                <a:cs typeface="Tahoma" panose="020B0604030504040204" pitchFamily="34" charset="0"/>
              </a:rPr>
              <a:t>Panel): </a:t>
            </a:r>
            <a:r>
              <a:rPr lang="es-ES" sz="1000" spc="-10">
                <a:latin typeface="Tahoma" panose="020B0604030504040204" pitchFamily="34" charset="0"/>
                <a:cs typeface="Tahoma" panose="020B0604030504040204" pitchFamily="34" charset="0"/>
              </a:rPr>
              <a:t>s</a:t>
            </a:r>
            <a:r>
              <a:rPr lang="es-ES" sz="1000">
                <a:latin typeface="Tahoma" panose="020B0604030504040204" pitchFamily="34" charset="0"/>
                <a:cs typeface="Tahoma" panose="020B0604030504040204" pitchFamily="34" charset="0"/>
              </a:rPr>
              <a:t>on</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cuadros</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de</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datos</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que</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ofrece</a:t>
            </a:r>
            <a:r>
              <a:rPr lang="es-ES" sz="1000" spc="-10">
                <a:latin typeface="Tahoma" panose="020B0604030504040204" pitchFamily="34" charset="0"/>
                <a:cs typeface="Tahoma" panose="020B0604030504040204" pitchFamily="34" charset="0"/>
              </a:rPr>
              <a:t> Google</a:t>
            </a:r>
            <a:r>
              <a:rPr lang="es-ES" sz="1000" spc="50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al</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buscar</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información</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sobre</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una</a:t>
            </a:r>
            <a:r>
              <a:rPr lang="es-ES" sz="1000" spc="-15">
                <a:latin typeface="Tahoma" panose="020B0604030504040204" pitchFamily="34" charset="0"/>
                <a:cs typeface="Tahoma" panose="020B0604030504040204" pitchFamily="34" charset="0"/>
              </a:rPr>
              <a:t> </a:t>
            </a:r>
            <a:r>
              <a:rPr lang="es-ES" sz="1000" spc="-10">
                <a:latin typeface="Tahoma" panose="020B0604030504040204" pitchFamily="34" charset="0"/>
                <a:cs typeface="Tahoma" panose="020B0604030504040204" pitchFamily="34" charset="0"/>
              </a:rPr>
              <a:t>persona, organizaciones</a:t>
            </a:r>
            <a:r>
              <a:rPr lang="es-ES" sz="1000" spc="3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o</a:t>
            </a:r>
            <a:r>
              <a:rPr lang="es-ES" sz="1000" spc="40">
                <a:latin typeface="Tahoma" panose="020B0604030504040204" pitchFamily="34" charset="0"/>
                <a:cs typeface="Tahoma" panose="020B0604030504040204" pitchFamily="34" charset="0"/>
              </a:rPr>
              <a:t> </a:t>
            </a:r>
            <a:r>
              <a:rPr lang="es-ES" sz="1000" spc="-10">
                <a:latin typeface="Tahoma" panose="020B0604030504040204" pitchFamily="34" charset="0"/>
                <a:cs typeface="Tahoma" panose="020B0604030504040204" pitchFamily="34" charset="0"/>
              </a:rPr>
              <a:t>empresas.</a:t>
            </a:r>
          </a:p>
          <a:p>
            <a:pPr marL="12690" marR="170678" algn="just">
              <a:spcBef>
                <a:spcPts val="100"/>
              </a:spcBef>
              <a:buClr>
                <a:srgbClr val="2B3B87"/>
              </a:buClr>
              <a:tabLst>
                <a:tab pos="241107" algn="l"/>
              </a:tabLst>
            </a:pPr>
            <a:endParaRPr lang="es-ES" sz="1000">
              <a:latin typeface="Tahoma" panose="020B0604030504040204" pitchFamily="34" charset="0"/>
              <a:cs typeface="Tahoma" panose="020B0604030504040204" pitchFamily="34" charset="0"/>
            </a:endParaRPr>
          </a:p>
          <a:p>
            <a:pPr marL="241107" marR="5076" indent="-228417" algn="just">
              <a:spcBef>
                <a:spcPts val="699"/>
              </a:spcBef>
              <a:buClr>
                <a:srgbClr val="2B3B87"/>
              </a:buClr>
              <a:buChar char="&gt;"/>
              <a:tabLst>
                <a:tab pos="241107" algn="l"/>
              </a:tabLst>
            </a:pPr>
            <a:r>
              <a:rPr lang="es-ES" sz="1000" b="1">
                <a:latin typeface="Tahoma" panose="020B0604030504040204" pitchFamily="34" charset="0"/>
                <a:cs typeface="Tahoma" panose="020B0604030504040204" pitchFamily="34" charset="0"/>
              </a:rPr>
              <a:t>Resultados</a:t>
            </a:r>
            <a:r>
              <a:rPr lang="es-ES" sz="1000" b="1" spc="-50">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enriquecidos</a:t>
            </a:r>
            <a:r>
              <a:rPr lang="es-ES" sz="1000" b="1" spc="-50">
                <a:latin typeface="Tahoma" panose="020B0604030504040204" pitchFamily="34" charset="0"/>
                <a:cs typeface="Tahoma" panose="020B0604030504040204" pitchFamily="34" charset="0"/>
              </a:rPr>
              <a:t> </a:t>
            </a:r>
            <a:r>
              <a:rPr lang="es-ES" sz="1000" b="1" spc="-10">
                <a:latin typeface="Tahoma" panose="020B0604030504040204" pitchFamily="34" charset="0"/>
                <a:cs typeface="Tahoma" panose="020B0604030504040204" pitchFamily="34" charset="0"/>
              </a:rPr>
              <a:t>(Featured </a:t>
            </a:r>
            <a:r>
              <a:rPr lang="es-ES" sz="1000" b="1">
                <a:latin typeface="Tahoma" panose="020B0604030504040204" pitchFamily="34" charset="0"/>
                <a:cs typeface="Tahoma" panose="020B0604030504040204" pitchFamily="34" charset="0"/>
              </a:rPr>
              <a:t>snippets):</a:t>
            </a:r>
            <a:r>
              <a:rPr lang="es-ES" sz="1000" b="1" spc="-30">
                <a:latin typeface="Tahoma" panose="020B0604030504040204" pitchFamily="34" charset="0"/>
                <a:cs typeface="Tahoma" panose="020B0604030504040204" pitchFamily="34" charset="0"/>
              </a:rPr>
              <a:t> </a:t>
            </a:r>
            <a:r>
              <a:rPr lang="es-ES" sz="1000" spc="-30">
                <a:latin typeface="Tahoma" panose="020B0604030504040204" pitchFamily="34" charset="0"/>
                <a:cs typeface="Tahoma" panose="020B0604030504040204" pitchFamily="34" charset="0"/>
              </a:rPr>
              <a:t>o</a:t>
            </a:r>
            <a:r>
              <a:rPr lang="es-ES" sz="1000">
                <a:latin typeface="Tahoma" panose="020B0604030504040204" pitchFamily="34" charset="0"/>
                <a:cs typeface="Tahoma" panose="020B0604030504040204" pitchFamily="34" charset="0"/>
              </a:rPr>
              <a:t>frecen</a:t>
            </a:r>
            <a:r>
              <a:rPr lang="es-ES" sz="1000" spc="-2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más</a:t>
            </a:r>
            <a:r>
              <a:rPr lang="es-ES" sz="1000" spc="-3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información</a:t>
            </a:r>
            <a:r>
              <a:rPr lang="es-ES" sz="1000" spc="-2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sobre</a:t>
            </a:r>
            <a:r>
              <a:rPr lang="es-ES" sz="1000" spc="-25">
                <a:latin typeface="Tahoma" panose="020B0604030504040204" pitchFamily="34" charset="0"/>
                <a:cs typeface="Tahoma" panose="020B0604030504040204" pitchFamily="34" charset="0"/>
              </a:rPr>
              <a:t> el </a:t>
            </a:r>
            <a:r>
              <a:rPr lang="es-ES" sz="1000">
                <a:latin typeface="Tahoma" panose="020B0604030504040204" pitchFamily="34" charset="0"/>
                <a:cs typeface="Tahoma" panose="020B0604030504040204" pitchFamily="34" charset="0"/>
              </a:rPr>
              <a:t>contenido</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o</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contexto</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sobre</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la</a:t>
            </a:r>
            <a:r>
              <a:rPr lang="es-ES" sz="1000" spc="-15">
                <a:latin typeface="Tahoma" panose="020B0604030504040204" pitchFamily="34" charset="0"/>
                <a:cs typeface="Tahoma" panose="020B0604030504040204" pitchFamily="34" charset="0"/>
              </a:rPr>
              <a:t> </a:t>
            </a:r>
            <a:r>
              <a:rPr lang="es-ES" sz="1000" spc="-10">
                <a:latin typeface="Tahoma" panose="020B0604030504040204" pitchFamily="34" charset="0"/>
                <a:cs typeface="Tahoma" panose="020B0604030504040204" pitchFamily="34" charset="0"/>
              </a:rPr>
              <a:t>información </a:t>
            </a:r>
            <a:r>
              <a:rPr lang="es-ES" sz="1000">
                <a:latin typeface="Tahoma" panose="020B0604030504040204" pitchFamily="34" charset="0"/>
                <a:cs typeface="Tahoma" panose="020B0604030504040204" pitchFamily="34" charset="0"/>
              </a:rPr>
              <a:t>que</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estamos</a:t>
            </a:r>
            <a:r>
              <a:rPr lang="es-ES" sz="1000" spc="-15">
                <a:latin typeface="Tahoma" panose="020B0604030504040204" pitchFamily="34" charset="0"/>
                <a:cs typeface="Tahoma" panose="020B0604030504040204" pitchFamily="34" charset="0"/>
              </a:rPr>
              <a:t> </a:t>
            </a:r>
            <a:r>
              <a:rPr lang="es-ES" sz="1000" spc="-10">
                <a:latin typeface="Tahoma" panose="020B0604030504040204" pitchFamily="34" charset="0"/>
                <a:cs typeface="Tahoma" panose="020B0604030504040204" pitchFamily="34" charset="0"/>
              </a:rPr>
              <a:t>buscando.</a:t>
            </a:r>
          </a:p>
          <a:p>
            <a:pPr marL="241107" marR="5076" indent="-228417" algn="just">
              <a:spcBef>
                <a:spcPts val="699"/>
              </a:spcBef>
              <a:buClr>
                <a:srgbClr val="2B3B87"/>
              </a:buClr>
              <a:buChar char="&gt;"/>
              <a:tabLst>
                <a:tab pos="241107" algn="l"/>
              </a:tabLst>
            </a:pPr>
            <a:endParaRPr lang="es-ES" sz="1000" spc="-10">
              <a:latin typeface="Tahoma" panose="020B0604030504040204" pitchFamily="34" charset="0"/>
              <a:cs typeface="Tahoma" panose="020B0604030504040204" pitchFamily="34" charset="0"/>
            </a:endParaRPr>
          </a:p>
          <a:p>
            <a:pPr marL="241107" marR="5076" indent="-228417" algn="just">
              <a:spcBef>
                <a:spcPts val="699"/>
              </a:spcBef>
              <a:buClr>
                <a:srgbClr val="2B3B87"/>
              </a:buClr>
              <a:buFontTx/>
              <a:buChar char="&gt;"/>
              <a:tabLst>
                <a:tab pos="241107" algn="l"/>
              </a:tabLst>
            </a:pPr>
            <a:r>
              <a:rPr lang="es-ES" sz="1000" b="1">
                <a:latin typeface="Tahoma" panose="020B0604030504040204" pitchFamily="34" charset="0"/>
                <a:cs typeface="Tahoma" panose="020B0604030504040204" pitchFamily="34" charset="0"/>
              </a:rPr>
              <a:t>Google AI Overviews: </a:t>
            </a:r>
            <a:r>
              <a:rPr lang="es-ES" sz="1000" spc="-30">
                <a:latin typeface="Tahoma" panose="020B0604030504040204" pitchFamily="34" charset="0"/>
                <a:cs typeface="Tahoma" panose="020B0604030504040204" pitchFamily="34" charset="0"/>
              </a:rPr>
              <a:t>resultados generados con IA, Gemini, integrados en la propia página de resultados del SERP de Google.</a:t>
            </a:r>
            <a:endParaRPr lang="es-ES" sz="1000" spc="-10">
              <a:latin typeface="Tahoma" panose="020B0604030504040204" pitchFamily="34" charset="0"/>
              <a:cs typeface="Tahoma" panose="020B0604030504040204" pitchFamily="34" charset="0"/>
            </a:endParaRPr>
          </a:p>
          <a:p>
            <a:pPr marL="241107" marR="5076" indent="-228417" algn="just">
              <a:spcBef>
                <a:spcPts val="699"/>
              </a:spcBef>
              <a:buClr>
                <a:srgbClr val="2B3B87"/>
              </a:buClr>
              <a:buChar char="&gt;"/>
              <a:tabLst>
                <a:tab pos="241107" algn="l"/>
              </a:tabLst>
            </a:pPr>
            <a:endParaRPr lang="es-ES" sz="1000" spc="-10">
              <a:latin typeface="Tahoma" panose="020B0604030504040204" pitchFamily="34" charset="0"/>
              <a:cs typeface="Tahoma" panose="020B0604030504040204" pitchFamily="34" charset="0"/>
            </a:endParaRPr>
          </a:p>
          <a:p>
            <a:pPr marL="12690" marR="5076" algn="just">
              <a:spcBef>
                <a:spcPts val="699"/>
              </a:spcBef>
              <a:buClr>
                <a:srgbClr val="2B3B87"/>
              </a:buClr>
              <a:tabLst>
                <a:tab pos="241107" algn="l"/>
              </a:tabLst>
            </a:pPr>
            <a:endParaRPr lang="es-ES" sz="1000">
              <a:latin typeface="Tahoma" panose="020B0604030504040204" pitchFamily="34" charset="0"/>
              <a:cs typeface="Tahoma" panose="020B0604030504040204" pitchFamily="34" charset="0"/>
            </a:endParaRPr>
          </a:p>
          <a:p>
            <a:pPr marL="12700" marR="5080" algn="just">
              <a:lnSpc>
                <a:spcPct val="108700"/>
              </a:lnSpc>
              <a:spcBef>
                <a:spcPts val="90"/>
              </a:spcBef>
            </a:pPr>
            <a:endParaRPr sz="1000">
              <a:latin typeface="Tahoma"/>
              <a:cs typeface="Tahoma"/>
            </a:endParaRPr>
          </a:p>
        </p:txBody>
      </p:sp>
      <p:sp>
        <p:nvSpPr>
          <p:cNvPr id="7" name="object 16">
            <a:extLst>
              <a:ext uri="{FF2B5EF4-FFF2-40B4-BE49-F238E27FC236}">
                <a16:creationId xmlns:a16="http://schemas.microsoft.com/office/drawing/2014/main" id="{14554675-AC9D-7159-8D3D-07DB1385313F}"/>
              </a:ext>
            </a:extLst>
          </p:cNvPr>
          <p:cNvSpPr txBox="1">
            <a:spLocks noGrp="1"/>
          </p:cNvSpPr>
          <p:nvPr>
            <p:ph type="title"/>
          </p:nvPr>
        </p:nvSpPr>
        <p:spPr>
          <a:xfrm>
            <a:off x="2869996" y="1646625"/>
            <a:ext cx="5443661" cy="443711"/>
          </a:xfrm>
          <a:prstGeom prst="rect">
            <a:avLst/>
          </a:prstGeom>
        </p:spPr>
        <p:txBody>
          <a:bodyPr vert="horz" wrap="square" lIns="0" tIns="12700" rIns="0" bIns="0" rtlCol="0" anchor="t">
            <a:spAutoFit/>
          </a:bodyPr>
          <a:lstStyle/>
          <a:p>
            <a:pPr marL="12700" marR="5080">
              <a:lnSpc>
                <a:spcPct val="100000"/>
              </a:lnSpc>
              <a:spcBef>
                <a:spcPts val="100"/>
              </a:spcBef>
            </a:pPr>
            <a:r>
              <a:rPr lang="es-ES" sz="2800" b="1" spc="100">
                <a:solidFill>
                  <a:srgbClr val="25408F"/>
                </a:solidFill>
              </a:rPr>
              <a:t>Análisis de visibilidad SEO</a:t>
            </a:r>
          </a:p>
        </p:txBody>
      </p:sp>
      <p:sp>
        <p:nvSpPr>
          <p:cNvPr id="8" name="object 17">
            <a:extLst>
              <a:ext uri="{FF2B5EF4-FFF2-40B4-BE49-F238E27FC236}">
                <a16:creationId xmlns:a16="http://schemas.microsoft.com/office/drawing/2014/main" id="{C9170982-9E84-2A18-03A6-334B71812710}"/>
              </a:ext>
            </a:extLst>
          </p:cNvPr>
          <p:cNvSpPr txBox="1"/>
          <p:nvPr/>
        </p:nvSpPr>
        <p:spPr>
          <a:xfrm>
            <a:off x="2869996" y="670560"/>
            <a:ext cx="1123950" cy="1016000"/>
          </a:xfrm>
          <a:prstGeom prst="rect">
            <a:avLst/>
          </a:prstGeom>
        </p:spPr>
        <p:txBody>
          <a:bodyPr vert="horz" wrap="square" lIns="0" tIns="12700" rIns="0" bIns="0" rtlCol="0">
            <a:spAutoFit/>
          </a:bodyPr>
          <a:lstStyle/>
          <a:p>
            <a:pPr marL="12700">
              <a:lnSpc>
                <a:spcPct val="100000"/>
              </a:lnSpc>
              <a:spcBef>
                <a:spcPts val="100"/>
              </a:spcBef>
            </a:pPr>
            <a:r>
              <a:rPr lang="es-ES" sz="6500" spc="325">
                <a:solidFill>
                  <a:srgbClr val="2B3B88"/>
                </a:solidFill>
                <a:latin typeface="Tahoma"/>
                <a:cs typeface="Tahoma"/>
              </a:rPr>
              <a:t>2</a:t>
            </a:r>
            <a:endParaRPr sz="6500">
              <a:latin typeface="Tahoma"/>
              <a:cs typeface="Tahoma"/>
            </a:endParaRPr>
          </a:p>
        </p:txBody>
      </p:sp>
      <p:sp>
        <p:nvSpPr>
          <p:cNvPr id="9" name="object 18">
            <a:extLst>
              <a:ext uri="{FF2B5EF4-FFF2-40B4-BE49-F238E27FC236}">
                <a16:creationId xmlns:a16="http://schemas.microsoft.com/office/drawing/2014/main" id="{A48A9819-4758-A266-9F5B-BC9987FD4521}"/>
              </a:ext>
            </a:extLst>
          </p:cNvPr>
          <p:cNvSpPr txBox="1"/>
          <p:nvPr/>
        </p:nvSpPr>
        <p:spPr>
          <a:xfrm>
            <a:off x="6839001" y="2545031"/>
            <a:ext cx="3628974" cy="2346796"/>
          </a:xfrm>
          <a:prstGeom prst="rect">
            <a:avLst/>
          </a:prstGeom>
        </p:spPr>
        <p:txBody>
          <a:bodyPr vert="horz" wrap="square" lIns="0" tIns="12700" rIns="0" bIns="0" rtlCol="0">
            <a:spAutoFit/>
          </a:bodyPr>
          <a:lstStyle/>
          <a:p>
            <a:pPr marL="241107" marR="201768" indent="-228417" algn="just">
              <a:spcBef>
                <a:spcPts val="699"/>
              </a:spcBef>
              <a:buClr>
                <a:srgbClr val="2B3B87"/>
              </a:buClr>
              <a:buChar char="&gt;"/>
              <a:tabLst>
                <a:tab pos="241107" algn="l"/>
              </a:tabLst>
            </a:pPr>
            <a:r>
              <a:rPr lang="es-ES" sz="1000" b="1">
                <a:latin typeface="Tahoma" panose="020B0604030504040204" pitchFamily="34" charset="0"/>
                <a:cs typeface="Tahoma" panose="020B0604030504040204" pitchFamily="34" charset="0"/>
              </a:rPr>
              <a:t>Perfil</a:t>
            </a:r>
            <a:r>
              <a:rPr lang="es-ES" sz="1000" b="1" spc="-20">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de</a:t>
            </a:r>
            <a:r>
              <a:rPr lang="es-ES" sz="1000" b="1" spc="-15">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empresa de Maps</a:t>
            </a:r>
            <a:r>
              <a:rPr lang="es-ES" sz="1000" b="1" spc="-20">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(antiguo</a:t>
            </a:r>
            <a:r>
              <a:rPr lang="es-ES" sz="1000" b="1" spc="-15">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Google</a:t>
            </a:r>
            <a:r>
              <a:rPr lang="es-ES" sz="1000" b="1" spc="-20">
                <a:latin typeface="Tahoma" panose="020B0604030504040204" pitchFamily="34" charset="0"/>
                <a:cs typeface="Tahoma" panose="020B0604030504040204" pitchFamily="34" charset="0"/>
              </a:rPr>
              <a:t> </a:t>
            </a:r>
            <a:r>
              <a:rPr lang="es-ES" sz="1000" b="1" spc="-25">
                <a:latin typeface="Tahoma" panose="020B0604030504040204" pitchFamily="34" charset="0"/>
                <a:cs typeface="Tahoma" panose="020B0604030504040204" pitchFamily="34" charset="0"/>
              </a:rPr>
              <a:t>My </a:t>
            </a:r>
            <a:r>
              <a:rPr lang="es-ES" sz="1000" b="1">
                <a:latin typeface="Tahoma" panose="020B0604030504040204" pitchFamily="34" charset="0"/>
                <a:cs typeface="Tahoma" panose="020B0604030504040204" pitchFamily="34" charset="0"/>
              </a:rPr>
              <a:t>Business):</a:t>
            </a:r>
            <a:r>
              <a:rPr lang="es-ES" sz="1000" b="1"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fichas corporativas con</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información</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como</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la</a:t>
            </a:r>
            <a:r>
              <a:rPr lang="es-ES" sz="1000" spc="-15">
                <a:latin typeface="Tahoma" panose="020B0604030504040204" pitchFamily="34" charset="0"/>
                <a:cs typeface="Tahoma" panose="020B0604030504040204" pitchFamily="34" charset="0"/>
              </a:rPr>
              <a:t> </a:t>
            </a:r>
            <a:r>
              <a:rPr lang="es-ES" sz="1000" spc="-10">
                <a:latin typeface="Tahoma" panose="020B0604030504040204" pitchFamily="34" charset="0"/>
                <a:cs typeface="Tahoma" panose="020B0604030504040204" pitchFamily="34" charset="0"/>
              </a:rPr>
              <a:t>geolocalización, </a:t>
            </a:r>
            <a:r>
              <a:rPr lang="es-ES" sz="1000">
                <a:latin typeface="Tahoma" panose="020B0604030504040204" pitchFamily="34" charset="0"/>
                <a:cs typeface="Tahoma" panose="020B0604030504040204" pitchFamily="34" charset="0"/>
              </a:rPr>
              <a:t>contacto,</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web</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o</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las</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valoraciones</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de</a:t>
            </a:r>
            <a:r>
              <a:rPr lang="es-ES" sz="1000" spc="-10">
                <a:latin typeface="Tahoma" panose="020B0604030504040204" pitchFamily="34" charset="0"/>
                <a:cs typeface="Tahoma" panose="020B0604030504040204" pitchFamily="34" charset="0"/>
              </a:rPr>
              <a:t> </a:t>
            </a:r>
            <a:r>
              <a:rPr lang="es-ES" sz="1000" spc="-25">
                <a:latin typeface="Tahoma" panose="020B0604030504040204" pitchFamily="34" charset="0"/>
                <a:cs typeface="Tahoma" panose="020B0604030504040204" pitchFamily="34" charset="0"/>
              </a:rPr>
              <a:t>los </a:t>
            </a:r>
            <a:r>
              <a:rPr lang="es-ES" sz="1000">
                <a:latin typeface="Tahoma" panose="020B0604030504040204" pitchFamily="34" charset="0"/>
                <a:cs typeface="Tahoma" panose="020B0604030504040204" pitchFamily="34" charset="0"/>
              </a:rPr>
              <a:t>usuarios</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sobre</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la</a:t>
            </a:r>
            <a:r>
              <a:rPr lang="es-ES" sz="1000" spc="-10">
                <a:latin typeface="Tahoma" panose="020B0604030504040204" pitchFamily="34" charset="0"/>
                <a:cs typeface="Tahoma" panose="020B0604030504040204" pitchFamily="34" charset="0"/>
              </a:rPr>
              <a:t> empresa.</a:t>
            </a:r>
          </a:p>
          <a:p>
            <a:pPr marL="12690" marR="201768" algn="just">
              <a:spcBef>
                <a:spcPts val="699"/>
              </a:spcBef>
              <a:buClr>
                <a:srgbClr val="2B3B87"/>
              </a:buClr>
              <a:tabLst>
                <a:tab pos="241107" algn="l"/>
              </a:tabLst>
            </a:pPr>
            <a:endParaRPr lang="es-ES" sz="1000">
              <a:latin typeface="Tahoma" panose="020B0604030504040204" pitchFamily="34" charset="0"/>
              <a:cs typeface="Tahoma" panose="020B0604030504040204" pitchFamily="34" charset="0"/>
            </a:endParaRPr>
          </a:p>
          <a:p>
            <a:pPr marL="241107" marR="172582" indent="-228417" algn="just">
              <a:spcBef>
                <a:spcPts val="699"/>
              </a:spcBef>
              <a:buClr>
                <a:srgbClr val="2B3B87"/>
              </a:buClr>
              <a:buChar char="&gt;"/>
              <a:tabLst>
                <a:tab pos="241107" algn="l"/>
              </a:tabLst>
            </a:pPr>
            <a:r>
              <a:rPr lang="es-ES" sz="1000" b="1">
                <a:latin typeface="Tahoma" panose="020B0604030504040204" pitchFamily="34" charset="0"/>
                <a:cs typeface="Tahoma" panose="020B0604030504040204" pitchFamily="34" charset="0"/>
              </a:rPr>
              <a:t>Resultados</a:t>
            </a:r>
            <a:r>
              <a:rPr lang="es-ES" sz="1000" b="1" spc="-50">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adicionales</a:t>
            </a:r>
            <a:r>
              <a:rPr lang="es-ES" sz="1000" b="1" spc="-50">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controlados</a:t>
            </a:r>
            <a:r>
              <a:rPr lang="es-ES" sz="1000" b="1" spc="-45">
                <a:latin typeface="Tahoma" panose="020B0604030504040204" pitchFamily="34" charset="0"/>
                <a:cs typeface="Tahoma" panose="020B0604030504040204" pitchFamily="34" charset="0"/>
              </a:rPr>
              <a:t> </a:t>
            </a:r>
            <a:r>
              <a:rPr lang="es-ES" sz="1000" b="1" spc="-25">
                <a:latin typeface="Tahoma" panose="020B0604030504040204" pitchFamily="34" charset="0"/>
                <a:cs typeface="Tahoma" panose="020B0604030504040204" pitchFamily="34" charset="0"/>
              </a:rPr>
              <a:t>por</a:t>
            </a:r>
            <a:r>
              <a:rPr lang="es-ES" sz="1000" b="1" spc="500">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la</a:t>
            </a:r>
            <a:r>
              <a:rPr lang="es-ES" sz="1000" b="1" spc="-25">
                <a:latin typeface="Tahoma" panose="020B0604030504040204" pitchFamily="34" charset="0"/>
                <a:cs typeface="Tahoma" panose="020B0604030504040204" pitchFamily="34" charset="0"/>
              </a:rPr>
              <a:t> </a:t>
            </a:r>
            <a:r>
              <a:rPr lang="es-ES" sz="1000" b="1">
                <a:latin typeface="Tahoma" panose="020B0604030504040204" pitchFamily="34" charset="0"/>
                <a:cs typeface="Tahoma" panose="020B0604030504040204" pitchFamily="34" charset="0"/>
              </a:rPr>
              <a:t>empresa:</a:t>
            </a:r>
            <a:r>
              <a:rPr lang="es-ES" sz="1000" b="1" spc="-10">
                <a:latin typeface="Tahoma" panose="020B0604030504040204" pitchFamily="34" charset="0"/>
                <a:cs typeface="Tahoma" panose="020B0604030504040204" pitchFamily="34" charset="0"/>
              </a:rPr>
              <a:t> </a:t>
            </a:r>
            <a:r>
              <a:rPr lang="es-ES" sz="1000" spc="-10">
                <a:latin typeface="Tahoma" panose="020B0604030504040204" pitchFamily="34" charset="0"/>
                <a:cs typeface="Tahoma" panose="020B0604030504040204" pitchFamily="34" charset="0"/>
              </a:rPr>
              <a:t>s</a:t>
            </a:r>
            <a:r>
              <a:rPr lang="es-ES" sz="1000">
                <a:latin typeface="Tahoma" panose="020B0604030504040204" pitchFamily="34" charset="0"/>
                <a:cs typeface="Tahoma" panose="020B0604030504040204" pitchFamily="34" charset="0"/>
              </a:rPr>
              <a:t>e</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ha</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tenido</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en</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cuenta</a:t>
            </a:r>
            <a:r>
              <a:rPr lang="es-ES" sz="1000" spc="-10">
                <a:latin typeface="Tahoma" panose="020B0604030504040204" pitchFamily="34" charset="0"/>
                <a:cs typeface="Tahoma" panose="020B0604030504040204" pitchFamily="34" charset="0"/>
              </a:rPr>
              <a:t> </a:t>
            </a:r>
            <a:r>
              <a:rPr lang="es-ES" sz="1000" spc="-20">
                <a:latin typeface="Tahoma" panose="020B0604030504040204" pitchFamily="34" charset="0"/>
                <a:cs typeface="Tahoma" panose="020B0604030504040204" pitchFamily="34" charset="0"/>
              </a:rPr>
              <a:t>otro </a:t>
            </a:r>
            <a:r>
              <a:rPr lang="es-ES" sz="1000">
                <a:latin typeface="Tahoma" panose="020B0604030504040204" pitchFamily="34" charset="0"/>
                <a:cs typeface="Tahoma" panose="020B0604030504040204" pitchFamily="34" charset="0"/>
              </a:rPr>
              <a:t>tipo</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de</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resultados</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dentro</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del</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SERP</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que,</a:t>
            </a:r>
            <a:r>
              <a:rPr lang="es-ES" sz="1000" spc="-10">
                <a:latin typeface="Tahoma" panose="020B0604030504040204" pitchFamily="34" charset="0"/>
                <a:cs typeface="Tahoma" panose="020B0604030504040204" pitchFamily="34" charset="0"/>
              </a:rPr>
              <a:t> </a:t>
            </a:r>
            <a:r>
              <a:rPr lang="es-ES" sz="1000" spc="-25">
                <a:latin typeface="Tahoma" panose="020B0604030504040204" pitchFamily="34" charset="0"/>
                <a:cs typeface="Tahoma" panose="020B0604030504040204" pitchFamily="34" charset="0"/>
              </a:rPr>
              <a:t>si </a:t>
            </a:r>
            <a:r>
              <a:rPr lang="es-ES" sz="1000">
                <a:latin typeface="Tahoma" panose="020B0604030504040204" pitchFamily="34" charset="0"/>
                <a:cs typeface="Tahoma" panose="020B0604030504040204" pitchFamily="34" charset="0"/>
              </a:rPr>
              <a:t>bien</a:t>
            </a:r>
            <a:r>
              <a:rPr lang="es-ES" sz="1000" spc="-2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no</a:t>
            </a:r>
            <a:r>
              <a:rPr lang="es-ES" sz="1000" spc="-10">
                <a:latin typeface="Tahoma" panose="020B0604030504040204" pitchFamily="34" charset="0"/>
                <a:cs typeface="Tahoma" panose="020B0604030504040204" pitchFamily="34" charset="0"/>
              </a:rPr>
              <a:t> pertenecen a</a:t>
            </a:r>
            <a:r>
              <a:rPr lang="es-ES" sz="1000">
                <a:latin typeface="Tahoma" panose="020B0604030504040204" pitchFamily="34" charset="0"/>
                <a:cs typeface="Tahoma" panose="020B0604030504040204" pitchFamily="34" charset="0"/>
              </a:rPr>
              <a:t>l</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dominio</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principal,</a:t>
            </a:r>
            <a:r>
              <a:rPr lang="es-ES" sz="1000" spc="-10">
                <a:latin typeface="Tahoma" panose="020B0604030504040204" pitchFamily="34" charset="0"/>
                <a:cs typeface="Tahoma" panose="020B0604030504040204" pitchFamily="34" charset="0"/>
              </a:rPr>
              <a:t> forman </a:t>
            </a:r>
            <a:r>
              <a:rPr lang="es-ES" sz="1000">
                <a:latin typeface="Tahoma" panose="020B0604030504040204" pitchFamily="34" charset="0"/>
                <a:cs typeface="Tahoma" panose="020B0604030504040204" pitchFamily="34" charset="0"/>
              </a:rPr>
              <a:t>parte</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del</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ecosistema</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digital</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de</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la</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marca</a:t>
            </a:r>
            <a:r>
              <a:rPr lang="es-ES" sz="1000" spc="-5">
                <a:latin typeface="Tahoma" panose="020B0604030504040204" pitchFamily="34" charset="0"/>
                <a:cs typeface="Tahoma" panose="020B0604030504040204" pitchFamily="34" charset="0"/>
              </a:rPr>
              <a:t> </a:t>
            </a:r>
            <a:r>
              <a:rPr lang="es-ES" sz="1000" spc="-50">
                <a:latin typeface="Tahoma" panose="020B0604030504040204" pitchFamily="34" charset="0"/>
                <a:cs typeface="Tahoma" panose="020B0604030504040204" pitchFamily="34" charset="0"/>
              </a:rPr>
              <a:t>y</a:t>
            </a:r>
            <a:endParaRPr lang="es-ES" sz="1000">
              <a:latin typeface="Tahoma" panose="020B0604030504040204" pitchFamily="34" charset="0"/>
              <a:cs typeface="Tahoma" panose="020B0604030504040204" pitchFamily="34" charset="0"/>
            </a:endParaRPr>
          </a:p>
          <a:p>
            <a:pPr marL="241107" marR="38070" algn="just"/>
            <a:r>
              <a:rPr lang="es-ES" sz="1000">
                <a:latin typeface="Tahoma" panose="020B0604030504040204" pitchFamily="34" charset="0"/>
                <a:cs typeface="Tahoma" panose="020B0604030504040204" pitchFamily="34" charset="0"/>
              </a:rPr>
              <a:t>permiten</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mantener</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un</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control</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sobre</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el</a:t>
            </a:r>
            <a:r>
              <a:rPr lang="es-ES" sz="1000" spc="-15">
                <a:latin typeface="Tahoma" panose="020B0604030504040204" pitchFamily="34" charset="0"/>
                <a:cs typeface="Tahoma" panose="020B0604030504040204" pitchFamily="34" charset="0"/>
              </a:rPr>
              <a:t> </a:t>
            </a:r>
            <a:r>
              <a:rPr lang="es-ES" sz="1000" spc="-20">
                <a:latin typeface="Tahoma" panose="020B0604030504040204" pitchFamily="34" charset="0"/>
                <a:cs typeface="Tahoma" panose="020B0604030504040204" pitchFamily="34" charset="0"/>
              </a:rPr>
              <a:t>tipo </a:t>
            </a:r>
            <a:r>
              <a:rPr lang="es-ES" sz="1000">
                <a:latin typeface="Tahoma" panose="020B0604030504040204" pitchFamily="34" charset="0"/>
                <a:cs typeface="Tahoma" panose="020B0604030504040204" pitchFamily="34" charset="0"/>
              </a:rPr>
              <a:t>de</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resultados</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que</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un</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usuario</a:t>
            </a:r>
            <a:r>
              <a:rPr lang="es-ES" sz="1000" spc="-1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se</a:t>
            </a:r>
            <a:r>
              <a:rPr lang="es-ES" sz="1000" spc="-10">
                <a:latin typeface="Tahoma" panose="020B0604030504040204" pitchFamily="34" charset="0"/>
                <a:cs typeface="Tahoma" panose="020B0604030504040204" pitchFamily="34" charset="0"/>
              </a:rPr>
              <a:t> encuentra </a:t>
            </a:r>
            <a:r>
              <a:rPr lang="es-ES" sz="1000">
                <a:latin typeface="Tahoma" panose="020B0604030504040204" pitchFamily="34" charset="0"/>
                <a:cs typeface="Tahoma" panose="020B0604030504040204" pitchFamily="34" charset="0"/>
              </a:rPr>
              <a:t>cuando</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hace</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una</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búsqueda de</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la</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marca </a:t>
            </a:r>
            <a:r>
              <a:rPr lang="es-ES" sz="1000" spc="-25">
                <a:latin typeface="Tahoma" panose="020B0604030504040204" pitchFamily="34" charset="0"/>
                <a:cs typeface="Tahoma" panose="020B0604030504040204" pitchFamily="34" charset="0"/>
              </a:rPr>
              <a:t>en </a:t>
            </a:r>
            <a:r>
              <a:rPr lang="es-ES" sz="1000">
                <a:latin typeface="Tahoma" panose="020B0604030504040204" pitchFamily="34" charset="0"/>
                <a:cs typeface="Tahoma" panose="020B0604030504040204" pitchFamily="34" charset="0"/>
              </a:rPr>
              <a:t>primera</a:t>
            </a:r>
            <a:r>
              <a:rPr lang="es-ES" sz="1000" spc="-2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página,</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bien</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sean</a:t>
            </a:r>
            <a:r>
              <a:rPr lang="es-ES" sz="1000" spc="-10">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otros</a:t>
            </a:r>
            <a:r>
              <a:rPr lang="es-ES" sz="1000" spc="-10">
                <a:latin typeface="Tahoma" panose="020B0604030504040204" pitchFamily="34" charset="0"/>
                <a:cs typeface="Tahoma" panose="020B0604030504040204" pitchFamily="34" charset="0"/>
              </a:rPr>
              <a:t> dominios, perfiles</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sociales,</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vídeos</a:t>
            </a:r>
            <a:r>
              <a:rPr lang="es-ES" sz="1000" spc="-5">
                <a:latin typeface="Tahoma" panose="020B0604030504040204" pitchFamily="34" charset="0"/>
                <a:cs typeface="Tahoma" panose="020B0604030504040204" pitchFamily="34" charset="0"/>
              </a:rPr>
              <a:t> </a:t>
            </a:r>
            <a:r>
              <a:rPr lang="es-ES" sz="1000">
                <a:latin typeface="Tahoma" panose="020B0604030504040204" pitchFamily="34" charset="0"/>
                <a:cs typeface="Tahoma" panose="020B0604030504040204" pitchFamily="34" charset="0"/>
              </a:rPr>
              <a:t>o</a:t>
            </a:r>
            <a:r>
              <a:rPr lang="es-ES" sz="1000" spc="-5">
                <a:latin typeface="Tahoma" panose="020B0604030504040204" pitchFamily="34" charset="0"/>
                <a:cs typeface="Tahoma" panose="020B0604030504040204" pitchFamily="34" charset="0"/>
              </a:rPr>
              <a:t> </a:t>
            </a:r>
            <a:r>
              <a:rPr lang="es-ES" sz="1000" spc="-10">
                <a:latin typeface="Tahoma" panose="020B0604030504040204" pitchFamily="34" charset="0"/>
                <a:cs typeface="Tahoma" panose="020B0604030504040204" pitchFamily="34" charset="0"/>
              </a:rPr>
              <a:t>imágenes.</a:t>
            </a:r>
            <a:endParaRPr lang="es-ES" sz="1000">
              <a:latin typeface="Tahoma" panose="020B0604030504040204" pitchFamily="34" charset="0"/>
              <a:cs typeface="Tahoma" panose="020B0604030504040204" pitchFamily="34" charset="0"/>
            </a:endParaRPr>
          </a:p>
        </p:txBody>
      </p:sp>
      <p:pic>
        <p:nvPicPr>
          <p:cNvPr id="14" name="Imagen 2">
            <a:extLst>
              <a:ext uri="{FF2B5EF4-FFF2-40B4-BE49-F238E27FC236}">
                <a16:creationId xmlns:a16="http://schemas.microsoft.com/office/drawing/2014/main" id="{CAD8ABD9-5F06-E705-8E9E-EE3DA725623C}"/>
              </a:ext>
            </a:extLst>
          </p:cNvPr>
          <p:cNvPicPr>
            <a:picLocks noChangeAspect="1"/>
          </p:cNvPicPr>
          <p:nvPr/>
        </p:nvPicPr>
        <p:blipFill>
          <a:blip r:embed="rId2" cstate="print">
            <a:extLst>
              <a:ext uri="{28A0092B-C50C-407E-A947-70E740481C1C}">
                <a14:useLocalDpi xmlns:a14="http://schemas.microsoft.com/office/drawing/2010/main" val="0"/>
              </a:ext>
            </a:extLst>
          </a:blip>
          <a:srcRect l="7991" r="7991"/>
          <a:stretch/>
        </p:blipFill>
        <p:spPr>
          <a:xfrm>
            <a:off x="7769110" y="5228535"/>
            <a:ext cx="2924176" cy="2318827"/>
          </a:xfrm>
          <a:custGeom>
            <a:avLst/>
            <a:gdLst/>
            <a:ahLst/>
            <a:cxnLst>
              <a:cxn ang="0">
                <a:pos x="wd2" y="hd2"/>
              </a:cxn>
              <a:cxn ang="5400000">
                <a:pos x="wd2" y="hd2"/>
              </a:cxn>
              <a:cxn ang="10800000">
                <a:pos x="wd2" y="hd2"/>
              </a:cxn>
              <a:cxn ang="16200000">
                <a:pos x="wd2" y="hd2"/>
              </a:cxn>
            </a:cxnLst>
            <a:rect l="0" t="0" r="r" b="b"/>
            <a:pathLst>
              <a:path w="21600" h="21600" extrusionOk="0">
                <a:moveTo>
                  <a:pt x="8566" y="0"/>
                </a:moveTo>
                <a:cubicBezTo>
                  <a:pt x="3836" y="0"/>
                  <a:pt x="0" y="4837"/>
                  <a:pt x="0" y="10802"/>
                </a:cubicBezTo>
                <a:lnTo>
                  <a:pt x="0" y="21600"/>
                </a:lnTo>
                <a:lnTo>
                  <a:pt x="21600" y="21600"/>
                </a:lnTo>
                <a:lnTo>
                  <a:pt x="21600" y="0"/>
                </a:lnTo>
                <a:lnTo>
                  <a:pt x="8566" y="0"/>
                </a:lnTo>
                <a:close/>
              </a:path>
            </a:pathLst>
          </a:custGeom>
          <a:ln w="12700">
            <a:miter lim="400000"/>
          </a:ln>
        </p:spPr>
      </p:pic>
      <p:sp>
        <p:nvSpPr>
          <p:cNvPr id="3" name="object 177">
            <a:extLst>
              <a:ext uri="{FF2B5EF4-FFF2-40B4-BE49-F238E27FC236}">
                <a16:creationId xmlns:a16="http://schemas.microsoft.com/office/drawing/2014/main" id="{DB3D26F7-0585-35A0-824F-ECC4A8E9E4D3}"/>
              </a:ext>
            </a:extLst>
          </p:cNvPr>
          <p:cNvSpPr txBox="1"/>
          <p:nvPr/>
        </p:nvSpPr>
        <p:spPr>
          <a:xfrm>
            <a:off x="2869996" y="7199986"/>
            <a:ext cx="2302357" cy="151323"/>
          </a:xfrm>
          <a:prstGeom prst="rect">
            <a:avLst/>
          </a:prstGeom>
        </p:spPr>
        <p:txBody>
          <a:bodyPr vert="horz" wrap="square" lIns="0" tIns="12700" rIns="0" bIns="0" rtlCol="0" anchor="t">
            <a:spAutoFit/>
          </a:bodyPr>
          <a:lstStyle/>
          <a:p>
            <a:pPr marL="12700" algn="ctr">
              <a:spcBef>
                <a:spcPts val="100"/>
              </a:spcBef>
            </a:pPr>
            <a:r>
              <a:rPr lang="es-ES" sz="900" b="1">
                <a:solidFill>
                  <a:srgbClr val="2B3B88"/>
                </a:solidFill>
                <a:latin typeface="Tahoma"/>
                <a:cs typeface="Tahoma"/>
              </a:rPr>
              <a:t>Fecha de análisis:</a:t>
            </a:r>
            <a:r>
              <a:rPr lang="es-ES" sz="900">
                <a:solidFill>
                  <a:srgbClr val="2B3B88"/>
                </a:solidFill>
                <a:latin typeface="Tahoma"/>
                <a:cs typeface="Tahoma"/>
              </a:rPr>
              <a:t> 09/06/2024-25/06/2025</a:t>
            </a:r>
            <a:endParaRPr lang="es-ES" sz="900">
              <a:solidFill>
                <a:srgbClr val="2B3B88"/>
              </a:solidFill>
            </a:endParaRPr>
          </a:p>
        </p:txBody>
      </p:sp>
      <p:sp>
        <p:nvSpPr>
          <p:cNvPr id="2" name="object 14">
            <a:extLst>
              <a:ext uri="{FF2B5EF4-FFF2-40B4-BE49-F238E27FC236}">
                <a16:creationId xmlns:a16="http://schemas.microsoft.com/office/drawing/2014/main" id="{21F1AB0A-188D-24A5-4557-2C25EB4A95CA}"/>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12</a:t>
            </a:fld>
            <a:endParaRPr lang="es-ES" dirty="0"/>
          </a:p>
        </p:txBody>
      </p:sp>
    </p:spTree>
    <p:extLst>
      <p:ext uri="{BB962C8B-B14F-4D97-AF65-F5344CB8AC3E}">
        <p14:creationId xmlns:p14="http://schemas.microsoft.com/office/powerpoint/2010/main" val="3227257681"/>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12">
            <a:extLst>
              <a:ext uri="{FF2B5EF4-FFF2-40B4-BE49-F238E27FC236}">
                <a16:creationId xmlns:a16="http://schemas.microsoft.com/office/drawing/2014/main" id="{F2DB91A1-D2DC-4BEA-172B-C8DA1CEDD61A}"/>
              </a:ext>
            </a:extLst>
          </p:cNvPr>
          <p:cNvSpPr txBox="1"/>
          <p:nvPr/>
        </p:nvSpPr>
        <p:spPr>
          <a:xfrm>
            <a:off x="6599548" y="2062790"/>
            <a:ext cx="7050048" cy="522824"/>
          </a:xfrm>
          <a:prstGeom prst="rect">
            <a:avLst/>
          </a:prstGeom>
        </p:spPr>
        <p:txBody>
          <a:bodyPr vert="horz" wrap="square" lIns="0" tIns="12689" rIns="0" bIns="0" rtlCol="0">
            <a:spAutoFit/>
          </a:bodyPr>
          <a:lstStyle/>
          <a:p>
            <a:pPr marL="12690" marR="170678" algn="just">
              <a:spcBef>
                <a:spcPts val="100"/>
              </a:spcBef>
              <a:buClr>
                <a:srgbClr val="2B3B87"/>
              </a:buClr>
              <a:tabLst>
                <a:tab pos="241107" algn="l"/>
              </a:tabLst>
            </a:pPr>
            <a:endParaRPr lang="es-ES" sz="1049" b="1">
              <a:latin typeface="Tahoma" panose="020B0604030504040204" pitchFamily="34" charset="0"/>
              <a:cs typeface="Tahoma" panose="020B0604030504040204" pitchFamily="34" charset="0"/>
            </a:endParaRPr>
          </a:p>
          <a:p>
            <a:pPr marL="241107" marR="170678" indent="-228417" algn="just">
              <a:spcBef>
                <a:spcPts val="100"/>
              </a:spcBef>
              <a:buClr>
                <a:srgbClr val="2B3B87"/>
              </a:buClr>
              <a:buChar char="&gt;"/>
              <a:tabLst>
                <a:tab pos="241107" algn="l"/>
              </a:tabLst>
            </a:pPr>
            <a:r>
              <a:rPr sz="1049" b="1">
                <a:latin typeface="Tahoma" panose="020B0604030504040204" pitchFamily="34" charset="0"/>
                <a:cs typeface="Tahoma" panose="020B0604030504040204" pitchFamily="34" charset="0"/>
              </a:rPr>
              <a:t>Panel</a:t>
            </a:r>
            <a:r>
              <a:rPr sz="1049" b="1" spc="-20">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de</a:t>
            </a:r>
            <a:r>
              <a:rPr sz="1049" b="1" spc="-15">
                <a:latin typeface="Tahoma" panose="020B0604030504040204" pitchFamily="34" charset="0"/>
                <a:cs typeface="Tahoma" panose="020B0604030504040204" pitchFamily="34" charset="0"/>
              </a:rPr>
              <a:t> </a:t>
            </a:r>
            <a:r>
              <a:rPr sz="1049" b="1" err="1">
                <a:latin typeface="Tahoma" panose="020B0604030504040204" pitchFamily="34" charset="0"/>
                <a:cs typeface="Tahoma" panose="020B0604030504040204" pitchFamily="34" charset="0"/>
              </a:rPr>
              <a:t>información</a:t>
            </a:r>
            <a:r>
              <a:rPr sz="1049" b="1" spc="-20">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(Knowledge</a:t>
            </a:r>
            <a:r>
              <a:rPr sz="1049" b="1" spc="-15">
                <a:latin typeface="Tahoma" panose="020B0604030504040204" pitchFamily="34" charset="0"/>
                <a:cs typeface="Tahoma" panose="020B0604030504040204" pitchFamily="34" charset="0"/>
              </a:rPr>
              <a:t> </a:t>
            </a:r>
            <a:r>
              <a:rPr sz="1049" b="1" spc="-10">
                <a:latin typeface="Tahoma" panose="020B0604030504040204" pitchFamily="34" charset="0"/>
                <a:cs typeface="Tahoma" panose="020B0604030504040204" pitchFamily="34" charset="0"/>
              </a:rPr>
              <a:t>Panel)</a:t>
            </a:r>
            <a:endParaRPr lang="es-ES" sz="1049" spc="-10">
              <a:latin typeface="Tahoma" panose="020B0604030504040204" pitchFamily="34" charset="0"/>
              <a:cs typeface="Tahoma" panose="020B0604030504040204" pitchFamily="34" charset="0"/>
            </a:endParaRPr>
          </a:p>
          <a:p>
            <a:pPr marL="12690" marR="170678" algn="just">
              <a:spcBef>
                <a:spcPts val="100"/>
              </a:spcBef>
              <a:buClr>
                <a:srgbClr val="2B3B87"/>
              </a:buClr>
              <a:tabLst>
                <a:tab pos="241107" algn="l"/>
              </a:tabLst>
            </a:pPr>
            <a:endParaRPr sz="1049">
              <a:latin typeface="Tahoma" panose="020B0604030504040204" pitchFamily="34" charset="0"/>
              <a:cs typeface="Tahoma" panose="020B0604030504040204" pitchFamily="34" charset="0"/>
            </a:endParaRPr>
          </a:p>
        </p:txBody>
      </p:sp>
      <p:pic>
        <p:nvPicPr>
          <p:cNvPr id="8" name="object 6">
            <a:extLst>
              <a:ext uri="{FF2B5EF4-FFF2-40B4-BE49-F238E27FC236}">
                <a16:creationId xmlns:a16="http://schemas.microsoft.com/office/drawing/2014/main" id="{975E887E-5BE1-792B-0D50-8E24D0DA51BE}"/>
              </a:ext>
            </a:extLst>
          </p:cNvPr>
          <p:cNvPicPr/>
          <p:nvPr/>
        </p:nvPicPr>
        <p:blipFill>
          <a:blip r:embed="rId3" cstate="print"/>
          <a:stretch>
            <a:fillRect/>
          </a:stretch>
        </p:blipFill>
        <p:spPr>
          <a:xfrm>
            <a:off x="7785015" y="2436054"/>
            <a:ext cx="2798358" cy="1920091"/>
          </a:xfrm>
          <a:prstGeom prst="rect">
            <a:avLst/>
          </a:prstGeom>
        </p:spPr>
      </p:pic>
      <p:pic>
        <p:nvPicPr>
          <p:cNvPr id="9" name="object 9">
            <a:extLst>
              <a:ext uri="{FF2B5EF4-FFF2-40B4-BE49-F238E27FC236}">
                <a16:creationId xmlns:a16="http://schemas.microsoft.com/office/drawing/2014/main" id="{89B2B009-5559-3449-6B5E-FEBD5DC22C47}"/>
              </a:ext>
            </a:extLst>
          </p:cNvPr>
          <p:cNvPicPr/>
          <p:nvPr/>
        </p:nvPicPr>
        <p:blipFill>
          <a:blip r:embed="rId4" cstate="print"/>
          <a:stretch>
            <a:fillRect/>
          </a:stretch>
        </p:blipFill>
        <p:spPr>
          <a:xfrm>
            <a:off x="3085393" y="2558068"/>
            <a:ext cx="2798345" cy="1534745"/>
          </a:xfrm>
          <a:prstGeom prst="rect">
            <a:avLst/>
          </a:prstGeom>
        </p:spPr>
      </p:pic>
      <p:pic>
        <p:nvPicPr>
          <p:cNvPr id="10" name="object 10">
            <a:extLst>
              <a:ext uri="{FF2B5EF4-FFF2-40B4-BE49-F238E27FC236}">
                <a16:creationId xmlns:a16="http://schemas.microsoft.com/office/drawing/2014/main" id="{BDBD303F-A7C8-29AE-6518-906A932B46F0}"/>
              </a:ext>
            </a:extLst>
          </p:cNvPr>
          <p:cNvPicPr/>
          <p:nvPr/>
        </p:nvPicPr>
        <p:blipFill>
          <a:blip r:embed="rId5" cstate="print"/>
          <a:stretch>
            <a:fillRect/>
          </a:stretch>
        </p:blipFill>
        <p:spPr>
          <a:xfrm>
            <a:off x="7895055" y="5083055"/>
            <a:ext cx="2798345" cy="2152228"/>
          </a:xfrm>
          <a:prstGeom prst="rect">
            <a:avLst/>
          </a:prstGeom>
        </p:spPr>
      </p:pic>
      <p:sp>
        <p:nvSpPr>
          <p:cNvPr id="14" name="object 7">
            <a:extLst>
              <a:ext uri="{FF2B5EF4-FFF2-40B4-BE49-F238E27FC236}">
                <a16:creationId xmlns:a16="http://schemas.microsoft.com/office/drawing/2014/main" id="{94CAC126-13A3-7629-F590-5B714DCABFAA}"/>
              </a:ext>
            </a:extLst>
          </p:cNvPr>
          <p:cNvSpPr txBox="1"/>
          <p:nvPr/>
        </p:nvSpPr>
        <p:spPr>
          <a:xfrm>
            <a:off x="3187512" y="4197551"/>
            <a:ext cx="867951" cy="135692"/>
          </a:xfrm>
          <a:prstGeom prst="rect">
            <a:avLst/>
          </a:prstGeom>
        </p:spPr>
        <p:txBody>
          <a:bodyPr vert="horz" wrap="square" lIns="0" tIns="12689" rIns="0" bIns="0" rtlCol="0">
            <a:spAutoFit/>
          </a:bodyPr>
          <a:lstStyle/>
          <a:p>
            <a:pPr marL="12690">
              <a:spcBef>
                <a:spcPts val="100"/>
              </a:spcBef>
            </a:pPr>
            <a:r>
              <a:rPr sz="799" i="1" spc="-130">
                <a:solidFill>
                  <a:srgbClr val="2D2D2D"/>
                </a:solidFill>
                <a:latin typeface="Arial"/>
                <a:cs typeface="Arial"/>
              </a:rPr>
              <a:t>EJ:</a:t>
            </a:r>
            <a:r>
              <a:rPr sz="799" i="1" spc="5">
                <a:solidFill>
                  <a:srgbClr val="2D2D2D"/>
                </a:solidFill>
                <a:latin typeface="Arial"/>
                <a:cs typeface="Arial"/>
              </a:rPr>
              <a:t> </a:t>
            </a:r>
            <a:r>
              <a:rPr sz="799" i="1" spc="-40">
                <a:solidFill>
                  <a:srgbClr val="2D2D2D"/>
                </a:solidFill>
                <a:latin typeface="Arial"/>
                <a:cs typeface="Arial"/>
              </a:rPr>
              <a:t>Featured</a:t>
            </a:r>
            <a:r>
              <a:rPr sz="799" i="1" spc="10">
                <a:solidFill>
                  <a:srgbClr val="2D2D2D"/>
                </a:solidFill>
                <a:latin typeface="Arial"/>
                <a:cs typeface="Arial"/>
              </a:rPr>
              <a:t> </a:t>
            </a:r>
            <a:r>
              <a:rPr sz="799" i="1" spc="-10">
                <a:solidFill>
                  <a:srgbClr val="2D2D2D"/>
                </a:solidFill>
                <a:latin typeface="Arial"/>
                <a:cs typeface="Arial"/>
              </a:rPr>
              <a:t>snippet</a:t>
            </a:r>
            <a:endParaRPr sz="799">
              <a:latin typeface="Arial"/>
              <a:cs typeface="Arial"/>
            </a:endParaRPr>
          </a:p>
        </p:txBody>
      </p:sp>
      <p:sp>
        <p:nvSpPr>
          <p:cNvPr id="15" name="object 8">
            <a:extLst>
              <a:ext uri="{FF2B5EF4-FFF2-40B4-BE49-F238E27FC236}">
                <a16:creationId xmlns:a16="http://schemas.microsoft.com/office/drawing/2014/main" id="{077D1363-7D52-D38D-29B4-255AC8C22D5E}"/>
              </a:ext>
            </a:extLst>
          </p:cNvPr>
          <p:cNvSpPr txBox="1"/>
          <p:nvPr/>
        </p:nvSpPr>
        <p:spPr>
          <a:xfrm>
            <a:off x="7895054" y="7321931"/>
            <a:ext cx="999920" cy="135692"/>
          </a:xfrm>
          <a:prstGeom prst="rect">
            <a:avLst/>
          </a:prstGeom>
        </p:spPr>
        <p:txBody>
          <a:bodyPr vert="horz" wrap="square" lIns="0" tIns="12689" rIns="0" bIns="0" rtlCol="0">
            <a:spAutoFit/>
          </a:bodyPr>
          <a:lstStyle/>
          <a:p>
            <a:pPr marL="12690">
              <a:spcBef>
                <a:spcPts val="100"/>
              </a:spcBef>
            </a:pPr>
            <a:r>
              <a:rPr sz="799" i="1" spc="-130">
                <a:solidFill>
                  <a:srgbClr val="2D2D2D"/>
                </a:solidFill>
                <a:latin typeface="Arial"/>
                <a:cs typeface="Arial"/>
              </a:rPr>
              <a:t>EJ:</a:t>
            </a:r>
            <a:r>
              <a:rPr sz="799" i="1" spc="-10">
                <a:solidFill>
                  <a:srgbClr val="2D2D2D"/>
                </a:solidFill>
                <a:latin typeface="Arial"/>
                <a:cs typeface="Arial"/>
              </a:rPr>
              <a:t> </a:t>
            </a:r>
            <a:r>
              <a:rPr sz="799" i="1" spc="-45">
                <a:solidFill>
                  <a:srgbClr val="2D2D2D"/>
                </a:solidFill>
                <a:latin typeface="Arial"/>
                <a:cs typeface="Arial"/>
              </a:rPr>
              <a:t>Google</a:t>
            </a:r>
            <a:r>
              <a:rPr sz="799" i="1" spc="-5">
                <a:solidFill>
                  <a:srgbClr val="2D2D2D"/>
                </a:solidFill>
                <a:latin typeface="Arial"/>
                <a:cs typeface="Arial"/>
              </a:rPr>
              <a:t> </a:t>
            </a:r>
            <a:r>
              <a:rPr sz="799" i="1" spc="-30">
                <a:solidFill>
                  <a:srgbClr val="2D2D2D"/>
                </a:solidFill>
                <a:latin typeface="Arial"/>
                <a:cs typeface="Arial"/>
              </a:rPr>
              <a:t>My</a:t>
            </a:r>
            <a:r>
              <a:rPr sz="799" i="1" spc="-10">
                <a:solidFill>
                  <a:srgbClr val="2D2D2D"/>
                </a:solidFill>
                <a:latin typeface="Arial"/>
                <a:cs typeface="Arial"/>
              </a:rPr>
              <a:t> </a:t>
            </a:r>
            <a:r>
              <a:rPr sz="799" i="1" spc="-40">
                <a:solidFill>
                  <a:srgbClr val="2D2D2D"/>
                </a:solidFill>
                <a:latin typeface="Arial"/>
                <a:cs typeface="Arial"/>
              </a:rPr>
              <a:t>Business</a:t>
            </a:r>
            <a:endParaRPr sz="799">
              <a:latin typeface="Arial"/>
              <a:cs typeface="Arial"/>
            </a:endParaRPr>
          </a:p>
        </p:txBody>
      </p:sp>
      <p:sp>
        <p:nvSpPr>
          <p:cNvPr id="16" name="object 7">
            <a:extLst>
              <a:ext uri="{FF2B5EF4-FFF2-40B4-BE49-F238E27FC236}">
                <a16:creationId xmlns:a16="http://schemas.microsoft.com/office/drawing/2014/main" id="{3886C50D-F529-7048-445C-91D3F0DEBA70}"/>
              </a:ext>
            </a:extLst>
          </p:cNvPr>
          <p:cNvSpPr txBox="1"/>
          <p:nvPr/>
        </p:nvSpPr>
        <p:spPr>
          <a:xfrm>
            <a:off x="6941831" y="4421531"/>
            <a:ext cx="1953143" cy="135821"/>
          </a:xfrm>
          <a:prstGeom prst="rect">
            <a:avLst/>
          </a:prstGeom>
        </p:spPr>
        <p:txBody>
          <a:bodyPr vert="horz" wrap="square" lIns="0" tIns="12689" rIns="0" bIns="0" rtlCol="0">
            <a:spAutoFit/>
          </a:bodyPr>
          <a:lstStyle/>
          <a:p>
            <a:pPr marR="5076" algn="r">
              <a:spcBef>
                <a:spcPts val="639"/>
              </a:spcBef>
            </a:pPr>
            <a:r>
              <a:rPr lang="es-ES" sz="799" i="1" spc="-130">
                <a:solidFill>
                  <a:srgbClr val="2D2D2D"/>
                </a:solidFill>
                <a:latin typeface="Arial"/>
                <a:cs typeface="Arial"/>
              </a:rPr>
              <a:t>EJ:</a:t>
            </a:r>
            <a:r>
              <a:rPr lang="es-ES" sz="799" i="1" spc="20">
                <a:solidFill>
                  <a:srgbClr val="2D2D2D"/>
                </a:solidFill>
                <a:latin typeface="Arial"/>
                <a:cs typeface="Arial"/>
              </a:rPr>
              <a:t> </a:t>
            </a:r>
            <a:r>
              <a:rPr lang="es-ES" sz="799" i="1" spc="-40">
                <a:solidFill>
                  <a:srgbClr val="2D2D2D"/>
                </a:solidFill>
                <a:latin typeface="Arial"/>
                <a:cs typeface="Arial"/>
              </a:rPr>
              <a:t>Panel  de</a:t>
            </a:r>
            <a:r>
              <a:rPr lang="es-ES" sz="799" i="1" spc="20">
                <a:solidFill>
                  <a:srgbClr val="2D2D2D"/>
                </a:solidFill>
                <a:latin typeface="Arial"/>
                <a:cs typeface="Arial"/>
              </a:rPr>
              <a:t> </a:t>
            </a:r>
            <a:r>
              <a:rPr lang="es-ES" sz="799" i="1" spc="-10">
                <a:solidFill>
                  <a:srgbClr val="2D2D2D"/>
                </a:solidFill>
                <a:latin typeface="Arial"/>
                <a:cs typeface="Arial"/>
              </a:rPr>
              <a:t>información</a:t>
            </a:r>
            <a:r>
              <a:rPr lang="es-ES" sz="799" i="1" spc="25">
                <a:solidFill>
                  <a:srgbClr val="2D2D2D"/>
                </a:solidFill>
                <a:latin typeface="Arial"/>
                <a:cs typeface="Arial"/>
              </a:rPr>
              <a:t> </a:t>
            </a:r>
            <a:r>
              <a:rPr lang="es-ES" sz="799" i="1" spc="-50">
                <a:solidFill>
                  <a:srgbClr val="2D2D2D"/>
                </a:solidFill>
                <a:latin typeface="Arial"/>
                <a:cs typeface="Arial"/>
              </a:rPr>
              <a:t>(Knowledge</a:t>
            </a:r>
            <a:r>
              <a:rPr lang="es-ES" sz="799" i="1" spc="20">
                <a:solidFill>
                  <a:srgbClr val="2D2D2D"/>
                </a:solidFill>
                <a:latin typeface="Arial"/>
                <a:cs typeface="Arial"/>
              </a:rPr>
              <a:t> </a:t>
            </a:r>
            <a:r>
              <a:rPr lang="es-ES" sz="799" i="1" spc="-10">
                <a:solidFill>
                  <a:srgbClr val="2D2D2D"/>
                </a:solidFill>
                <a:latin typeface="Arial"/>
                <a:cs typeface="Arial"/>
              </a:rPr>
              <a:t>Panel)</a:t>
            </a:r>
            <a:endParaRPr lang="es-ES" sz="799">
              <a:latin typeface="Arial"/>
              <a:cs typeface="Arial"/>
            </a:endParaRPr>
          </a:p>
        </p:txBody>
      </p:sp>
      <p:sp>
        <p:nvSpPr>
          <p:cNvPr id="4" name="object 16">
            <a:extLst>
              <a:ext uri="{FF2B5EF4-FFF2-40B4-BE49-F238E27FC236}">
                <a16:creationId xmlns:a16="http://schemas.microsoft.com/office/drawing/2014/main" id="{526E9632-3636-C424-1DEA-584C9CFFA589}"/>
              </a:ext>
            </a:extLst>
          </p:cNvPr>
          <p:cNvSpPr txBox="1">
            <a:spLocks/>
          </p:cNvSpPr>
          <p:nvPr/>
        </p:nvSpPr>
        <p:spPr>
          <a:xfrm>
            <a:off x="2869996" y="1646625"/>
            <a:ext cx="5443661" cy="44371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vert="horz" wrap="square" lIns="0" tIns="12700" rIns="0" bIns="0" rtlCol="0" anchor="t">
            <a:sp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marL="12700" marR="5080" hangingPunct="1">
              <a:spcBef>
                <a:spcPts val="100"/>
              </a:spcBef>
            </a:pPr>
            <a:r>
              <a:rPr lang="es-ES" sz="2800" b="1" spc="100">
                <a:solidFill>
                  <a:srgbClr val="25408F"/>
                </a:solidFill>
              </a:rPr>
              <a:t>Análisis de visibilidad SEO</a:t>
            </a:r>
          </a:p>
        </p:txBody>
      </p:sp>
      <p:sp>
        <p:nvSpPr>
          <p:cNvPr id="5" name="object 17">
            <a:extLst>
              <a:ext uri="{FF2B5EF4-FFF2-40B4-BE49-F238E27FC236}">
                <a16:creationId xmlns:a16="http://schemas.microsoft.com/office/drawing/2014/main" id="{B0E89EF0-80BD-63B0-A2FF-1339852A9FB6}"/>
              </a:ext>
            </a:extLst>
          </p:cNvPr>
          <p:cNvSpPr txBox="1"/>
          <p:nvPr/>
        </p:nvSpPr>
        <p:spPr>
          <a:xfrm>
            <a:off x="2869996" y="670560"/>
            <a:ext cx="1123950" cy="1016000"/>
          </a:xfrm>
          <a:prstGeom prst="rect">
            <a:avLst/>
          </a:prstGeom>
        </p:spPr>
        <p:txBody>
          <a:bodyPr vert="horz" wrap="square" lIns="0" tIns="12700" rIns="0" bIns="0" rtlCol="0">
            <a:spAutoFit/>
          </a:bodyPr>
          <a:lstStyle/>
          <a:p>
            <a:pPr marL="12700">
              <a:lnSpc>
                <a:spcPct val="100000"/>
              </a:lnSpc>
              <a:spcBef>
                <a:spcPts val="100"/>
              </a:spcBef>
            </a:pPr>
            <a:r>
              <a:rPr sz="6500" spc="325">
                <a:solidFill>
                  <a:srgbClr val="2B3B88"/>
                </a:solidFill>
                <a:latin typeface="Tahoma"/>
                <a:cs typeface="Tahoma"/>
              </a:rPr>
              <a:t>2</a:t>
            </a:r>
            <a:r>
              <a:rPr sz="6500" spc="-725">
                <a:solidFill>
                  <a:srgbClr val="2B3B88"/>
                </a:solidFill>
                <a:latin typeface="Tahoma"/>
                <a:cs typeface="Tahoma"/>
              </a:rPr>
              <a:t>.1</a:t>
            </a:r>
            <a:endParaRPr sz="6500">
              <a:latin typeface="Tahoma"/>
              <a:cs typeface="Tahoma"/>
            </a:endParaRPr>
          </a:p>
        </p:txBody>
      </p:sp>
      <p:sp>
        <p:nvSpPr>
          <p:cNvPr id="13" name="CuadroTexto 12">
            <a:extLst>
              <a:ext uri="{FF2B5EF4-FFF2-40B4-BE49-F238E27FC236}">
                <a16:creationId xmlns:a16="http://schemas.microsoft.com/office/drawing/2014/main" id="{F1364F57-8382-D220-8E4B-74BE13C009A2}"/>
              </a:ext>
            </a:extLst>
          </p:cNvPr>
          <p:cNvSpPr txBox="1"/>
          <p:nvPr/>
        </p:nvSpPr>
        <p:spPr>
          <a:xfrm>
            <a:off x="2469946" y="5506075"/>
            <a:ext cx="5348286" cy="73609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41107" marR="201768" indent="-228417" algn="just">
              <a:spcBef>
                <a:spcPts val="699"/>
              </a:spcBef>
              <a:buClr>
                <a:srgbClr val="2B3B87"/>
              </a:buClr>
              <a:buChar char="&gt;"/>
              <a:tabLst>
                <a:tab pos="241107" algn="l"/>
              </a:tabLst>
            </a:pPr>
            <a:endParaRPr lang="es-ES" sz="1800" b="1">
              <a:latin typeface="Tahoma" panose="020B0604030504040204" pitchFamily="34" charset="0"/>
              <a:cs typeface="Tahoma" panose="020B0604030504040204" pitchFamily="34" charset="0"/>
            </a:endParaRPr>
          </a:p>
          <a:p>
            <a:pPr marL="241107" marR="172582" indent="-228417" algn="just">
              <a:spcBef>
                <a:spcPts val="699"/>
              </a:spcBef>
              <a:buClr>
                <a:srgbClr val="2B3B87"/>
              </a:buClr>
              <a:buChar char="&gt;"/>
              <a:tabLst>
                <a:tab pos="241107" algn="l"/>
              </a:tabLst>
            </a:pPr>
            <a:endParaRPr lang="es-ES" sz="1800" b="1">
              <a:latin typeface="Tahoma" panose="020B0604030504040204" pitchFamily="34" charset="0"/>
              <a:cs typeface="Tahoma" panose="020B0604030504040204" pitchFamily="34" charset="0"/>
            </a:endParaRPr>
          </a:p>
        </p:txBody>
      </p:sp>
      <p:sp>
        <p:nvSpPr>
          <p:cNvPr id="17" name="object 12">
            <a:extLst>
              <a:ext uri="{FF2B5EF4-FFF2-40B4-BE49-F238E27FC236}">
                <a16:creationId xmlns:a16="http://schemas.microsoft.com/office/drawing/2014/main" id="{F8BA8C2D-FBBB-2C0E-2D7F-401A67D7FA2F}"/>
              </a:ext>
            </a:extLst>
          </p:cNvPr>
          <p:cNvSpPr txBox="1"/>
          <p:nvPr/>
        </p:nvSpPr>
        <p:spPr>
          <a:xfrm>
            <a:off x="2869996" y="1916359"/>
            <a:ext cx="7050048" cy="697103"/>
          </a:xfrm>
          <a:prstGeom prst="rect">
            <a:avLst/>
          </a:prstGeom>
        </p:spPr>
        <p:txBody>
          <a:bodyPr vert="horz" wrap="square" lIns="0" tIns="12689" rIns="0" bIns="0" rtlCol="0">
            <a:spAutoFit/>
          </a:bodyPr>
          <a:lstStyle/>
          <a:p>
            <a:pPr marL="241107" marR="170678" indent="-228417" algn="just">
              <a:spcBef>
                <a:spcPts val="100"/>
              </a:spcBef>
              <a:buClr>
                <a:srgbClr val="2B3B87"/>
              </a:buClr>
              <a:buChar char="&gt;"/>
              <a:tabLst>
                <a:tab pos="241107" algn="l"/>
              </a:tabLst>
            </a:pPr>
            <a:endParaRPr lang="es-ES" sz="1049" b="1">
              <a:latin typeface="Tahoma" panose="020B0604030504040204" pitchFamily="34" charset="0"/>
              <a:cs typeface="Tahoma" panose="020B0604030504040204" pitchFamily="34" charset="0"/>
            </a:endParaRPr>
          </a:p>
          <a:p>
            <a:pPr marL="241107" marR="170678" indent="-228417" algn="just">
              <a:spcBef>
                <a:spcPts val="100"/>
              </a:spcBef>
              <a:buClr>
                <a:srgbClr val="2B3B87"/>
              </a:buClr>
              <a:buChar char="&gt;"/>
              <a:tabLst>
                <a:tab pos="241107" algn="l"/>
              </a:tabLst>
            </a:pPr>
            <a:endParaRPr lang="es-ES" sz="1049" b="1">
              <a:latin typeface="Tahoma" panose="020B0604030504040204" pitchFamily="34" charset="0"/>
              <a:cs typeface="Tahoma" panose="020B0604030504040204" pitchFamily="34" charset="0"/>
            </a:endParaRPr>
          </a:p>
          <a:p>
            <a:pPr marL="241107" marR="170678" indent="-228417" algn="just">
              <a:spcBef>
                <a:spcPts val="100"/>
              </a:spcBef>
              <a:buClr>
                <a:srgbClr val="2B3B87"/>
              </a:buClr>
              <a:buChar char="&gt;"/>
              <a:tabLst>
                <a:tab pos="241107" algn="l"/>
              </a:tabLst>
            </a:pPr>
            <a:r>
              <a:rPr lang="es-ES" sz="1049" b="1">
                <a:latin typeface="Tahoma" panose="020B0604030504040204" pitchFamily="34" charset="0"/>
                <a:cs typeface="Tahoma" panose="020B0604030504040204" pitchFamily="34" charset="0"/>
              </a:rPr>
              <a:t>Resultados enriquecidos (Featured snippets)</a:t>
            </a:r>
          </a:p>
          <a:p>
            <a:pPr marL="12690" marR="170678" algn="just">
              <a:spcBef>
                <a:spcPts val="100"/>
              </a:spcBef>
              <a:buClr>
                <a:srgbClr val="2B3B87"/>
              </a:buClr>
              <a:tabLst>
                <a:tab pos="241107" algn="l"/>
              </a:tabLst>
            </a:pPr>
            <a:endParaRPr sz="1049">
              <a:latin typeface="Tahoma" panose="020B0604030504040204" pitchFamily="34" charset="0"/>
              <a:cs typeface="Tahoma" panose="020B0604030504040204" pitchFamily="34" charset="0"/>
            </a:endParaRPr>
          </a:p>
        </p:txBody>
      </p:sp>
      <p:sp>
        <p:nvSpPr>
          <p:cNvPr id="18" name="object 12">
            <a:extLst>
              <a:ext uri="{FF2B5EF4-FFF2-40B4-BE49-F238E27FC236}">
                <a16:creationId xmlns:a16="http://schemas.microsoft.com/office/drawing/2014/main" id="{FA3B9A2C-5EA6-C272-7FF6-AAD4E259CF01}"/>
              </a:ext>
            </a:extLst>
          </p:cNvPr>
          <p:cNvSpPr txBox="1"/>
          <p:nvPr/>
        </p:nvSpPr>
        <p:spPr>
          <a:xfrm>
            <a:off x="6599548" y="4483158"/>
            <a:ext cx="7050048" cy="599897"/>
          </a:xfrm>
          <a:prstGeom prst="rect">
            <a:avLst/>
          </a:prstGeom>
        </p:spPr>
        <p:txBody>
          <a:bodyPr vert="horz" wrap="square" lIns="0" tIns="12689" rIns="0" bIns="0" rtlCol="0">
            <a:spAutoFit/>
          </a:bodyPr>
          <a:lstStyle/>
          <a:p>
            <a:pPr marL="241107" marR="170678" indent="-228417" algn="just">
              <a:spcBef>
                <a:spcPts val="100"/>
              </a:spcBef>
              <a:buClr>
                <a:srgbClr val="2B3B87"/>
              </a:buClr>
              <a:buChar char="&gt;"/>
              <a:tabLst>
                <a:tab pos="241107" algn="l"/>
              </a:tabLst>
            </a:pPr>
            <a:endParaRPr lang="es-ES" sz="1049" b="1">
              <a:latin typeface="Tahoma" panose="020B0604030504040204" pitchFamily="34" charset="0"/>
              <a:cs typeface="Tahoma" panose="020B0604030504040204" pitchFamily="34" charset="0"/>
            </a:endParaRPr>
          </a:p>
          <a:p>
            <a:pPr marL="241107" marR="201768" indent="-228417" algn="just">
              <a:spcBef>
                <a:spcPts val="699"/>
              </a:spcBef>
              <a:buClr>
                <a:srgbClr val="2B3B87"/>
              </a:buClr>
              <a:buChar char="&gt;"/>
              <a:tabLst>
                <a:tab pos="241107" algn="l"/>
              </a:tabLst>
            </a:pPr>
            <a:r>
              <a:rPr lang="es-ES" sz="1050" b="1">
                <a:latin typeface="Tahoma" panose="020B0604030504040204" pitchFamily="34" charset="0"/>
                <a:cs typeface="Tahoma" panose="020B0604030504040204" pitchFamily="34" charset="0"/>
              </a:rPr>
              <a:t>Perfil</a:t>
            </a:r>
            <a:r>
              <a:rPr lang="es-ES" sz="1050" b="1" spc="-20">
                <a:latin typeface="Tahoma" panose="020B0604030504040204" pitchFamily="34" charset="0"/>
                <a:cs typeface="Tahoma" panose="020B0604030504040204" pitchFamily="34" charset="0"/>
              </a:rPr>
              <a:t> </a:t>
            </a:r>
            <a:r>
              <a:rPr lang="es-ES" sz="1050" b="1">
                <a:latin typeface="Tahoma" panose="020B0604030504040204" pitchFamily="34" charset="0"/>
                <a:cs typeface="Tahoma" panose="020B0604030504040204" pitchFamily="34" charset="0"/>
              </a:rPr>
              <a:t>de</a:t>
            </a:r>
            <a:r>
              <a:rPr lang="es-ES" sz="1050" b="1" spc="-15">
                <a:latin typeface="Tahoma" panose="020B0604030504040204" pitchFamily="34" charset="0"/>
                <a:cs typeface="Tahoma" panose="020B0604030504040204" pitchFamily="34" charset="0"/>
              </a:rPr>
              <a:t> </a:t>
            </a:r>
            <a:r>
              <a:rPr lang="es-ES" sz="1050" b="1">
                <a:latin typeface="Tahoma" panose="020B0604030504040204" pitchFamily="34" charset="0"/>
                <a:cs typeface="Tahoma" panose="020B0604030504040204" pitchFamily="34" charset="0"/>
              </a:rPr>
              <a:t>empresa de Maps</a:t>
            </a:r>
            <a:r>
              <a:rPr lang="es-ES" sz="1050" b="1" spc="-20">
                <a:latin typeface="Tahoma" panose="020B0604030504040204" pitchFamily="34" charset="0"/>
                <a:cs typeface="Tahoma" panose="020B0604030504040204" pitchFamily="34" charset="0"/>
              </a:rPr>
              <a:t> </a:t>
            </a:r>
            <a:r>
              <a:rPr lang="es-ES" sz="1050" b="1">
                <a:latin typeface="Tahoma" panose="020B0604030504040204" pitchFamily="34" charset="0"/>
                <a:cs typeface="Tahoma" panose="020B0604030504040204" pitchFamily="34" charset="0"/>
              </a:rPr>
              <a:t>(antiguo</a:t>
            </a:r>
            <a:r>
              <a:rPr lang="es-ES" sz="1050" b="1" spc="-15">
                <a:latin typeface="Tahoma" panose="020B0604030504040204" pitchFamily="34" charset="0"/>
                <a:cs typeface="Tahoma" panose="020B0604030504040204" pitchFamily="34" charset="0"/>
              </a:rPr>
              <a:t> </a:t>
            </a:r>
            <a:r>
              <a:rPr lang="es-ES" sz="1050" b="1">
                <a:latin typeface="Tahoma" panose="020B0604030504040204" pitchFamily="34" charset="0"/>
                <a:cs typeface="Tahoma" panose="020B0604030504040204" pitchFamily="34" charset="0"/>
              </a:rPr>
              <a:t>Google</a:t>
            </a:r>
            <a:r>
              <a:rPr lang="es-ES" sz="1050" b="1" spc="-20">
                <a:latin typeface="Tahoma" panose="020B0604030504040204" pitchFamily="34" charset="0"/>
                <a:cs typeface="Tahoma" panose="020B0604030504040204" pitchFamily="34" charset="0"/>
              </a:rPr>
              <a:t> </a:t>
            </a:r>
            <a:r>
              <a:rPr lang="es-ES" sz="1050" b="1" spc="-25">
                <a:latin typeface="Tahoma" panose="020B0604030504040204" pitchFamily="34" charset="0"/>
                <a:cs typeface="Tahoma" panose="020B0604030504040204" pitchFamily="34" charset="0"/>
              </a:rPr>
              <a:t>My </a:t>
            </a:r>
            <a:r>
              <a:rPr lang="es-ES" sz="1050" b="1">
                <a:latin typeface="Tahoma" panose="020B0604030504040204" pitchFamily="34" charset="0"/>
                <a:cs typeface="Tahoma" panose="020B0604030504040204" pitchFamily="34" charset="0"/>
              </a:rPr>
              <a:t>Business)</a:t>
            </a:r>
            <a:endParaRPr lang="es-ES" sz="1050">
              <a:latin typeface="Tahoma" panose="020B0604030504040204" pitchFamily="34" charset="0"/>
              <a:cs typeface="Tahoma" panose="020B0604030504040204" pitchFamily="34" charset="0"/>
            </a:endParaRPr>
          </a:p>
          <a:p>
            <a:pPr marL="12690" marR="170678" algn="just">
              <a:spcBef>
                <a:spcPts val="100"/>
              </a:spcBef>
              <a:buClr>
                <a:srgbClr val="2B3B87"/>
              </a:buClr>
              <a:tabLst>
                <a:tab pos="241107" algn="l"/>
              </a:tabLst>
            </a:pPr>
            <a:endParaRPr sz="1049">
              <a:latin typeface="Tahoma" panose="020B0604030504040204" pitchFamily="34" charset="0"/>
              <a:cs typeface="Tahoma" panose="020B0604030504040204" pitchFamily="34" charset="0"/>
            </a:endParaRPr>
          </a:p>
        </p:txBody>
      </p:sp>
      <p:sp>
        <p:nvSpPr>
          <p:cNvPr id="20" name="object 12">
            <a:extLst>
              <a:ext uri="{FF2B5EF4-FFF2-40B4-BE49-F238E27FC236}">
                <a16:creationId xmlns:a16="http://schemas.microsoft.com/office/drawing/2014/main" id="{902DA991-9615-3703-C8C6-8683B73D2050}"/>
              </a:ext>
            </a:extLst>
          </p:cNvPr>
          <p:cNvSpPr txBox="1"/>
          <p:nvPr/>
        </p:nvSpPr>
        <p:spPr>
          <a:xfrm>
            <a:off x="2869996" y="4464014"/>
            <a:ext cx="7050048" cy="599897"/>
          </a:xfrm>
          <a:prstGeom prst="rect">
            <a:avLst/>
          </a:prstGeom>
        </p:spPr>
        <p:txBody>
          <a:bodyPr vert="horz" wrap="square" lIns="0" tIns="12689" rIns="0" bIns="0" rtlCol="0">
            <a:spAutoFit/>
          </a:bodyPr>
          <a:lstStyle/>
          <a:p>
            <a:pPr marL="12690" marR="170678" algn="just">
              <a:spcBef>
                <a:spcPts val="100"/>
              </a:spcBef>
              <a:buClr>
                <a:srgbClr val="2B3B87"/>
              </a:buClr>
              <a:tabLst>
                <a:tab pos="241107" algn="l"/>
              </a:tabLst>
            </a:pPr>
            <a:endParaRPr lang="es-ES" sz="1049" b="1">
              <a:latin typeface="Tahoma" panose="020B0604030504040204" pitchFamily="34" charset="0"/>
              <a:cs typeface="Tahoma" panose="020B0604030504040204" pitchFamily="34" charset="0"/>
            </a:endParaRPr>
          </a:p>
          <a:p>
            <a:pPr marL="241107" marR="201768" indent="-228417" algn="just">
              <a:spcBef>
                <a:spcPts val="699"/>
              </a:spcBef>
              <a:buClr>
                <a:srgbClr val="2B3B87"/>
              </a:buClr>
              <a:buChar char="&gt;"/>
              <a:tabLst>
                <a:tab pos="241107" algn="l"/>
              </a:tabLst>
            </a:pPr>
            <a:r>
              <a:rPr lang="es-ES" sz="1050" b="1">
                <a:latin typeface="Tahoma" panose="020B0604030504040204" pitchFamily="34" charset="0"/>
                <a:cs typeface="Tahoma" panose="020B0604030504040204" pitchFamily="34" charset="0"/>
              </a:rPr>
              <a:t>Google AI Overviews (Resultados de IA en el SERP)</a:t>
            </a:r>
          </a:p>
          <a:p>
            <a:pPr marL="12690" marR="170678" algn="just">
              <a:spcBef>
                <a:spcPts val="100"/>
              </a:spcBef>
              <a:buClr>
                <a:srgbClr val="2B3B87"/>
              </a:buClr>
              <a:tabLst>
                <a:tab pos="241107" algn="l"/>
              </a:tabLst>
            </a:pPr>
            <a:endParaRPr sz="1049">
              <a:latin typeface="Tahoma" panose="020B0604030504040204" pitchFamily="34" charset="0"/>
              <a:cs typeface="Tahoma" panose="020B0604030504040204" pitchFamily="34" charset="0"/>
            </a:endParaRPr>
          </a:p>
        </p:txBody>
      </p:sp>
      <p:pic>
        <p:nvPicPr>
          <p:cNvPr id="22" name="Imagen 21">
            <a:extLst>
              <a:ext uri="{FF2B5EF4-FFF2-40B4-BE49-F238E27FC236}">
                <a16:creationId xmlns:a16="http://schemas.microsoft.com/office/drawing/2014/main" id="{7562E094-547B-7D71-3C06-EF9C0E6A0118}"/>
              </a:ext>
            </a:extLst>
          </p:cNvPr>
          <p:cNvPicPr>
            <a:picLocks noChangeAspect="1"/>
          </p:cNvPicPr>
          <p:nvPr/>
        </p:nvPicPr>
        <p:blipFill>
          <a:blip r:embed="rId6"/>
          <a:stretch>
            <a:fillRect/>
          </a:stretch>
        </p:blipFill>
        <p:spPr>
          <a:xfrm>
            <a:off x="2979623" y="5063911"/>
            <a:ext cx="3110248" cy="1613554"/>
          </a:xfrm>
          <a:prstGeom prst="rect">
            <a:avLst/>
          </a:prstGeom>
        </p:spPr>
      </p:pic>
      <p:sp>
        <p:nvSpPr>
          <p:cNvPr id="23" name="Rectángulo: esquinas redondeadas 22">
            <a:extLst>
              <a:ext uri="{FF2B5EF4-FFF2-40B4-BE49-F238E27FC236}">
                <a16:creationId xmlns:a16="http://schemas.microsoft.com/office/drawing/2014/main" id="{4D6CE933-1E9C-633C-73BD-AE82DD2EBB6A}"/>
              </a:ext>
            </a:extLst>
          </p:cNvPr>
          <p:cNvSpPr/>
          <p:nvPr/>
        </p:nvSpPr>
        <p:spPr>
          <a:xfrm>
            <a:off x="3231946" y="5312500"/>
            <a:ext cx="1524000" cy="1351732"/>
          </a:xfrm>
          <a:prstGeom prst="round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3" name="CuadroTexto 2">
            <a:extLst>
              <a:ext uri="{FF2B5EF4-FFF2-40B4-BE49-F238E27FC236}">
                <a16:creationId xmlns:a16="http://schemas.microsoft.com/office/drawing/2014/main" id="{7DBFA3A7-4BCD-6C72-8477-E734127BFAF6}"/>
              </a:ext>
            </a:extLst>
          </p:cNvPr>
          <p:cNvSpPr txBox="1"/>
          <p:nvPr/>
        </p:nvSpPr>
        <p:spPr>
          <a:xfrm>
            <a:off x="2469946" y="6669826"/>
            <a:ext cx="5026116" cy="89960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lvl="0" indent="0" algn="just" defTabSz="914400" rtl="0" eaLnBrk="1" fontAlgn="auto" latinLnBrk="0" hangingPunct="0">
              <a:lnSpc>
                <a:spcPct val="100000"/>
              </a:lnSpc>
              <a:spcBef>
                <a:spcPts val="699"/>
              </a:spcBef>
              <a:spcAft>
                <a:spcPts val="0"/>
              </a:spcAft>
              <a:buClr>
                <a:srgbClr val="2B3B87"/>
              </a:buClr>
              <a:buSzTx/>
              <a:buFontTx/>
              <a:buNone/>
              <a:tabLst>
                <a:tab pos="240472" algn="l"/>
              </a:tabLst>
              <a:defRPr/>
            </a:pPr>
            <a:r>
              <a:rPr kumimoji="0" lang="es-ES" sz="1049" b="0" i="0" u="none" strike="noStrike" kern="0" cap="none" spc="-20" normalizeH="0" baseline="0" noProof="0">
                <a:ln>
                  <a:noFill/>
                </a:ln>
                <a:solidFill>
                  <a:srgbClr val="000000"/>
                </a:solidFill>
                <a:effectLst/>
                <a:uLnTx/>
                <a:uFillTx/>
                <a:latin typeface="Tahoma" panose="020B0604030504040204" pitchFamily="34" charset="0"/>
                <a:cs typeface="Tahoma" panose="020B0604030504040204" pitchFamily="34" charset="0"/>
                <a:sym typeface="Helvetica Neue"/>
              </a:rPr>
              <a:t>Importancia de los Resultados de Impresión de </a:t>
            </a:r>
            <a:r>
              <a:rPr lang="es-ES" sz="1049" spc="-20">
                <a:latin typeface="Tahoma" panose="020B0604030504040204" pitchFamily="34" charset="0"/>
                <a:cs typeface="Tahoma" panose="020B0604030504040204" pitchFamily="34" charset="0"/>
              </a:rPr>
              <a:t>alto valor. Los</a:t>
            </a:r>
            <a:r>
              <a:rPr kumimoji="0" lang="es-ES" sz="1049" b="0" i="1" u="none" strike="noStrike" kern="0" cap="none" spc="-20" normalizeH="0" baseline="0" noProof="0">
                <a:ln>
                  <a:noFill/>
                </a:ln>
                <a:solidFill>
                  <a:srgbClr val="000000"/>
                </a:solidFill>
                <a:effectLst/>
                <a:uLnTx/>
                <a:uFillTx/>
                <a:latin typeface="Tahoma" panose="020B0604030504040204" pitchFamily="34" charset="0"/>
                <a:cs typeface="Tahoma" panose="020B0604030504040204" pitchFamily="34" charset="0"/>
                <a:sym typeface="Helvetica Neue"/>
              </a:rPr>
              <a:t>“</a:t>
            </a:r>
            <a:r>
              <a:rPr kumimoji="0" lang="es-ES" sz="1049" b="0" i="1" u="none" strike="noStrike" kern="0" cap="none" spc="-20" normalizeH="0" baseline="0" noProof="0" err="1">
                <a:ln>
                  <a:noFill/>
                </a:ln>
                <a:solidFill>
                  <a:srgbClr val="000000"/>
                </a:solidFill>
                <a:effectLst/>
                <a:uLnTx/>
                <a:uFillTx/>
                <a:latin typeface="Tahoma" panose="020B0604030504040204" pitchFamily="34" charset="0"/>
                <a:cs typeface="Tahoma" panose="020B0604030504040204" pitchFamily="34" charset="0"/>
                <a:sym typeface="Helvetica Neue"/>
              </a:rPr>
              <a:t>zero</a:t>
            </a:r>
            <a:r>
              <a:rPr kumimoji="0" lang="es-ES" sz="1049" b="0" i="1" u="none" strike="noStrike" kern="0" cap="none" spc="-20" normalizeH="0" baseline="0" noProof="0">
                <a:ln>
                  <a:noFill/>
                </a:ln>
                <a:solidFill>
                  <a:srgbClr val="000000"/>
                </a:solidFill>
                <a:effectLst/>
                <a:uLnTx/>
                <a:uFillTx/>
                <a:latin typeface="Tahoma" panose="020B0604030504040204" pitchFamily="34" charset="0"/>
                <a:cs typeface="Tahoma" panose="020B0604030504040204" pitchFamily="34" charset="0"/>
                <a:sym typeface="Helvetica Neue"/>
              </a:rPr>
              <a:t> click </a:t>
            </a:r>
            <a:r>
              <a:rPr kumimoji="0" lang="es-ES" sz="1049" b="0" i="1" u="none" strike="noStrike" kern="0" cap="none" spc="-20" normalizeH="0" baseline="0" noProof="0" err="1">
                <a:ln>
                  <a:noFill/>
                </a:ln>
                <a:solidFill>
                  <a:srgbClr val="000000"/>
                </a:solidFill>
                <a:effectLst/>
                <a:uLnTx/>
                <a:uFillTx/>
                <a:latin typeface="Tahoma" panose="020B0604030504040204" pitchFamily="34" charset="0"/>
                <a:cs typeface="Tahoma" panose="020B0604030504040204" pitchFamily="34" charset="0"/>
                <a:sym typeface="Helvetica Neue"/>
              </a:rPr>
              <a:t>results</a:t>
            </a:r>
            <a:r>
              <a:rPr kumimoji="0" lang="es-ES" sz="1049" b="0" i="1" u="none" strike="noStrike" kern="0" cap="none" spc="-20" normalizeH="0" baseline="0" noProof="0">
                <a:ln>
                  <a:noFill/>
                </a:ln>
                <a:solidFill>
                  <a:srgbClr val="000000"/>
                </a:solidFill>
                <a:effectLst/>
                <a:uLnTx/>
                <a:uFillTx/>
                <a:latin typeface="Tahoma" panose="020B0604030504040204" pitchFamily="34" charset="0"/>
                <a:cs typeface="Tahoma" panose="020B0604030504040204" pitchFamily="34" charset="0"/>
                <a:sym typeface="Helvetica Neue"/>
              </a:rPr>
              <a:t>”, </a:t>
            </a:r>
            <a:r>
              <a:rPr kumimoji="0" lang="es-ES" sz="1049" b="0" i="0" u="none" strike="noStrike" kern="0" cap="none" spc="-20" normalizeH="0" baseline="0" noProof="0">
                <a:ln>
                  <a:noFill/>
                </a:ln>
                <a:solidFill>
                  <a:srgbClr val="000000"/>
                </a:solidFill>
                <a:effectLst/>
                <a:uLnTx/>
                <a:uFillTx/>
                <a:latin typeface="Tahoma" panose="020B0604030504040204" pitchFamily="34" charset="0"/>
                <a:cs typeface="Tahoma" panose="020B0604030504040204" pitchFamily="34" charset="0"/>
                <a:sym typeface="Helvetica Neue"/>
              </a:rPr>
              <a:t>los cuales cobran más relevancia ya que resuelven intenciones de búsqueda y de información del usuario sin la necesidad de hacer clic y acceder a la web.  Siendo, hoy en día, las impresiones de alto valor asociadas a estas búsquedas, un nuevo KPI a tener en consideración. </a:t>
            </a:r>
          </a:p>
        </p:txBody>
      </p:sp>
      <p:sp>
        <p:nvSpPr>
          <p:cNvPr id="2" name="object 14">
            <a:extLst>
              <a:ext uri="{FF2B5EF4-FFF2-40B4-BE49-F238E27FC236}">
                <a16:creationId xmlns:a16="http://schemas.microsoft.com/office/drawing/2014/main" id="{2682F24B-9DE6-F1B3-CA85-4D0FE2557E21}"/>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13</a:t>
            </a:fld>
            <a:endParaRPr lang="es-ES" dirty="0"/>
          </a:p>
        </p:txBody>
      </p:sp>
    </p:spTree>
    <p:extLst>
      <p:ext uri="{BB962C8B-B14F-4D97-AF65-F5344CB8AC3E}">
        <p14:creationId xmlns:p14="http://schemas.microsoft.com/office/powerpoint/2010/main" val="1567005206"/>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7">
            <a:extLst>
              <a:ext uri="{FF2B5EF4-FFF2-40B4-BE49-F238E27FC236}">
                <a16:creationId xmlns:a16="http://schemas.microsoft.com/office/drawing/2014/main" id="{1C196BF6-A255-8F30-8F00-CFDD5AC1F58A}"/>
              </a:ext>
            </a:extLst>
          </p:cNvPr>
          <p:cNvSpPr txBox="1"/>
          <p:nvPr/>
        </p:nvSpPr>
        <p:spPr>
          <a:xfrm>
            <a:off x="893091" y="6741414"/>
            <a:ext cx="2342215" cy="258827"/>
          </a:xfrm>
          <a:prstGeom prst="rect">
            <a:avLst/>
          </a:prstGeom>
        </p:spPr>
        <p:txBody>
          <a:bodyPr vert="horz" wrap="square" lIns="0" tIns="12689" rIns="0" bIns="0" rtlCol="0">
            <a:spAutoFit/>
          </a:bodyPr>
          <a:lstStyle/>
          <a:p>
            <a:pPr marL="12690" marR="25380">
              <a:spcBef>
                <a:spcPts val="100"/>
              </a:spcBef>
            </a:pPr>
            <a:r>
              <a:rPr sz="799" b="1" i="1">
                <a:solidFill>
                  <a:srgbClr val="2D2D2D"/>
                </a:solidFill>
                <a:latin typeface="Tahoma" panose="020B0604030504040204" pitchFamily="34" charset="0"/>
                <a:ea typeface="Tahoma" panose="020B0604030504040204" pitchFamily="34" charset="0"/>
                <a:cs typeface="Tahoma" panose="020B0604030504040204" pitchFamily="34" charset="0"/>
              </a:rPr>
              <a:t>Fuente</a:t>
            </a:r>
            <a:r>
              <a:rPr sz="799" i="1">
                <a:solidFill>
                  <a:srgbClr val="2D2D2D"/>
                </a:solidFill>
                <a:latin typeface="Tahoma" panose="020B0604030504040204" pitchFamily="34" charset="0"/>
                <a:ea typeface="Tahoma" panose="020B0604030504040204" pitchFamily="34" charset="0"/>
                <a:cs typeface="Tahoma" panose="020B0604030504040204" pitchFamily="34" charset="0"/>
              </a:rPr>
              <a:t>:</a:t>
            </a:r>
            <a:r>
              <a:rPr sz="799" i="1" spc="-10">
                <a:solidFill>
                  <a:srgbClr val="2D2D2D"/>
                </a:solidFill>
                <a:latin typeface="Tahoma" panose="020B0604030504040204" pitchFamily="34" charset="0"/>
                <a:ea typeface="Tahoma" panose="020B0604030504040204" pitchFamily="34" charset="0"/>
                <a:cs typeface="Tahoma" panose="020B0604030504040204" pitchFamily="34" charset="0"/>
              </a:rPr>
              <a:t> </a:t>
            </a:r>
            <a:r>
              <a:rPr lang="es-ES" sz="799" i="1" spc="-10">
                <a:solidFill>
                  <a:srgbClr val="2D2D2D"/>
                </a:solidFill>
                <a:latin typeface="Tahoma" panose="020B0604030504040204" pitchFamily="34" charset="0"/>
                <a:ea typeface="Tahoma" panose="020B0604030504040204" pitchFamily="34" charset="0"/>
                <a:cs typeface="Tahoma" panose="020B0604030504040204" pitchFamily="34" charset="0"/>
              </a:rPr>
              <a:t>Buscador</a:t>
            </a:r>
            <a:r>
              <a:rPr sz="799" i="1" spc="-5">
                <a:solidFill>
                  <a:srgbClr val="2D2D2D"/>
                </a:solidFill>
                <a:latin typeface="Tahoma" panose="020B0604030504040204" pitchFamily="34" charset="0"/>
                <a:ea typeface="Tahoma" panose="020B0604030504040204" pitchFamily="34" charset="0"/>
                <a:cs typeface="Tahoma" panose="020B0604030504040204" pitchFamily="34" charset="0"/>
              </a:rPr>
              <a:t> </a:t>
            </a:r>
            <a:r>
              <a:rPr sz="799" i="1">
                <a:solidFill>
                  <a:srgbClr val="2D2D2D"/>
                </a:solidFill>
                <a:latin typeface="Tahoma" panose="020B0604030504040204" pitchFamily="34" charset="0"/>
                <a:ea typeface="Tahoma" panose="020B0604030504040204" pitchFamily="34" charset="0"/>
                <a:cs typeface="Tahoma" panose="020B0604030504040204" pitchFamily="34" charset="0"/>
              </a:rPr>
              <a:t>de</a:t>
            </a:r>
            <a:r>
              <a:rPr sz="799" i="1" spc="-10">
                <a:solidFill>
                  <a:srgbClr val="2D2D2D"/>
                </a:solidFill>
                <a:latin typeface="Tahoma" panose="020B0604030504040204" pitchFamily="34" charset="0"/>
                <a:ea typeface="Tahoma" panose="020B0604030504040204" pitchFamily="34" charset="0"/>
                <a:cs typeface="Tahoma" panose="020B0604030504040204" pitchFamily="34" charset="0"/>
              </a:rPr>
              <a:t> </a:t>
            </a:r>
            <a:r>
              <a:rPr sz="799" i="1">
                <a:solidFill>
                  <a:srgbClr val="2D2D2D"/>
                </a:solidFill>
                <a:latin typeface="Tahoma" panose="020B0604030504040204" pitchFamily="34" charset="0"/>
                <a:ea typeface="Tahoma" panose="020B0604030504040204" pitchFamily="34" charset="0"/>
                <a:cs typeface="Tahoma" panose="020B0604030504040204" pitchFamily="34" charset="0"/>
              </a:rPr>
              <a:t>Google</a:t>
            </a:r>
            <a:r>
              <a:rPr sz="799" i="1" spc="-5">
                <a:solidFill>
                  <a:srgbClr val="2D2D2D"/>
                </a:solidFill>
                <a:latin typeface="Tahoma" panose="020B0604030504040204" pitchFamily="34" charset="0"/>
                <a:ea typeface="Tahoma" panose="020B0604030504040204" pitchFamily="34" charset="0"/>
                <a:cs typeface="Tahoma" panose="020B0604030504040204" pitchFamily="34" charset="0"/>
              </a:rPr>
              <a:t> </a:t>
            </a:r>
            <a:r>
              <a:rPr lang="es-ES" sz="799" i="1" spc="-25">
                <a:solidFill>
                  <a:srgbClr val="2D2D2D"/>
                </a:solidFill>
                <a:latin typeface="Tahoma" panose="020B0604030504040204" pitchFamily="34" charset="0"/>
                <a:ea typeface="Tahoma" panose="020B0604030504040204" pitchFamily="34" charset="0"/>
                <a:cs typeface="Tahoma" panose="020B0604030504040204" pitchFamily="34" charset="0"/>
              </a:rPr>
              <a:t>en</a:t>
            </a:r>
            <a:r>
              <a:rPr sz="799" i="1">
                <a:solidFill>
                  <a:srgbClr val="2D2D2D"/>
                </a:solidFill>
                <a:latin typeface="Tahoma" panose="020B0604030504040204" pitchFamily="34" charset="0"/>
                <a:ea typeface="Tahoma" panose="020B0604030504040204" pitchFamily="34" charset="0"/>
                <a:cs typeface="Tahoma" panose="020B0604030504040204" pitchFamily="34" charset="0"/>
              </a:rPr>
              <a:t> modo</a:t>
            </a:r>
            <a:r>
              <a:rPr sz="799" i="1" spc="-25">
                <a:solidFill>
                  <a:srgbClr val="2D2D2D"/>
                </a:solidFill>
                <a:latin typeface="Tahoma" panose="020B0604030504040204" pitchFamily="34" charset="0"/>
                <a:ea typeface="Tahoma" panose="020B0604030504040204" pitchFamily="34" charset="0"/>
                <a:cs typeface="Tahoma" panose="020B0604030504040204" pitchFamily="34" charset="0"/>
              </a:rPr>
              <a:t> </a:t>
            </a:r>
            <a:r>
              <a:rPr lang="es-ES" sz="799" i="1" spc="-10">
                <a:solidFill>
                  <a:srgbClr val="2D2D2D"/>
                </a:solidFill>
                <a:latin typeface="Tahoma" panose="020B0604030504040204" pitchFamily="34" charset="0"/>
                <a:ea typeface="Tahoma" panose="020B0604030504040204" pitchFamily="34" charset="0"/>
                <a:cs typeface="Tahoma" panose="020B0604030504040204" pitchFamily="34" charset="0"/>
              </a:rPr>
              <a:t>incógnito</a:t>
            </a:r>
            <a:r>
              <a:rPr sz="799" i="1" spc="-10">
                <a:solidFill>
                  <a:srgbClr val="2D2D2D"/>
                </a:solidFill>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a:p>
            <a:pPr marL="12690" marR="5076"/>
            <a:r>
              <a:rPr lang="es-ES" sz="799" i="1">
                <a:solidFill>
                  <a:srgbClr val="2D2D2D"/>
                </a:solidFill>
                <a:latin typeface="Tahoma" panose="020B0604030504040204" pitchFamily="34" charset="0"/>
                <a:ea typeface="Tahoma" panose="020B0604030504040204" pitchFamily="34" charset="0"/>
                <a:cs typeface="Tahoma" panose="020B0604030504040204" pitchFamily="34" charset="0"/>
              </a:rPr>
              <a:t>Datos</a:t>
            </a:r>
            <a:r>
              <a:rPr sz="799" i="1" spc="-15">
                <a:solidFill>
                  <a:srgbClr val="2D2D2D"/>
                </a:solidFill>
                <a:latin typeface="Tahoma" panose="020B0604030504040204" pitchFamily="34" charset="0"/>
                <a:ea typeface="Tahoma" panose="020B0604030504040204" pitchFamily="34" charset="0"/>
                <a:cs typeface="Tahoma" panose="020B0604030504040204" pitchFamily="34" charset="0"/>
              </a:rPr>
              <a:t> </a:t>
            </a:r>
            <a:r>
              <a:rPr lang="es-ES" sz="799" i="1">
                <a:solidFill>
                  <a:srgbClr val="2D2D2D"/>
                </a:solidFill>
                <a:latin typeface="Tahoma" panose="020B0604030504040204" pitchFamily="34" charset="0"/>
                <a:ea typeface="Tahoma" panose="020B0604030504040204" pitchFamily="34" charset="0"/>
                <a:cs typeface="Tahoma" panose="020B0604030504040204" pitchFamily="34" charset="0"/>
              </a:rPr>
              <a:t>obtenidos</a:t>
            </a:r>
            <a:r>
              <a:rPr sz="799" i="1" spc="-10">
                <a:solidFill>
                  <a:srgbClr val="2D2D2D"/>
                </a:solidFill>
                <a:latin typeface="Tahoma" panose="020B0604030504040204" pitchFamily="34" charset="0"/>
                <a:ea typeface="Tahoma" panose="020B0604030504040204" pitchFamily="34" charset="0"/>
                <a:cs typeface="Tahoma" panose="020B0604030504040204" pitchFamily="34" charset="0"/>
              </a:rPr>
              <a:t> </a:t>
            </a:r>
            <a:r>
              <a:rPr lang="es-ES" sz="799" i="1">
                <a:solidFill>
                  <a:srgbClr val="2D2D2D"/>
                </a:solidFill>
                <a:latin typeface="Tahoma" panose="020B0604030504040204" pitchFamily="34" charset="0"/>
                <a:ea typeface="Tahoma" panose="020B0604030504040204" pitchFamily="34" charset="0"/>
                <a:cs typeface="Tahoma" panose="020B0604030504040204" pitchFamily="34" charset="0"/>
              </a:rPr>
              <a:t>el</a:t>
            </a:r>
            <a:r>
              <a:rPr sz="799" i="1" spc="-10">
                <a:solidFill>
                  <a:srgbClr val="2D2D2D"/>
                </a:solidFill>
                <a:latin typeface="Tahoma" panose="020B0604030504040204" pitchFamily="34" charset="0"/>
                <a:ea typeface="Tahoma" panose="020B0604030504040204" pitchFamily="34" charset="0"/>
                <a:cs typeface="Tahoma" panose="020B0604030504040204" pitchFamily="34" charset="0"/>
              </a:rPr>
              <a:t> </a:t>
            </a:r>
            <a:r>
              <a:rPr lang="es-ES" sz="799" i="1" spc="-10">
                <a:solidFill>
                  <a:srgbClr val="2D2D2D"/>
                </a:solidFill>
                <a:latin typeface="Tahoma" panose="020B0604030504040204" pitchFamily="34" charset="0"/>
                <a:ea typeface="Tahoma" panose="020B0604030504040204" pitchFamily="34" charset="0"/>
                <a:cs typeface="Tahoma" panose="020B0604030504040204" pitchFamily="34" charset="0"/>
              </a:rPr>
              <a:t>13</a:t>
            </a:r>
            <a:r>
              <a:rPr lang="es-ES" sz="799" i="1" spc="-15">
                <a:solidFill>
                  <a:srgbClr val="2D2D2D"/>
                </a:solidFill>
                <a:latin typeface="Tahoma" panose="020B0604030504040204" pitchFamily="34" charset="0"/>
                <a:ea typeface="Tahoma" panose="020B0604030504040204" pitchFamily="34" charset="0"/>
                <a:cs typeface="Tahoma" panose="020B0604030504040204" pitchFamily="34" charset="0"/>
              </a:rPr>
              <a:t> </a:t>
            </a:r>
            <a:r>
              <a:rPr sz="799" i="1">
                <a:solidFill>
                  <a:srgbClr val="2D2D2D"/>
                </a:solidFill>
                <a:latin typeface="Tahoma" panose="020B0604030504040204" pitchFamily="34" charset="0"/>
                <a:ea typeface="Tahoma" panose="020B0604030504040204" pitchFamily="34" charset="0"/>
                <a:cs typeface="Tahoma" panose="020B0604030504040204" pitchFamily="34" charset="0"/>
              </a:rPr>
              <a:t>de</a:t>
            </a:r>
            <a:r>
              <a:rPr sz="799" i="1" spc="-10">
                <a:solidFill>
                  <a:srgbClr val="2D2D2D"/>
                </a:solidFill>
                <a:latin typeface="Tahoma" panose="020B0604030504040204" pitchFamily="34" charset="0"/>
                <a:ea typeface="Tahoma" panose="020B0604030504040204" pitchFamily="34" charset="0"/>
                <a:cs typeface="Tahoma" panose="020B0604030504040204" pitchFamily="34" charset="0"/>
              </a:rPr>
              <a:t> </a:t>
            </a:r>
            <a:r>
              <a:rPr lang="es-ES" sz="799" i="1" spc="-10">
                <a:solidFill>
                  <a:srgbClr val="2D2D2D"/>
                </a:solidFill>
                <a:latin typeface="Tahoma" panose="020B0604030504040204" pitchFamily="34" charset="0"/>
                <a:ea typeface="Tahoma" panose="020B0604030504040204" pitchFamily="34" charset="0"/>
                <a:cs typeface="Tahoma" panose="020B0604030504040204" pitchFamily="34" charset="0"/>
              </a:rPr>
              <a:t>junio de 2025.</a:t>
            </a:r>
            <a:endParaRPr sz="799" i="1">
              <a:latin typeface="Tahoma" panose="020B0604030504040204" pitchFamily="34" charset="0"/>
              <a:ea typeface="Tahoma" panose="020B0604030504040204" pitchFamily="34" charset="0"/>
              <a:cs typeface="Tahoma" panose="020B0604030504040204" pitchFamily="34" charset="0"/>
            </a:endParaRPr>
          </a:p>
        </p:txBody>
      </p:sp>
      <p:sp>
        <p:nvSpPr>
          <p:cNvPr id="3" name="object 10">
            <a:extLst>
              <a:ext uri="{FF2B5EF4-FFF2-40B4-BE49-F238E27FC236}">
                <a16:creationId xmlns:a16="http://schemas.microsoft.com/office/drawing/2014/main" id="{2016A7BB-AD65-EF47-2438-B47D4AA7B0C0}"/>
              </a:ext>
            </a:extLst>
          </p:cNvPr>
          <p:cNvSpPr txBox="1"/>
          <p:nvPr/>
        </p:nvSpPr>
        <p:spPr>
          <a:xfrm>
            <a:off x="691117" y="751069"/>
            <a:ext cx="9069572" cy="658631"/>
          </a:xfrm>
          <a:prstGeom prst="rect">
            <a:avLst/>
          </a:prstGeom>
        </p:spPr>
        <p:txBody>
          <a:bodyPr vert="horz" wrap="square" lIns="0" tIns="12689" rIns="0" bIns="0" rtlCol="0">
            <a:spAutoFit/>
          </a:bodyPr>
          <a:lstStyle/>
          <a:p>
            <a:pPr marL="12690" marR="5076" algn="just">
              <a:spcBef>
                <a:spcPts val="100"/>
              </a:spcBef>
            </a:pPr>
            <a:r>
              <a:rPr sz="1049">
                <a:latin typeface="Tahoma" panose="020B0604030504040204" pitchFamily="34" charset="0"/>
                <a:cs typeface="Tahoma" panose="020B0604030504040204" pitchFamily="34" charset="0"/>
              </a:rPr>
              <a:t>Se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han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analizado</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resultados</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ofrece</a:t>
            </a:r>
            <a:r>
              <a:rPr sz="1049" spc="-5">
                <a:latin typeface="Tahoma" panose="020B0604030504040204" pitchFamily="34" charset="0"/>
                <a:cs typeface="Tahoma" panose="020B0604030504040204" pitchFamily="34" charset="0"/>
              </a:rPr>
              <a:t> </a:t>
            </a:r>
            <a:r>
              <a:rPr sz="1049" spc="-10">
                <a:latin typeface="Tahoma" panose="020B0604030504040204" pitchFamily="34" charset="0"/>
                <a:cs typeface="Tahoma" panose="020B0604030504040204" pitchFamily="34" charset="0"/>
              </a:rPr>
              <a:t>Google </a:t>
            </a:r>
            <a:r>
              <a:rPr lang="es-ES" sz="1049">
                <a:latin typeface="Tahoma" panose="020B0604030504040204" pitchFamily="34" charset="0"/>
                <a:cs typeface="Tahoma" panose="020B0604030504040204" pitchFamily="34" charset="0"/>
              </a:rPr>
              <a:t>en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SERP</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y</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han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revisado</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siguientes</a:t>
            </a:r>
            <a:r>
              <a:rPr sz="1049" spc="-5">
                <a:latin typeface="Tahoma" panose="020B0604030504040204" pitchFamily="34" charset="0"/>
                <a:cs typeface="Tahoma" panose="020B0604030504040204" pitchFamily="34" charset="0"/>
              </a:rPr>
              <a:t> </a:t>
            </a:r>
            <a:r>
              <a:rPr sz="1049" spc="-10">
                <a:latin typeface="Tahoma" panose="020B0604030504040204" pitchFamily="34" charset="0"/>
                <a:cs typeface="Tahoma" panose="020B0604030504040204" pitchFamily="34" charset="0"/>
              </a:rPr>
              <a:t>puntos </a:t>
            </a:r>
            <a:r>
              <a:rPr sz="1049">
                <a:latin typeface="Tahoma" panose="020B0604030504040204" pitchFamily="34" charset="0"/>
                <a:cs typeface="Tahoma" panose="020B0604030504040204" pitchFamily="34" charset="0"/>
              </a:rPr>
              <a:t>de</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cada</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las</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empresas</a:t>
            </a:r>
            <a:r>
              <a:rPr sz="1049" spc="-15">
                <a:latin typeface="Tahoma" panose="020B0604030504040204" pitchFamily="34" charset="0"/>
                <a:cs typeface="Tahoma" panose="020B0604030504040204" pitchFamily="34" charset="0"/>
              </a:rPr>
              <a:t> </a:t>
            </a:r>
            <a:r>
              <a:rPr lang="es-ES" sz="1049" spc="-15">
                <a:latin typeface="Tahoma" panose="020B0604030504040204" pitchFamily="34" charset="0"/>
                <a:cs typeface="Tahoma" panose="020B0604030504040204" pitchFamily="34" charset="0"/>
              </a:rPr>
              <a:t>incluidas</a:t>
            </a:r>
            <a:r>
              <a:rPr sz="1049">
                <a:latin typeface="Tahoma" panose="020B0604030504040204" pitchFamily="34" charset="0"/>
                <a:cs typeface="Tahoma" panose="020B0604030504040204" pitchFamily="34" charset="0"/>
              </a:rPr>
              <a:t>.</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Hemos tenido</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cuenta</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cada</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uno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puntos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y</a:t>
            </a:r>
            <a:r>
              <a:rPr sz="1049" spc="-5">
                <a:latin typeface="Tahoma" panose="020B0604030504040204" pitchFamily="34" charset="0"/>
                <a:cs typeface="Tahoma" panose="020B0604030504040204" pitchFamily="34" charset="0"/>
              </a:rPr>
              <a:t> </a:t>
            </a:r>
            <a:r>
              <a:rPr sz="1049" spc="-25">
                <a:latin typeface="Tahoma" panose="020B0604030504040204" pitchFamily="34" charset="0"/>
                <a:cs typeface="Tahoma" panose="020B0604030504040204" pitchFamily="34" charset="0"/>
              </a:rPr>
              <a:t>la </a:t>
            </a:r>
            <a:r>
              <a:rPr lang="es-ES" sz="1049">
                <a:latin typeface="Tahoma" panose="020B0604030504040204" pitchFamily="34" charset="0"/>
                <a:cs typeface="Tahoma" panose="020B0604030504040204" pitchFamily="34" charset="0"/>
              </a:rPr>
              <a:t>positividad</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o </a:t>
            </a:r>
            <a:r>
              <a:rPr lang="es-ES" sz="1049">
                <a:latin typeface="Tahoma" panose="020B0604030504040204" pitchFamily="34" charset="0"/>
                <a:cs typeface="Tahoma" panose="020B0604030504040204" pitchFamily="34" charset="0"/>
              </a:rPr>
              <a:t>negatividad</a:t>
            </a:r>
            <a:r>
              <a:rPr sz="1049">
                <a:latin typeface="Tahoma" panose="020B0604030504040204" pitchFamily="34" charset="0"/>
                <a:cs typeface="Tahoma" panose="020B0604030504040204" pitchFamily="34" charset="0"/>
              </a:rPr>
              <a:t> de la </a:t>
            </a:r>
            <a:r>
              <a:rPr lang="es-ES" sz="1049">
                <a:latin typeface="Tahoma" panose="020B0604030504040204" pitchFamily="34" charset="0"/>
                <a:cs typeface="Tahoma" panose="020B0604030504040204" pitchFamily="34" charset="0"/>
              </a:rPr>
              <a:t>información</a:t>
            </a:r>
            <a:r>
              <a:rPr sz="1049">
                <a:latin typeface="Tahoma" panose="020B0604030504040204" pitchFamily="34" charset="0"/>
                <a:cs typeface="Tahoma" panose="020B0604030504040204" pitchFamily="34" charset="0"/>
              </a:rPr>
              <a:t> </a:t>
            </a:r>
            <a:r>
              <a:rPr sz="1049" spc="-25">
                <a:latin typeface="Tahoma" panose="020B0604030504040204" pitchFamily="34" charset="0"/>
                <a:cs typeface="Tahoma" panose="020B0604030504040204" pitchFamily="34" charset="0"/>
              </a:rPr>
              <a:t>que </a:t>
            </a:r>
            <a:r>
              <a:rPr lang="es-ES" sz="1049">
                <a:latin typeface="Tahoma" panose="020B0604030504040204" pitchFamily="34" charset="0"/>
                <a:cs typeface="Tahoma" panose="020B0604030504040204" pitchFamily="34" charset="0"/>
              </a:rPr>
              <a:t>aparece</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resultados</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para</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establecer</a:t>
            </a:r>
            <a:r>
              <a:rPr sz="1049" spc="-15">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una</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selección</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del</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Top</a:t>
            </a:r>
            <a:r>
              <a:rPr sz="1049" spc="-1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3</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empresas</a:t>
            </a:r>
            <a:r>
              <a:rPr sz="1049">
                <a:latin typeface="Tahoma" panose="020B0604030504040204" pitchFamily="34" charset="0"/>
                <a:cs typeface="Tahoma" panose="020B0604030504040204" pitchFamily="34" charset="0"/>
              </a:rPr>
              <a:t>/webs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con</a:t>
            </a:r>
            <a:r>
              <a:rPr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mejor</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resultado</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a:latin typeface="Tahoma" panose="020B0604030504040204" pitchFamily="34" charset="0"/>
                <a:cs typeface="Tahoma" panose="020B0604030504040204" pitchFamily="34" charset="0"/>
              </a:rPr>
              <a:t> SERP</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 </a:t>
            </a:r>
            <a:r>
              <a:rPr sz="1049" spc="-10">
                <a:latin typeface="Tahoma" panose="020B0604030504040204" pitchFamily="34" charset="0"/>
                <a:cs typeface="Tahoma" panose="020B0604030504040204" pitchFamily="34" charset="0"/>
              </a:rPr>
              <a:t>Google.</a:t>
            </a:r>
            <a:r>
              <a:rPr lang="es-ES" sz="1049" spc="-10">
                <a:latin typeface="Tahoma" panose="020B0604030504040204" pitchFamily="34" charset="0"/>
                <a:cs typeface="Tahoma" panose="020B0604030504040204" pitchFamily="34" charset="0"/>
              </a:rPr>
              <a:t> En el caso de Gilead, cuenta con una optimización que le ha permitido ser el único que aparece en Google AI Overviews a través de su marca, lo cual es muy positivo, pero cuenta con penalizaciones que le impiden estar más arriba del ranking.</a:t>
            </a:r>
            <a:endParaRPr lang="es-ES" sz="1049">
              <a:latin typeface="Tahoma" panose="020B0604030504040204" pitchFamily="34" charset="0"/>
              <a:cs typeface="Tahoma" panose="020B0604030504040204" pitchFamily="34" charset="0"/>
            </a:endParaRPr>
          </a:p>
        </p:txBody>
      </p:sp>
      <p:sp>
        <p:nvSpPr>
          <p:cNvPr id="5" name="CuadroTexto 4">
            <a:extLst>
              <a:ext uri="{FF2B5EF4-FFF2-40B4-BE49-F238E27FC236}">
                <a16:creationId xmlns:a16="http://schemas.microsoft.com/office/drawing/2014/main" id="{71ACB300-8AC7-D02E-0369-EDFDF5830BAD}"/>
              </a:ext>
            </a:extLst>
          </p:cNvPr>
          <p:cNvSpPr txBox="1"/>
          <p:nvPr/>
        </p:nvSpPr>
        <p:spPr>
          <a:xfrm>
            <a:off x="563051" y="252568"/>
            <a:ext cx="5344510"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12700" marR="5080" hangingPunct="1">
              <a:spcBef>
                <a:spcPts val="100"/>
              </a:spcBef>
            </a:pPr>
            <a:r>
              <a:rPr lang="es-ES" sz="1800" b="1" spc="100">
                <a:solidFill>
                  <a:srgbClr val="25408F"/>
                </a:solidFill>
                <a:latin typeface="Tahoma" panose="020B0604030504040204" pitchFamily="34" charset="0"/>
                <a:ea typeface="Tahoma" panose="020B0604030504040204" pitchFamily="34" charset="0"/>
                <a:cs typeface="Tahoma" panose="020B0604030504040204" pitchFamily="34" charset="0"/>
              </a:rPr>
              <a:t>Análisis de visibilidad SEO</a:t>
            </a:r>
          </a:p>
        </p:txBody>
      </p:sp>
      <p:graphicFrame>
        <p:nvGraphicFramePr>
          <p:cNvPr id="4" name="Tabla 3">
            <a:extLst>
              <a:ext uri="{FF2B5EF4-FFF2-40B4-BE49-F238E27FC236}">
                <a16:creationId xmlns:a16="http://schemas.microsoft.com/office/drawing/2014/main" id="{0B03BA78-9E11-A2F4-1313-74F27EB9F8FD}"/>
              </a:ext>
            </a:extLst>
          </p:cNvPr>
          <p:cNvGraphicFramePr>
            <a:graphicFrameLocks noGrp="1"/>
          </p:cNvGraphicFramePr>
          <p:nvPr/>
        </p:nvGraphicFramePr>
        <p:xfrm>
          <a:off x="534988" y="2347913"/>
          <a:ext cx="9623424" cy="3775074"/>
        </p:xfrm>
        <a:graphic>
          <a:graphicData uri="http://schemas.openxmlformats.org/drawingml/2006/table">
            <a:tbl>
              <a:tblPr/>
              <a:tblGrid>
                <a:gridCol w="438715">
                  <a:extLst>
                    <a:ext uri="{9D8B030D-6E8A-4147-A177-3AD203B41FA5}">
                      <a16:colId xmlns:a16="http://schemas.microsoft.com/office/drawing/2014/main" val="1468512337"/>
                    </a:ext>
                  </a:extLst>
                </a:gridCol>
                <a:gridCol w="948190">
                  <a:extLst>
                    <a:ext uri="{9D8B030D-6E8A-4147-A177-3AD203B41FA5}">
                      <a16:colId xmlns:a16="http://schemas.microsoft.com/office/drawing/2014/main" val="4128598806"/>
                    </a:ext>
                  </a:extLst>
                </a:gridCol>
                <a:gridCol w="544856">
                  <a:extLst>
                    <a:ext uri="{9D8B030D-6E8A-4147-A177-3AD203B41FA5}">
                      <a16:colId xmlns:a16="http://schemas.microsoft.com/office/drawing/2014/main" val="2127636618"/>
                    </a:ext>
                  </a:extLst>
                </a:gridCol>
                <a:gridCol w="622692">
                  <a:extLst>
                    <a:ext uri="{9D8B030D-6E8A-4147-A177-3AD203B41FA5}">
                      <a16:colId xmlns:a16="http://schemas.microsoft.com/office/drawing/2014/main" val="548522557"/>
                    </a:ext>
                  </a:extLst>
                </a:gridCol>
                <a:gridCol w="594388">
                  <a:extLst>
                    <a:ext uri="{9D8B030D-6E8A-4147-A177-3AD203B41FA5}">
                      <a16:colId xmlns:a16="http://schemas.microsoft.com/office/drawing/2014/main" val="4142413541"/>
                    </a:ext>
                  </a:extLst>
                </a:gridCol>
                <a:gridCol w="594388">
                  <a:extLst>
                    <a:ext uri="{9D8B030D-6E8A-4147-A177-3AD203B41FA5}">
                      <a16:colId xmlns:a16="http://schemas.microsoft.com/office/drawing/2014/main" val="4049280985"/>
                    </a:ext>
                  </a:extLst>
                </a:gridCol>
                <a:gridCol w="594388">
                  <a:extLst>
                    <a:ext uri="{9D8B030D-6E8A-4147-A177-3AD203B41FA5}">
                      <a16:colId xmlns:a16="http://schemas.microsoft.com/office/drawing/2014/main" val="4224973694"/>
                    </a:ext>
                  </a:extLst>
                </a:gridCol>
                <a:gridCol w="615616">
                  <a:extLst>
                    <a:ext uri="{9D8B030D-6E8A-4147-A177-3AD203B41FA5}">
                      <a16:colId xmlns:a16="http://schemas.microsoft.com/office/drawing/2014/main" val="1019267574"/>
                    </a:ext>
                  </a:extLst>
                </a:gridCol>
                <a:gridCol w="580236">
                  <a:extLst>
                    <a:ext uri="{9D8B030D-6E8A-4147-A177-3AD203B41FA5}">
                      <a16:colId xmlns:a16="http://schemas.microsoft.com/office/drawing/2014/main" val="2912679106"/>
                    </a:ext>
                  </a:extLst>
                </a:gridCol>
                <a:gridCol w="615616">
                  <a:extLst>
                    <a:ext uri="{9D8B030D-6E8A-4147-A177-3AD203B41FA5}">
                      <a16:colId xmlns:a16="http://schemas.microsoft.com/office/drawing/2014/main" val="2468577455"/>
                    </a:ext>
                  </a:extLst>
                </a:gridCol>
                <a:gridCol w="488247">
                  <a:extLst>
                    <a:ext uri="{9D8B030D-6E8A-4147-A177-3AD203B41FA5}">
                      <a16:colId xmlns:a16="http://schemas.microsoft.com/office/drawing/2014/main" val="3720915464"/>
                    </a:ext>
                  </a:extLst>
                </a:gridCol>
                <a:gridCol w="445791">
                  <a:extLst>
                    <a:ext uri="{9D8B030D-6E8A-4147-A177-3AD203B41FA5}">
                      <a16:colId xmlns:a16="http://schemas.microsoft.com/office/drawing/2014/main" val="3193646490"/>
                    </a:ext>
                  </a:extLst>
                </a:gridCol>
                <a:gridCol w="990647">
                  <a:extLst>
                    <a:ext uri="{9D8B030D-6E8A-4147-A177-3AD203B41FA5}">
                      <a16:colId xmlns:a16="http://schemas.microsoft.com/office/drawing/2014/main" val="1846252087"/>
                    </a:ext>
                  </a:extLst>
                </a:gridCol>
                <a:gridCol w="1033103">
                  <a:extLst>
                    <a:ext uri="{9D8B030D-6E8A-4147-A177-3AD203B41FA5}">
                      <a16:colId xmlns:a16="http://schemas.microsoft.com/office/drawing/2014/main" val="2540433559"/>
                    </a:ext>
                  </a:extLst>
                </a:gridCol>
                <a:gridCol w="516551">
                  <a:extLst>
                    <a:ext uri="{9D8B030D-6E8A-4147-A177-3AD203B41FA5}">
                      <a16:colId xmlns:a16="http://schemas.microsoft.com/office/drawing/2014/main" val="2420654547"/>
                    </a:ext>
                  </a:extLst>
                </a:gridCol>
              </a:tblGrid>
              <a:tr h="495323">
                <a:tc>
                  <a:txBody>
                    <a:bodyPr/>
                    <a:lstStyle/>
                    <a:p>
                      <a:pPr algn="l" fontAlgn="ctr"/>
                      <a:r>
                        <a:rPr lang="es-ES" sz="600" b="1" i="0" u="none" strike="noStrike">
                          <a:solidFill>
                            <a:srgbClr val="0070C0"/>
                          </a:solidFill>
                          <a:effectLst/>
                          <a:latin typeface="Tahoma" panose="020B0604030504040204" pitchFamily="34" charset="0"/>
                        </a:rPr>
                        <a:t>Posición</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Compañía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Resultado enriquecido de empresa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Panel de información de la empresa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Cuadrito de Google My Business / Ubicaciones</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Google AI Overviews</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Referencia de dominios en AI</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Enriquecidos de X</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Salen vídeos</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Noticias destacadas (-1)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Preguntas de usuarios</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Aparecen imágenes</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Aparecen resultados del ecosistema digital de la marca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Resultados externos (Sin contar RRSS y wikipedia)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fontAlgn="ctr"/>
                      <a:r>
                        <a:rPr lang="es-ES" sz="600" b="1" i="0" u="none" strike="noStrike">
                          <a:solidFill>
                            <a:srgbClr val="0070C0"/>
                          </a:solidFill>
                          <a:effectLst/>
                          <a:latin typeface="Tahoma" panose="020B0604030504040204" pitchFamily="34" charset="0"/>
                        </a:rPr>
                        <a:t>Resultado de paid</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extLst>
                  <a:ext uri="{0D108BD9-81ED-4DB2-BD59-A6C34878D82A}">
                    <a16:rowId xmlns:a16="http://schemas.microsoft.com/office/drawing/2014/main" val="836009800"/>
                  </a:ext>
                </a:extLst>
              </a:tr>
              <a:tr h="102603">
                <a:tc>
                  <a:txBody>
                    <a:bodyPr/>
                    <a:lstStyle/>
                    <a:p>
                      <a:pPr algn="ctr" rtl="0" fontAlgn="ctr"/>
                      <a:r>
                        <a:rPr lang="es-ES" sz="500" b="0" i="0" u="none" strike="noStrike">
                          <a:solidFill>
                            <a:srgbClr val="000000"/>
                          </a:solidFill>
                          <a:effectLst/>
                          <a:latin typeface="Tahoma" panose="020B0604030504040204" pitchFamily="34" charset="0"/>
                        </a:rPr>
                        <a:t>1º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Teva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(6)</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016930076"/>
                  </a:ext>
                </a:extLst>
              </a:tr>
              <a:tr h="102603">
                <a:tc>
                  <a:txBody>
                    <a:bodyPr/>
                    <a:lstStyle/>
                    <a:p>
                      <a:pPr algn="ctr" rtl="0" fontAlgn="ctr"/>
                      <a:r>
                        <a:rPr lang="es-ES" sz="500" b="0" i="0" u="none" strike="noStrike">
                          <a:solidFill>
                            <a:srgbClr val="000000"/>
                          </a:solidFill>
                          <a:effectLst/>
                          <a:latin typeface="Tahoma" panose="020B0604030504040204" pitchFamily="34" charset="0"/>
                        </a:rPr>
                        <a:t>2º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Glaxosmithkline (GSK)</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(5)</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3669410"/>
                  </a:ext>
                </a:extLst>
              </a:tr>
              <a:tr h="102603">
                <a:tc>
                  <a:txBody>
                    <a:bodyPr/>
                    <a:lstStyle/>
                    <a:p>
                      <a:pPr algn="ctr" rtl="0" fontAlgn="ctr"/>
                      <a:r>
                        <a:rPr lang="es-ES" sz="500" b="0" i="0" u="none" strike="noStrike">
                          <a:solidFill>
                            <a:srgbClr val="000000"/>
                          </a:solidFill>
                          <a:effectLst/>
                          <a:latin typeface="Tahoma" panose="020B0604030504040204" pitchFamily="34" charset="0"/>
                        </a:rPr>
                        <a:t>3º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Abbvie</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(4)</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B050"/>
                          </a:solidFill>
                          <a:effectLst/>
                          <a:latin typeface="Roboto" panose="02000000000000000000" pitchFamily="2" charset="0"/>
                        </a:rPr>
                        <a:t>(Interno)</a:t>
                      </a:r>
                      <a:endParaRPr lang="es-ES" sz="600" b="1" i="0" u="none" strike="noStrike">
                        <a:solidFill>
                          <a:srgbClr val="00B050"/>
                        </a:solidFill>
                        <a:effectLst/>
                        <a:latin typeface="Roboto" panose="02000000000000000000" pitchFamily="2" charset="0"/>
                      </a:endParaRP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59737126"/>
                  </a:ext>
                </a:extLst>
              </a:tr>
              <a:tr h="102603">
                <a:tc>
                  <a:txBody>
                    <a:bodyPr/>
                    <a:lstStyle/>
                    <a:p>
                      <a:pPr algn="ctr" rtl="0" fontAlgn="ctr"/>
                      <a:r>
                        <a:rPr lang="es-ES" sz="500" b="0" i="0" u="none" strike="noStrike">
                          <a:solidFill>
                            <a:srgbClr val="000000"/>
                          </a:solidFill>
                          <a:effectLst/>
                          <a:latin typeface="Tahoma" panose="020B0604030504040204" pitchFamily="34" charset="0"/>
                        </a:rPr>
                        <a:t>4º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Roche</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(4)</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0</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905059"/>
                  </a:ext>
                </a:extLst>
              </a:tr>
              <a:tr h="102603">
                <a:tc>
                  <a:txBody>
                    <a:bodyPr/>
                    <a:lstStyle/>
                    <a:p>
                      <a:pPr algn="ctr" rtl="0" fontAlgn="ctr"/>
                      <a:r>
                        <a:rPr lang="es-ES" sz="500" b="0" i="0" u="none" strike="noStrike">
                          <a:solidFill>
                            <a:srgbClr val="000000"/>
                          </a:solidFill>
                          <a:effectLst/>
                          <a:latin typeface="Tahoma" panose="020B0604030504040204" pitchFamily="34" charset="0"/>
                        </a:rPr>
                        <a:t>5º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AstraZeneca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(3)</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0</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65750988"/>
                  </a:ext>
                </a:extLst>
              </a:tr>
              <a:tr h="102603">
                <a:tc>
                  <a:txBody>
                    <a:bodyPr/>
                    <a:lstStyle/>
                    <a:p>
                      <a:pPr algn="ctr" rtl="0" fontAlgn="ctr"/>
                      <a:r>
                        <a:rPr lang="es-ES" sz="500" b="0" i="0" u="none" strike="noStrike">
                          <a:solidFill>
                            <a:srgbClr val="000000"/>
                          </a:solidFill>
                          <a:effectLst/>
                          <a:latin typeface="Tahoma" panose="020B0604030504040204" pitchFamily="34" charset="0"/>
                        </a:rPr>
                        <a:t>6º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Merck KGAA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(4)</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89767992"/>
                  </a:ext>
                </a:extLst>
              </a:tr>
              <a:tr h="102603">
                <a:tc>
                  <a:txBody>
                    <a:bodyPr/>
                    <a:lstStyle/>
                    <a:p>
                      <a:pPr algn="ctr" rtl="0" fontAlgn="ctr"/>
                      <a:r>
                        <a:rPr lang="es-ES" sz="500" b="0" i="0" u="none" strike="noStrike">
                          <a:solidFill>
                            <a:srgbClr val="000000"/>
                          </a:solidFill>
                          <a:effectLst/>
                          <a:latin typeface="Tahoma" panose="020B0604030504040204" pitchFamily="34" charset="0"/>
                        </a:rPr>
                        <a:t>7º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Sanofi</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62731325"/>
                  </a:ext>
                </a:extLst>
              </a:tr>
              <a:tr h="102603">
                <a:tc>
                  <a:txBody>
                    <a:bodyPr/>
                    <a:lstStyle/>
                    <a:p>
                      <a:pPr algn="ctr" rtl="0" fontAlgn="ctr"/>
                      <a:r>
                        <a:rPr lang="es-ES" sz="500" b="0" i="0" u="none" strike="noStrike">
                          <a:solidFill>
                            <a:srgbClr val="000000"/>
                          </a:solidFill>
                          <a:effectLst/>
                          <a:latin typeface="Tahoma" panose="020B0604030504040204" pitchFamily="34" charset="0"/>
                        </a:rPr>
                        <a:t>8º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Lilly</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50852084"/>
                  </a:ext>
                </a:extLst>
              </a:tr>
              <a:tr h="102603">
                <a:tc>
                  <a:txBody>
                    <a:bodyPr/>
                    <a:lstStyle/>
                    <a:p>
                      <a:pPr algn="ctr" rtl="0" fontAlgn="ctr"/>
                      <a:r>
                        <a:rPr lang="es-ES" sz="500" b="0" i="0" u="none" strike="noStrike">
                          <a:solidFill>
                            <a:srgbClr val="000000"/>
                          </a:solidFill>
                          <a:effectLst/>
                          <a:latin typeface="Tahoma" panose="020B0604030504040204" pitchFamily="34" charset="0"/>
                        </a:rPr>
                        <a:t>9º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Bayer</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98248495"/>
                  </a:ext>
                </a:extLst>
              </a:tr>
              <a:tr h="102603">
                <a:tc>
                  <a:txBody>
                    <a:bodyPr/>
                    <a:lstStyle/>
                    <a:p>
                      <a:pPr algn="ctr" rtl="0" fontAlgn="ctr"/>
                      <a:r>
                        <a:rPr lang="es-ES" sz="500" b="0" i="0" u="none" strike="noStrike">
                          <a:solidFill>
                            <a:srgbClr val="000000"/>
                          </a:solidFill>
                          <a:effectLst/>
                          <a:latin typeface="Tahoma" panose="020B0604030504040204" pitchFamily="34" charset="0"/>
                        </a:rPr>
                        <a:t>10º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Esteve</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(3)</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16462082"/>
                  </a:ext>
                </a:extLst>
              </a:tr>
              <a:tr h="205205">
                <a:tc>
                  <a:txBody>
                    <a:bodyPr/>
                    <a:lstStyle/>
                    <a:p>
                      <a:pPr algn="ctr" rtl="0" fontAlgn="ctr"/>
                      <a:r>
                        <a:rPr lang="es-ES" sz="500" b="0" i="0" u="none" strike="noStrike">
                          <a:solidFill>
                            <a:srgbClr val="000000"/>
                          </a:solidFill>
                          <a:effectLst/>
                          <a:latin typeface="Tahoma" panose="020B0604030504040204" pitchFamily="34" charset="0"/>
                        </a:rPr>
                        <a:t>11º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Cinfa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3</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45254554"/>
                  </a:ext>
                </a:extLst>
              </a:tr>
              <a:tr h="205205">
                <a:tc>
                  <a:txBody>
                    <a:bodyPr/>
                    <a:lstStyle/>
                    <a:p>
                      <a:pPr algn="ctr" rtl="0" fontAlgn="ctr"/>
                      <a:r>
                        <a:rPr lang="es-ES" sz="500" b="0" i="0" u="none" strike="noStrike">
                          <a:solidFill>
                            <a:srgbClr val="000000"/>
                          </a:solidFill>
                          <a:effectLst/>
                          <a:latin typeface="Tahoma" panose="020B0604030504040204" pitchFamily="34" charset="0"/>
                        </a:rPr>
                        <a:t>12º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Boehringer Ingelheim</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54574211"/>
                  </a:ext>
                </a:extLst>
              </a:tr>
              <a:tr h="102603">
                <a:tc>
                  <a:txBody>
                    <a:bodyPr/>
                    <a:lstStyle/>
                    <a:p>
                      <a:pPr algn="ctr" rtl="0" fontAlgn="ctr"/>
                      <a:r>
                        <a:rPr lang="es-ES" sz="500" b="0" i="0" u="none" strike="noStrike">
                          <a:solidFill>
                            <a:srgbClr val="000000"/>
                          </a:solidFill>
                          <a:effectLst/>
                          <a:latin typeface="Tahoma" panose="020B0604030504040204" pitchFamily="34" charset="0"/>
                        </a:rPr>
                        <a:t>13º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Pfizer</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r>
                        <a:rPr lang="es-ES" sz="600" b="0" i="0" u="none" strike="noStrike">
                          <a:solidFill>
                            <a:srgbClr val="FF0000"/>
                          </a:solidFill>
                          <a:effectLst/>
                          <a:latin typeface="Roboto" panose="02000000000000000000" pitchFamily="2" charset="0"/>
                        </a:rPr>
                        <a:t>(-2)</a:t>
                      </a:r>
                      <a:endParaRPr lang="es-ES" sz="600" b="1" i="0" u="none" strike="noStrike">
                        <a:solidFill>
                          <a:srgbClr val="FF0000"/>
                        </a:solidFill>
                        <a:effectLst/>
                        <a:latin typeface="Roboto" panose="02000000000000000000" pitchFamily="2" charset="0"/>
                      </a:endParaRP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(3)</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0</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19853306"/>
                  </a:ext>
                </a:extLst>
              </a:tr>
              <a:tr h="205205">
                <a:tc>
                  <a:txBody>
                    <a:bodyPr/>
                    <a:lstStyle/>
                    <a:p>
                      <a:pPr algn="ctr" rtl="0" fontAlgn="ctr"/>
                      <a:r>
                        <a:rPr lang="es-ES" sz="500" b="0" i="0" u="none" strike="noStrike">
                          <a:solidFill>
                            <a:srgbClr val="000000"/>
                          </a:solidFill>
                          <a:effectLst/>
                          <a:latin typeface="Tahoma" panose="020B0604030504040204" pitchFamily="34" charset="0"/>
                        </a:rPr>
                        <a:t>14º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Almirall</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3</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63658347"/>
                  </a:ext>
                </a:extLst>
              </a:tr>
              <a:tr h="102603">
                <a:tc>
                  <a:txBody>
                    <a:bodyPr/>
                    <a:lstStyle/>
                    <a:p>
                      <a:pPr algn="ctr" rtl="0" fontAlgn="ctr"/>
                      <a:r>
                        <a:rPr lang="es-ES" sz="500" b="0" i="0" u="none" strike="noStrike">
                          <a:solidFill>
                            <a:srgbClr val="000000"/>
                          </a:solidFill>
                          <a:effectLst/>
                          <a:latin typeface="Tahoma" panose="020B0604030504040204" pitchFamily="34" charset="0"/>
                        </a:rPr>
                        <a:t>15º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Janssen</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(6)</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19070420"/>
                  </a:ext>
                </a:extLst>
              </a:tr>
              <a:tr h="205205">
                <a:tc>
                  <a:txBody>
                    <a:bodyPr/>
                    <a:lstStyle/>
                    <a:p>
                      <a:pPr algn="ctr" rtl="0" fontAlgn="ctr"/>
                      <a:r>
                        <a:rPr lang="es-ES" sz="500" b="0" i="0" u="none" strike="noStrike">
                          <a:solidFill>
                            <a:srgbClr val="000000"/>
                          </a:solidFill>
                          <a:effectLst/>
                          <a:latin typeface="Tahoma" panose="020B0604030504040204" pitchFamily="34" charset="0"/>
                        </a:rPr>
                        <a:t>16º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Kern Pharma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(3)</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0</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15660313"/>
                  </a:ext>
                </a:extLst>
              </a:tr>
              <a:tr h="198129">
                <a:tc>
                  <a:txBody>
                    <a:bodyPr/>
                    <a:lstStyle/>
                    <a:p>
                      <a:pPr algn="ctr" rtl="0" fontAlgn="ctr"/>
                      <a:r>
                        <a:rPr lang="es-ES" sz="500" b="0" i="0" u="none" strike="noStrike">
                          <a:solidFill>
                            <a:srgbClr val="000000"/>
                          </a:solidFill>
                          <a:effectLst/>
                          <a:latin typeface="Tahoma" panose="020B0604030504040204" pitchFamily="34" charset="0"/>
                        </a:rPr>
                        <a:t>17º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Gilead</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Tahoma" panose="020B0604030504040204" pitchFamily="34" charset="0"/>
                        </a:rPr>
                        <a:t>- 2 Gilead ES</a:t>
                      </a:r>
                      <a:br>
                        <a:rPr lang="es-ES" sz="600" b="0" i="0" u="none" strike="noStrike">
                          <a:solidFill>
                            <a:srgbClr val="000000"/>
                          </a:solidFill>
                          <a:effectLst/>
                          <a:latin typeface="Tahoma" panose="020B0604030504040204" pitchFamily="34" charset="0"/>
                        </a:rPr>
                      </a:br>
                      <a:r>
                        <a:rPr lang="es-ES" sz="600" b="0" i="0" u="none" strike="noStrike">
                          <a:solidFill>
                            <a:srgbClr val="000000"/>
                          </a:solidFill>
                          <a:effectLst/>
                          <a:latin typeface="Tahoma" panose="020B0604030504040204" pitchFamily="34" charset="0"/>
                        </a:rPr>
                        <a:t>- 1 Wikipedia</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r>
                        <a:rPr lang="es-ES" sz="600" b="0" i="0" u="none" strike="noStrike">
                          <a:solidFill>
                            <a:srgbClr val="FF0000"/>
                          </a:solidFill>
                          <a:effectLst/>
                          <a:latin typeface="Roboto" panose="02000000000000000000" pitchFamily="2" charset="0"/>
                        </a:rPr>
                        <a:t>(-3)</a:t>
                      </a:r>
                      <a:endParaRPr lang="es-ES" sz="600" b="1" i="0" u="none" strike="noStrike">
                        <a:solidFill>
                          <a:srgbClr val="FF0000"/>
                        </a:solidFill>
                        <a:effectLst/>
                        <a:latin typeface="Roboto" panose="02000000000000000000" pitchFamily="2" charset="0"/>
                      </a:endParaRP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(4)</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0</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59035033"/>
                  </a:ext>
                </a:extLst>
              </a:tr>
              <a:tr h="102603">
                <a:tc>
                  <a:txBody>
                    <a:bodyPr/>
                    <a:lstStyle/>
                    <a:p>
                      <a:pPr algn="ctr" rtl="0" fontAlgn="ctr"/>
                      <a:r>
                        <a:rPr lang="es-ES" sz="500" b="0" i="0" u="none" strike="noStrike">
                          <a:solidFill>
                            <a:srgbClr val="000000"/>
                          </a:solidFill>
                          <a:effectLst/>
                          <a:latin typeface="Tahoma" panose="020B0604030504040204" pitchFamily="34" charset="0"/>
                        </a:rPr>
                        <a:t>18º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Rovi</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4</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27515930"/>
                  </a:ext>
                </a:extLst>
              </a:tr>
              <a:tr h="102603">
                <a:tc>
                  <a:txBody>
                    <a:bodyPr/>
                    <a:lstStyle/>
                    <a:p>
                      <a:pPr algn="ctr" rtl="0" fontAlgn="ctr"/>
                      <a:r>
                        <a:rPr lang="es-ES" sz="500" b="0" i="0" u="none" strike="noStrike">
                          <a:solidFill>
                            <a:srgbClr val="000000"/>
                          </a:solidFill>
                          <a:effectLst/>
                          <a:latin typeface="Tahoma" panose="020B0604030504040204" pitchFamily="34" charset="0"/>
                        </a:rPr>
                        <a:t>19º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Menarini</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59486557"/>
                  </a:ext>
                </a:extLst>
              </a:tr>
              <a:tr h="102603">
                <a:tc>
                  <a:txBody>
                    <a:bodyPr/>
                    <a:lstStyle/>
                    <a:p>
                      <a:pPr algn="ctr" rtl="0" fontAlgn="ctr"/>
                      <a:r>
                        <a:rPr lang="es-ES" sz="500" b="0" i="0" u="none" strike="noStrike">
                          <a:solidFill>
                            <a:srgbClr val="000000"/>
                          </a:solidFill>
                          <a:effectLst/>
                          <a:latin typeface="Tahoma" panose="020B0604030504040204" pitchFamily="34" charset="0"/>
                        </a:rPr>
                        <a:t>20º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MSD</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(5)</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0</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086267107"/>
                  </a:ext>
                </a:extLst>
              </a:tr>
              <a:tr h="102603">
                <a:tc>
                  <a:txBody>
                    <a:bodyPr/>
                    <a:lstStyle/>
                    <a:p>
                      <a:pPr algn="ctr" rtl="0" fontAlgn="ctr"/>
                      <a:r>
                        <a:rPr lang="es-ES" sz="500" b="0" i="0" u="none" strike="noStrike">
                          <a:solidFill>
                            <a:srgbClr val="000000"/>
                          </a:solidFill>
                          <a:effectLst/>
                          <a:latin typeface="Tahoma" panose="020B0604030504040204" pitchFamily="34" charset="0"/>
                        </a:rPr>
                        <a:t>21º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Ferrer</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3</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34277330"/>
                  </a:ext>
                </a:extLst>
              </a:tr>
              <a:tr h="106141">
                <a:tc>
                  <a:txBody>
                    <a:bodyPr/>
                    <a:lstStyle/>
                    <a:p>
                      <a:pPr algn="ctr" rtl="0" fontAlgn="ctr"/>
                      <a:r>
                        <a:rPr lang="es-ES" sz="500" b="0" i="0" u="none" strike="noStrike">
                          <a:solidFill>
                            <a:srgbClr val="000000"/>
                          </a:solidFill>
                          <a:effectLst/>
                          <a:latin typeface="Tahoma" panose="020B0604030504040204" pitchFamily="34" charset="0"/>
                        </a:rPr>
                        <a:t>22º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Pharmamar</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28195571"/>
                  </a:ext>
                </a:extLst>
              </a:tr>
              <a:tr h="102603">
                <a:tc>
                  <a:txBody>
                    <a:bodyPr/>
                    <a:lstStyle/>
                    <a:p>
                      <a:pPr algn="ctr" rtl="0" fontAlgn="ctr"/>
                      <a:r>
                        <a:rPr lang="es-ES" sz="500" b="0" i="0" u="none" strike="noStrike">
                          <a:solidFill>
                            <a:srgbClr val="000000"/>
                          </a:solidFill>
                          <a:effectLst/>
                          <a:latin typeface="Tahoma" panose="020B0604030504040204" pitchFamily="34" charset="0"/>
                        </a:rPr>
                        <a:t>23º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Abbott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(3)</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2</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29548252"/>
                  </a:ext>
                </a:extLst>
              </a:tr>
              <a:tr h="205205">
                <a:tc>
                  <a:txBody>
                    <a:bodyPr/>
                    <a:lstStyle/>
                    <a:p>
                      <a:pPr algn="ctr" rtl="0" fontAlgn="ctr"/>
                      <a:r>
                        <a:rPr lang="es-ES" sz="500" b="0" i="0" u="none" strike="noStrike">
                          <a:solidFill>
                            <a:srgbClr val="000000"/>
                          </a:solidFill>
                          <a:effectLst/>
                          <a:latin typeface="Tahoma" panose="020B0604030504040204" pitchFamily="34" charset="0"/>
                        </a:rPr>
                        <a:t>24º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Novartis</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Roboto" panose="02000000000000000000" pitchFamily="2" charset="0"/>
                        </a:rPr>
                        <a:t>✔</a:t>
                      </a:r>
                      <a:r>
                        <a:rPr lang="es-ES" sz="600" b="0" i="0" u="none" strike="noStrike">
                          <a:solidFill>
                            <a:srgbClr val="000000"/>
                          </a:solidFill>
                          <a:effectLst/>
                          <a:latin typeface="Roboto" panose="02000000000000000000" pitchFamily="2" charset="0"/>
                        </a:rPr>
                        <a:t> (1)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1</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63436322"/>
                  </a:ext>
                </a:extLst>
              </a:tr>
              <a:tr h="205205">
                <a:tc>
                  <a:txBody>
                    <a:bodyPr/>
                    <a:lstStyle/>
                    <a:p>
                      <a:pPr algn="ctr" rtl="0" fontAlgn="ctr"/>
                      <a:r>
                        <a:rPr lang="es-ES" sz="500" b="0" i="0" u="none" strike="noStrike">
                          <a:solidFill>
                            <a:srgbClr val="000000"/>
                          </a:solidFill>
                          <a:effectLst/>
                          <a:latin typeface="Tahoma" panose="020B0604030504040204" pitchFamily="34" charset="0"/>
                        </a:rPr>
                        <a:t>25º</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FFFF"/>
                          </a:solidFill>
                          <a:effectLst/>
                          <a:latin typeface="Roboto" panose="02000000000000000000" pitchFamily="2" charset="0"/>
                        </a:rPr>
                        <a:t>Grifols</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00B050"/>
                          </a:solidFill>
                          <a:effectLst/>
                          <a:latin typeface="Tahoma" panose="020B0604030504040204" pitchFamily="34"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0" i="0" u="none" strike="noStrike">
                          <a:solidFill>
                            <a:srgbClr val="000000"/>
                          </a:solidFill>
                          <a:effectLst/>
                          <a:latin typeface="Roboto" panose="02000000000000000000" pitchFamily="2" charset="0"/>
                        </a:rPr>
                        <a:t>4</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ES" sz="600" b="1" i="0" u="none" strike="noStrike">
                          <a:solidFill>
                            <a:srgbClr val="FF0000"/>
                          </a:solidFill>
                          <a:effectLst/>
                          <a:latin typeface="Roboto" panose="02000000000000000000" pitchFamily="2" charset="0"/>
                        </a:rPr>
                        <a:t>❌</a:t>
                      </a:r>
                    </a:p>
                  </a:txBody>
                  <a:tcPr marL="3538" marR="3538" marT="353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23390113"/>
                  </a:ext>
                </a:extLst>
              </a:tr>
            </a:tbl>
          </a:graphicData>
        </a:graphic>
      </p:graphicFrame>
      <p:sp>
        <p:nvSpPr>
          <p:cNvPr id="6" name="object 14">
            <a:extLst>
              <a:ext uri="{FF2B5EF4-FFF2-40B4-BE49-F238E27FC236}">
                <a16:creationId xmlns:a16="http://schemas.microsoft.com/office/drawing/2014/main" id="{53E460BC-B05E-98E8-28CA-DDD4EBF63FF6}"/>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14</a:t>
            </a:fld>
            <a:endParaRPr lang="es-ES" dirty="0"/>
          </a:p>
        </p:txBody>
      </p:sp>
    </p:spTree>
    <p:extLst>
      <p:ext uri="{BB962C8B-B14F-4D97-AF65-F5344CB8AC3E}">
        <p14:creationId xmlns:p14="http://schemas.microsoft.com/office/powerpoint/2010/main" val="2098255438"/>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p:nvPr/>
        </p:nvSpPr>
        <p:spPr>
          <a:xfrm>
            <a:off x="2570083" y="1790184"/>
            <a:ext cx="3577568" cy="3241902"/>
          </a:xfrm>
          <a:prstGeom prst="rect">
            <a:avLst/>
          </a:prstGeom>
        </p:spPr>
        <p:txBody>
          <a:bodyPr vert="horz" wrap="square" lIns="0" tIns="12689" rIns="0" bIns="0" rtlCol="0">
            <a:spAutoFit/>
          </a:bodyPr>
          <a:lstStyle/>
          <a:p>
            <a:pPr marL="12690" marR="123090" algn="just">
              <a:spcBef>
                <a:spcPts val="100"/>
              </a:spcBef>
            </a:pPr>
            <a:r>
              <a:rPr lang="es-ES" sz="1049">
                <a:latin typeface="Tahoma" panose="020B0604030504040204" pitchFamily="34" charset="0"/>
                <a:cs typeface="Tahoma" panose="020B0604030504040204" pitchFamily="34" charset="0"/>
              </a:rPr>
              <a:t>Detalle</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del</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análisis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cada</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las</a:t>
            </a:r>
            <a:r>
              <a:rPr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empresas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webs</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y</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aspectos</a:t>
            </a:r>
            <a:r>
              <a:rPr sz="1049" spc="-1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valorados</a:t>
            </a:r>
            <a:r>
              <a:rPr sz="1049" spc="-10">
                <a:latin typeface="Tahoma" panose="020B0604030504040204" pitchFamily="34" charset="0"/>
                <a:cs typeface="Tahoma" panose="020B0604030504040204" pitchFamily="34" charset="0"/>
              </a:rPr>
              <a:t>.</a:t>
            </a:r>
            <a:endParaRPr sz="1049">
              <a:latin typeface="Tahoma" panose="020B0604030504040204" pitchFamily="34" charset="0"/>
              <a:cs typeface="Tahoma" panose="020B0604030504040204" pitchFamily="34" charset="0"/>
            </a:endParaRPr>
          </a:p>
          <a:p>
            <a:pPr algn="just">
              <a:spcBef>
                <a:spcPts val="40"/>
              </a:spcBef>
            </a:pPr>
            <a:endParaRPr sz="1049">
              <a:latin typeface="Tahoma" panose="020B0604030504040204" pitchFamily="34" charset="0"/>
              <a:cs typeface="Tahoma" panose="020B0604030504040204" pitchFamily="34" charset="0"/>
            </a:endParaRPr>
          </a:p>
          <a:p>
            <a:pPr marL="12690" marR="5076" algn="just"/>
            <a:r>
              <a:rPr lang="es-ES" sz="1049" b="1">
                <a:latin typeface="Tahoma" panose="020B0604030504040204" pitchFamily="34" charset="0"/>
                <a:cs typeface="Tahoma" panose="020B0604030504040204" pitchFamily="34" charset="0"/>
              </a:rPr>
              <a:t>*Metodología</a:t>
            </a:r>
            <a:r>
              <a:rPr sz="1049">
                <a:latin typeface="Tahoma" panose="020B0604030504040204" pitchFamily="34" charset="0"/>
                <a:cs typeface="Tahoma" panose="020B0604030504040204" pitchFamily="34" charset="0"/>
              </a:rPr>
              <a:t>:</a:t>
            </a:r>
            <a:r>
              <a:rPr lang="es-ES" sz="1049">
                <a:latin typeface="Tahoma" panose="020B0604030504040204" pitchFamily="34" charset="0"/>
                <a:cs typeface="Tahoma" panose="020B0604030504040204" pitchFamily="34" charset="0"/>
              </a:rPr>
              <a:t> </a:t>
            </a:r>
          </a:p>
          <a:p>
            <a:pPr marL="12690" marR="5076" algn="just"/>
            <a:r>
              <a:rPr lang="es-ES" sz="1049">
                <a:latin typeface="Tahoma" panose="020B0604030504040204" pitchFamily="34" charset="0"/>
                <a:cs typeface="Tahoma" panose="020B0604030504040204" pitchFamily="34" charset="0"/>
              </a:rPr>
              <a:t>Resultado enriquecido de empresa: 1,75 puntos</a:t>
            </a:r>
          </a:p>
          <a:p>
            <a:pPr marL="12690" marR="5076" algn="just"/>
            <a:r>
              <a:rPr lang="es-ES" sz="1049">
                <a:latin typeface="Tahoma" panose="020B0604030504040204" pitchFamily="34" charset="0"/>
                <a:cs typeface="Tahoma" panose="020B0604030504040204" pitchFamily="34" charset="0"/>
              </a:rPr>
              <a:t>Panel de información de la empresa: 1,75 puntos</a:t>
            </a:r>
          </a:p>
          <a:p>
            <a:pPr marL="12690" marR="5076" algn="just"/>
            <a:r>
              <a:rPr lang="es-ES" sz="1049">
                <a:latin typeface="Tahoma" panose="020B0604030504040204" pitchFamily="34" charset="0"/>
                <a:cs typeface="Tahoma" panose="020B0604030504040204" pitchFamily="34" charset="0"/>
              </a:rPr>
              <a:t>Cuadrito de Google My Business / Ubicaciones: 0,5 puntos</a:t>
            </a:r>
          </a:p>
          <a:p>
            <a:pPr marL="12690" marR="5076" algn="just"/>
            <a:r>
              <a:rPr lang="es-ES" sz="1049">
                <a:latin typeface="Tahoma" panose="020B0604030504040204" pitchFamily="34" charset="0"/>
                <a:cs typeface="Tahoma" panose="020B0604030504040204" pitchFamily="34" charset="0"/>
              </a:rPr>
              <a:t>Google AI Overviews: 4 puntos</a:t>
            </a:r>
          </a:p>
          <a:p>
            <a:pPr marL="12690" marR="5076" algn="just"/>
            <a:r>
              <a:rPr lang="es-ES" sz="1049">
                <a:latin typeface="Tahoma" panose="020B0604030504040204" pitchFamily="34" charset="0"/>
                <a:cs typeface="Tahoma" panose="020B0604030504040204" pitchFamily="34" charset="0"/>
              </a:rPr>
              <a:t>Enriquecidos de X: 0,4 puntos	</a:t>
            </a:r>
          </a:p>
          <a:p>
            <a:pPr marL="12690" marR="5076" algn="just"/>
            <a:r>
              <a:rPr lang="es-ES" sz="1049">
                <a:latin typeface="Tahoma" panose="020B0604030504040204" pitchFamily="34" charset="0"/>
                <a:cs typeface="Tahoma" panose="020B0604030504040204" pitchFamily="34" charset="0"/>
              </a:rPr>
              <a:t>Salen vídeos : 0,4 puntos</a:t>
            </a:r>
          </a:p>
          <a:p>
            <a:pPr marL="12690" marR="5076" algn="just"/>
            <a:r>
              <a:rPr lang="es-ES" sz="1049">
                <a:latin typeface="Tahoma" panose="020B0604030504040204" pitchFamily="34" charset="0"/>
                <a:cs typeface="Tahoma" panose="020B0604030504040204" pitchFamily="34" charset="0"/>
              </a:rPr>
              <a:t>Noticias destacadas: 0,4 si son resultados positivos. Si son negativos restan 3 puntos. 	</a:t>
            </a:r>
          </a:p>
          <a:p>
            <a:pPr marL="12690" marR="5076" algn="just"/>
            <a:r>
              <a:rPr lang="es-ES" sz="1049">
                <a:latin typeface="Tahoma" panose="020B0604030504040204" pitchFamily="34" charset="0"/>
                <a:cs typeface="Tahoma" panose="020B0604030504040204" pitchFamily="34" charset="0"/>
              </a:rPr>
              <a:t>Preguntas de usuarios: 0,4 puntos 	</a:t>
            </a:r>
          </a:p>
          <a:p>
            <a:pPr marL="12690" marR="5076" algn="just"/>
            <a:r>
              <a:rPr lang="es-ES" sz="1049">
                <a:latin typeface="Tahoma" panose="020B0604030504040204" pitchFamily="34" charset="0"/>
                <a:cs typeface="Tahoma" panose="020B0604030504040204" pitchFamily="34" charset="0"/>
              </a:rPr>
              <a:t>Aparecen imágenes: 0,4 puntos 	</a:t>
            </a:r>
          </a:p>
          <a:p>
            <a:pPr marL="12690" marR="5076" algn="just"/>
            <a:r>
              <a:rPr lang="es-ES" sz="1049">
                <a:latin typeface="Tahoma" panose="020B0604030504040204" pitchFamily="34" charset="0"/>
                <a:cs typeface="Tahoma" panose="020B0604030504040204" pitchFamily="34" charset="0"/>
              </a:rPr>
              <a:t>Aparecen resultados del ecosistema digital de la marca: cada resultado suma 0,25</a:t>
            </a:r>
          </a:p>
          <a:p>
            <a:pPr marL="12690" marR="5076" algn="just"/>
            <a:r>
              <a:rPr lang="es-ES" sz="1049">
                <a:latin typeface="Tahoma" panose="020B0604030504040204" pitchFamily="34" charset="0"/>
                <a:cs typeface="Tahoma" panose="020B0604030504040204" pitchFamily="34" charset="0"/>
              </a:rPr>
              <a:t>Resultados externos (Sin contar RRSS y wikipedia): cada resultado resta -0,5</a:t>
            </a:r>
          </a:p>
          <a:p>
            <a:pPr marL="12690" marR="5076" algn="just"/>
            <a:r>
              <a:rPr lang="es-ES" sz="1049">
                <a:latin typeface="Tahoma" panose="020B0604030504040204" pitchFamily="34" charset="0"/>
                <a:cs typeface="Tahoma" panose="020B0604030504040204" pitchFamily="34" charset="0"/>
              </a:rPr>
              <a:t>Resultado de paid: 0,4 puntos</a:t>
            </a:r>
          </a:p>
          <a:p>
            <a:pPr marL="12690" marR="5076" algn="just"/>
            <a:endParaRPr lang="es-ES" sz="1049">
              <a:latin typeface="Tahoma" panose="020B0604030504040204" pitchFamily="34" charset="0"/>
              <a:cs typeface="Tahoma" panose="020B0604030504040204" pitchFamily="34" charset="0"/>
            </a:endParaRPr>
          </a:p>
        </p:txBody>
      </p:sp>
      <p:sp>
        <p:nvSpPr>
          <p:cNvPr id="2" name="CuadroTexto 1">
            <a:extLst>
              <a:ext uri="{FF2B5EF4-FFF2-40B4-BE49-F238E27FC236}">
                <a16:creationId xmlns:a16="http://schemas.microsoft.com/office/drawing/2014/main" id="{314FA269-D6D1-C2E4-ED59-867C5EF6E4A4}"/>
              </a:ext>
            </a:extLst>
          </p:cNvPr>
          <p:cNvSpPr txBox="1"/>
          <p:nvPr/>
        </p:nvSpPr>
        <p:spPr>
          <a:xfrm>
            <a:off x="2570083" y="244243"/>
            <a:ext cx="5344510"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12700" marR="5080" hangingPunct="1">
              <a:spcBef>
                <a:spcPts val="100"/>
              </a:spcBef>
            </a:pPr>
            <a:r>
              <a:rPr lang="es-ES" sz="1800" b="1" spc="100">
                <a:solidFill>
                  <a:srgbClr val="25408F"/>
                </a:solidFill>
                <a:latin typeface="Tahoma" panose="020B0604030504040204" pitchFamily="34" charset="0"/>
                <a:ea typeface="Tahoma" panose="020B0604030504040204" pitchFamily="34" charset="0"/>
                <a:cs typeface="Tahoma" panose="020B0604030504040204" pitchFamily="34" charset="0"/>
              </a:rPr>
              <a:t>Ranking de visibilidad SEO</a:t>
            </a:r>
          </a:p>
        </p:txBody>
      </p:sp>
      <p:graphicFrame>
        <p:nvGraphicFramePr>
          <p:cNvPr id="5" name="Tabla 4">
            <a:extLst>
              <a:ext uri="{FF2B5EF4-FFF2-40B4-BE49-F238E27FC236}">
                <a16:creationId xmlns:a16="http://schemas.microsoft.com/office/drawing/2014/main" id="{F9193093-E33B-7EAC-839E-3DB1B56D6915}"/>
              </a:ext>
            </a:extLst>
          </p:cNvPr>
          <p:cNvGraphicFramePr>
            <a:graphicFrameLocks noGrp="1"/>
          </p:cNvGraphicFramePr>
          <p:nvPr>
            <p:extLst>
              <p:ext uri="{D42A27DB-BD31-4B8C-83A1-F6EECF244321}">
                <p14:modId xmlns:p14="http://schemas.microsoft.com/office/powerpoint/2010/main" val="3658579200"/>
              </p:ext>
            </p:extLst>
          </p:nvPr>
        </p:nvGraphicFramePr>
        <p:xfrm>
          <a:off x="6147651" y="1676842"/>
          <a:ext cx="4301087" cy="4991092"/>
        </p:xfrm>
        <a:graphic>
          <a:graphicData uri="http://schemas.openxmlformats.org/drawingml/2006/table">
            <a:tbl>
              <a:tblPr/>
              <a:tblGrid>
                <a:gridCol w="690014">
                  <a:extLst>
                    <a:ext uri="{9D8B030D-6E8A-4147-A177-3AD203B41FA5}">
                      <a16:colId xmlns:a16="http://schemas.microsoft.com/office/drawing/2014/main" val="4211504019"/>
                    </a:ext>
                  </a:extLst>
                </a:gridCol>
                <a:gridCol w="1736535">
                  <a:extLst>
                    <a:ext uri="{9D8B030D-6E8A-4147-A177-3AD203B41FA5}">
                      <a16:colId xmlns:a16="http://schemas.microsoft.com/office/drawing/2014/main" val="4131758613"/>
                    </a:ext>
                  </a:extLst>
                </a:gridCol>
                <a:gridCol w="977520">
                  <a:extLst>
                    <a:ext uri="{9D8B030D-6E8A-4147-A177-3AD203B41FA5}">
                      <a16:colId xmlns:a16="http://schemas.microsoft.com/office/drawing/2014/main" val="2860292166"/>
                    </a:ext>
                  </a:extLst>
                </a:gridCol>
                <a:gridCol w="897018">
                  <a:extLst>
                    <a:ext uri="{9D8B030D-6E8A-4147-A177-3AD203B41FA5}">
                      <a16:colId xmlns:a16="http://schemas.microsoft.com/office/drawing/2014/main" val="1023819463"/>
                    </a:ext>
                  </a:extLst>
                </a:gridCol>
              </a:tblGrid>
              <a:tr h="529011">
                <a:tc>
                  <a:txBody>
                    <a:bodyPr/>
                    <a:lstStyle/>
                    <a:p>
                      <a:pPr algn="ctr" rtl="0" fontAlgn="ctr"/>
                      <a:r>
                        <a:rPr lang="es-ES" sz="800" b="1" i="0" u="none" strike="noStrike">
                          <a:solidFill>
                            <a:srgbClr val="0070C0"/>
                          </a:solidFill>
                          <a:effectLst/>
                          <a:latin typeface="Tahoma" panose="020B0604030504040204" pitchFamily="34" charset="0"/>
                        </a:rPr>
                        <a:t>Ranking</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rtl="0" fontAlgn="ctr"/>
                      <a:r>
                        <a:rPr lang="es-ES" sz="800" b="1" i="0" u="none" strike="noStrike">
                          <a:solidFill>
                            <a:srgbClr val="0070C0"/>
                          </a:solidFill>
                          <a:effectLst/>
                          <a:latin typeface="Tahoma" panose="020B0604030504040204" pitchFamily="34" charset="0"/>
                        </a:rPr>
                        <a:t>Compañía</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rtl="0" fontAlgn="ctr"/>
                      <a:r>
                        <a:rPr lang="es-ES" sz="800" b="1" i="0" u="none" strike="noStrike">
                          <a:solidFill>
                            <a:srgbClr val="0070C0"/>
                          </a:solidFill>
                          <a:effectLst/>
                          <a:latin typeface="Tahoma" panose="020B0604030504040204" pitchFamily="34" charset="0"/>
                        </a:rPr>
                        <a:t>Puntuación total*</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rtl="0" fontAlgn="ctr"/>
                      <a:r>
                        <a:rPr lang="es-ES" sz="800" b="1" i="0" u="none" strike="noStrike">
                          <a:solidFill>
                            <a:srgbClr val="0070C0"/>
                          </a:solidFill>
                          <a:effectLst/>
                          <a:latin typeface="Tahoma" panose="020B0604030504040204" pitchFamily="34" charset="0"/>
                        </a:rPr>
                        <a:t>Comparativa de posición 2024</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extLst>
                  <a:ext uri="{0D108BD9-81ED-4DB2-BD59-A6C34878D82A}">
                    <a16:rowId xmlns:a16="http://schemas.microsoft.com/office/drawing/2014/main" val="3278180360"/>
                  </a:ext>
                </a:extLst>
              </a:tr>
              <a:tr h="166753">
                <a:tc>
                  <a:txBody>
                    <a:bodyPr/>
                    <a:lstStyle/>
                    <a:p>
                      <a:pPr algn="ctr" rtl="0" fontAlgn="ctr"/>
                      <a:r>
                        <a:rPr lang="es-ES" sz="800" b="0" i="0" u="none" strike="noStrike">
                          <a:solidFill>
                            <a:srgbClr val="000000"/>
                          </a:solidFill>
                          <a:effectLst/>
                          <a:latin typeface="Tahoma" panose="020B0604030504040204" pitchFamily="34" charset="0"/>
                        </a:rPr>
                        <a:t>1º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Teva</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5,80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52742137"/>
                  </a:ext>
                </a:extLst>
              </a:tr>
              <a:tr h="264505">
                <a:tc>
                  <a:txBody>
                    <a:bodyPr/>
                    <a:lstStyle/>
                    <a:p>
                      <a:pPr algn="ctr" rtl="0" fontAlgn="ctr"/>
                      <a:r>
                        <a:rPr lang="es-ES" sz="800" b="0" i="0" u="none" strike="noStrike">
                          <a:solidFill>
                            <a:srgbClr val="000000"/>
                          </a:solidFill>
                          <a:effectLst/>
                          <a:latin typeface="Tahoma" panose="020B0604030504040204" pitchFamily="34" charset="0"/>
                        </a:rPr>
                        <a:t>2º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Glaxosmithkline (GSK)</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5,80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20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28241303"/>
                  </a:ext>
                </a:extLst>
              </a:tr>
              <a:tr h="264505">
                <a:tc>
                  <a:txBody>
                    <a:bodyPr/>
                    <a:lstStyle/>
                    <a:p>
                      <a:pPr algn="ctr" rtl="0" fontAlgn="ctr"/>
                      <a:r>
                        <a:rPr lang="es-ES" sz="800" b="0" i="0" u="none" strike="noStrike">
                          <a:solidFill>
                            <a:srgbClr val="000000"/>
                          </a:solidFill>
                          <a:effectLst/>
                          <a:latin typeface="Tahoma" panose="020B0604030504040204" pitchFamily="34" charset="0"/>
                        </a:rPr>
                        <a:t>3º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Abbvie</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5,70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17</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2186912"/>
                  </a:ext>
                </a:extLst>
              </a:tr>
              <a:tr h="166753">
                <a:tc>
                  <a:txBody>
                    <a:bodyPr/>
                    <a:lstStyle/>
                    <a:p>
                      <a:pPr algn="ctr" rtl="0" fontAlgn="ctr"/>
                      <a:r>
                        <a:rPr lang="es-ES" sz="800" b="0" i="0" u="none" strike="noStrike">
                          <a:solidFill>
                            <a:srgbClr val="000000"/>
                          </a:solidFill>
                          <a:effectLst/>
                          <a:latin typeface="Tahoma" panose="020B0604030504040204" pitchFamily="34" charset="0"/>
                        </a:rPr>
                        <a:t>4º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Roche</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5,40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13</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38827600"/>
                  </a:ext>
                </a:extLst>
              </a:tr>
              <a:tr h="264505">
                <a:tc>
                  <a:txBody>
                    <a:bodyPr/>
                    <a:lstStyle/>
                    <a:p>
                      <a:pPr algn="ctr" rtl="0" fontAlgn="ctr"/>
                      <a:r>
                        <a:rPr lang="es-ES" sz="800" b="0" i="0" u="none" strike="noStrike">
                          <a:solidFill>
                            <a:srgbClr val="000000"/>
                          </a:solidFill>
                          <a:effectLst/>
                          <a:latin typeface="Tahoma" panose="020B0604030504040204" pitchFamily="34" charset="0"/>
                        </a:rPr>
                        <a:t>5º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AstraZeneca</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5,45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-3</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94507958"/>
                  </a:ext>
                </a:extLst>
              </a:tr>
              <a:tr h="166753">
                <a:tc>
                  <a:txBody>
                    <a:bodyPr/>
                    <a:lstStyle/>
                    <a:p>
                      <a:pPr algn="ctr" rtl="0" fontAlgn="ctr"/>
                      <a:r>
                        <a:rPr lang="es-ES" sz="800" b="0" i="0" u="none" strike="noStrike">
                          <a:solidFill>
                            <a:srgbClr val="000000"/>
                          </a:solidFill>
                          <a:effectLst/>
                          <a:latin typeface="Tahoma" panose="020B0604030504040204" pitchFamily="34" charset="0"/>
                        </a:rPr>
                        <a:t>6º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Merck KGAA</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5,05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4</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32012925"/>
                  </a:ext>
                </a:extLst>
              </a:tr>
              <a:tr h="166753">
                <a:tc>
                  <a:txBody>
                    <a:bodyPr/>
                    <a:lstStyle/>
                    <a:p>
                      <a:pPr algn="ctr" rtl="0" fontAlgn="ctr"/>
                      <a:r>
                        <a:rPr lang="es-ES" sz="800" b="0" i="0" u="none" strike="noStrike">
                          <a:solidFill>
                            <a:srgbClr val="000000"/>
                          </a:solidFill>
                          <a:effectLst/>
                          <a:latin typeface="Tahoma" panose="020B0604030504040204" pitchFamily="34" charset="0"/>
                        </a:rPr>
                        <a:t>7º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Sanofi</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4,95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0000"/>
                          </a:solidFill>
                          <a:effectLst/>
                          <a:latin typeface="Tahoma" panose="020B0604030504040204" pitchFamily="34" charset="0"/>
                        </a:rPr>
                        <a:t>=</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51277081"/>
                  </a:ext>
                </a:extLst>
              </a:tr>
              <a:tr h="166753">
                <a:tc>
                  <a:txBody>
                    <a:bodyPr/>
                    <a:lstStyle/>
                    <a:p>
                      <a:pPr algn="ctr" rtl="0" fontAlgn="ctr"/>
                      <a:r>
                        <a:rPr lang="es-ES" sz="800" b="0" i="0" u="none" strike="noStrike">
                          <a:solidFill>
                            <a:srgbClr val="000000"/>
                          </a:solidFill>
                          <a:effectLst/>
                          <a:latin typeface="Tahoma" panose="020B0604030504040204" pitchFamily="34" charset="0"/>
                        </a:rPr>
                        <a:t>8º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Lilly</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4,65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45385362"/>
                  </a:ext>
                </a:extLst>
              </a:tr>
              <a:tr h="166753">
                <a:tc>
                  <a:txBody>
                    <a:bodyPr/>
                    <a:lstStyle/>
                    <a:p>
                      <a:pPr algn="ctr" rtl="0" fontAlgn="ctr"/>
                      <a:r>
                        <a:rPr lang="es-ES" sz="800" b="0" i="0" u="none" strike="noStrike">
                          <a:solidFill>
                            <a:srgbClr val="000000"/>
                          </a:solidFill>
                          <a:effectLst/>
                          <a:latin typeface="Tahoma" panose="020B0604030504040204" pitchFamily="34" charset="0"/>
                        </a:rPr>
                        <a:t>9º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Bayer</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4,70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-4</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34828279"/>
                  </a:ext>
                </a:extLst>
              </a:tr>
              <a:tr h="166753">
                <a:tc>
                  <a:txBody>
                    <a:bodyPr/>
                    <a:lstStyle/>
                    <a:p>
                      <a:pPr algn="ctr" rtl="0" fontAlgn="ctr"/>
                      <a:r>
                        <a:rPr lang="es-ES" sz="800" b="0" i="0" u="none" strike="noStrike">
                          <a:solidFill>
                            <a:srgbClr val="000000"/>
                          </a:solidFill>
                          <a:effectLst/>
                          <a:latin typeface="Tahoma" panose="020B0604030504040204" pitchFamily="34" charset="0"/>
                        </a:rPr>
                        <a:t>10º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Esteve</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4,15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84423356"/>
                  </a:ext>
                </a:extLst>
              </a:tr>
              <a:tr h="166753">
                <a:tc>
                  <a:txBody>
                    <a:bodyPr/>
                    <a:lstStyle/>
                    <a:p>
                      <a:pPr algn="ctr" rtl="0" fontAlgn="ctr"/>
                      <a:r>
                        <a:rPr lang="es-ES" sz="800" b="0" i="0" u="none" strike="noStrike">
                          <a:solidFill>
                            <a:srgbClr val="000000"/>
                          </a:solidFill>
                          <a:effectLst/>
                          <a:latin typeface="Tahoma" panose="020B0604030504040204" pitchFamily="34" charset="0"/>
                        </a:rPr>
                        <a:t>11º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Cinfa</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3,90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3</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24376981"/>
                  </a:ext>
                </a:extLst>
              </a:tr>
              <a:tr h="166753">
                <a:tc>
                  <a:txBody>
                    <a:bodyPr/>
                    <a:lstStyle/>
                    <a:p>
                      <a:pPr algn="ctr" rtl="0" fontAlgn="ctr"/>
                      <a:r>
                        <a:rPr lang="es-ES" sz="800" b="0" i="0" u="none" strike="noStrike">
                          <a:solidFill>
                            <a:srgbClr val="000000"/>
                          </a:solidFill>
                          <a:effectLst/>
                          <a:latin typeface="Tahoma" panose="020B0604030504040204" pitchFamily="34" charset="0"/>
                        </a:rPr>
                        <a:t>12º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Boehringer Ingelheim</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3,90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-3</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40576553"/>
                  </a:ext>
                </a:extLst>
              </a:tr>
              <a:tr h="166753">
                <a:tc>
                  <a:txBody>
                    <a:bodyPr/>
                    <a:lstStyle/>
                    <a:p>
                      <a:pPr algn="ctr" rtl="0" fontAlgn="ctr"/>
                      <a:r>
                        <a:rPr lang="es-ES" sz="800" b="0" i="0" u="none" strike="noStrike">
                          <a:solidFill>
                            <a:srgbClr val="000000"/>
                          </a:solidFill>
                          <a:effectLst/>
                          <a:latin typeface="Tahoma" panose="020B0604030504040204" pitchFamily="34" charset="0"/>
                        </a:rPr>
                        <a:t>13º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Pfizer</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3,55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11</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93251543"/>
                  </a:ext>
                </a:extLst>
              </a:tr>
              <a:tr h="166753">
                <a:tc>
                  <a:txBody>
                    <a:bodyPr/>
                    <a:lstStyle/>
                    <a:p>
                      <a:pPr algn="ctr" rtl="0" fontAlgn="ctr"/>
                      <a:r>
                        <a:rPr lang="es-ES" sz="800" b="0" i="0" u="none" strike="noStrike">
                          <a:solidFill>
                            <a:srgbClr val="000000"/>
                          </a:solidFill>
                          <a:effectLst/>
                          <a:latin typeface="Tahoma" panose="020B0604030504040204" pitchFamily="34" charset="0"/>
                        </a:rPr>
                        <a:t>14º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Almirall</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3,55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-1</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6411831"/>
                  </a:ext>
                </a:extLst>
              </a:tr>
              <a:tr h="166753">
                <a:tc>
                  <a:txBody>
                    <a:bodyPr/>
                    <a:lstStyle/>
                    <a:p>
                      <a:pPr algn="ctr" rtl="0" fontAlgn="ctr"/>
                      <a:r>
                        <a:rPr lang="es-ES" sz="800" b="0" i="0" u="none" strike="noStrike">
                          <a:solidFill>
                            <a:srgbClr val="000000"/>
                          </a:solidFill>
                          <a:effectLst/>
                          <a:latin typeface="Tahoma" panose="020B0604030504040204" pitchFamily="34" charset="0"/>
                        </a:rPr>
                        <a:t>15º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Janssen</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2,55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8</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51262547"/>
                  </a:ext>
                </a:extLst>
              </a:tr>
              <a:tr h="166753">
                <a:tc>
                  <a:txBody>
                    <a:bodyPr/>
                    <a:lstStyle/>
                    <a:p>
                      <a:pPr algn="ctr" rtl="0" fontAlgn="ctr"/>
                      <a:r>
                        <a:rPr lang="es-ES" sz="800" b="0" i="0" u="none" strike="noStrike">
                          <a:solidFill>
                            <a:srgbClr val="000000"/>
                          </a:solidFill>
                          <a:effectLst/>
                          <a:latin typeface="Tahoma" panose="020B0604030504040204" pitchFamily="34" charset="0"/>
                        </a:rPr>
                        <a:t>16º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Kern Pharma</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2,45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2</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23861074"/>
                  </a:ext>
                </a:extLst>
              </a:tr>
              <a:tr h="166753">
                <a:tc>
                  <a:txBody>
                    <a:bodyPr/>
                    <a:lstStyle/>
                    <a:p>
                      <a:pPr algn="ctr" rtl="0" fontAlgn="ctr"/>
                      <a:r>
                        <a:rPr lang="es-ES" sz="800" b="0" i="0" u="none" strike="noStrike">
                          <a:solidFill>
                            <a:srgbClr val="000000"/>
                          </a:solidFill>
                          <a:effectLst/>
                          <a:latin typeface="Tahoma" panose="020B0604030504040204" pitchFamily="34" charset="0"/>
                        </a:rPr>
                        <a:t>17º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Gilead</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2,40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-16</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28547561"/>
                  </a:ext>
                </a:extLst>
              </a:tr>
              <a:tr h="166753">
                <a:tc>
                  <a:txBody>
                    <a:bodyPr/>
                    <a:lstStyle/>
                    <a:p>
                      <a:pPr algn="ctr" rtl="0" fontAlgn="ctr"/>
                      <a:r>
                        <a:rPr lang="es-ES" sz="800" b="0" i="0" u="none" strike="noStrike">
                          <a:solidFill>
                            <a:srgbClr val="000000"/>
                          </a:solidFill>
                          <a:effectLst/>
                          <a:latin typeface="Tahoma" panose="020B0604030504040204" pitchFamily="34" charset="0"/>
                        </a:rPr>
                        <a:t>18º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Rovi</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1,65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3</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055355347"/>
                  </a:ext>
                </a:extLst>
              </a:tr>
              <a:tr h="166753">
                <a:tc>
                  <a:txBody>
                    <a:bodyPr/>
                    <a:lstStyle/>
                    <a:p>
                      <a:pPr algn="ctr" rtl="0" fontAlgn="ctr"/>
                      <a:r>
                        <a:rPr lang="es-ES" sz="800" b="0" i="0" u="none" strike="noStrike">
                          <a:solidFill>
                            <a:srgbClr val="000000"/>
                          </a:solidFill>
                          <a:effectLst/>
                          <a:latin typeface="Tahoma" panose="020B0604030504040204" pitchFamily="34" charset="0"/>
                        </a:rPr>
                        <a:t>19º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Menarini</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1,55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-15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08423582"/>
                  </a:ext>
                </a:extLst>
              </a:tr>
              <a:tr h="166753">
                <a:tc>
                  <a:txBody>
                    <a:bodyPr/>
                    <a:lstStyle/>
                    <a:p>
                      <a:pPr algn="ctr" rtl="0" fontAlgn="ctr"/>
                      <a:r>
                        <a:rPr lang="es-ES" sz="800" b="0" i="0" u="none" strike="noStrike">
                          <a:solidFill>
                            <a:srgbClr val="000000"/>
                          </a:solidFill>
                          <a:effectLst/>
                          <a:latin typeface="Tahoma" panose="020B0604030504040204" pitchFamily="34" charset="0"/>
                        </a:rPr>
                        <a:t>20º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MSD</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1,65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-1</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32501385"/>
                  </a:ext>
                </a:extLst>
              </a:tr>
              <a:tr h="166753">
                <a:tc>
                  <a:txBody>
                    <a:bodyPr/>
                    <a:lstStyle/>
                    <a:p>
                      <a:pPr algn="ctr" rtl="0" fontAlgn="ctr"/>
                      <a:r>
                        <a:rPr lang="es-ES" sz="800" b="0" i="0" u="none" strike="noStrike">
                          <a:solidFill>
                            <a:srgbClr val="000000"/>
                          </a:solidFill>
                          <a:effectLst/>
                          <a:latin typeface="Tahoma" panose="020B0604030504040204" pitchFamily="34" charset="0"/>
                        </a:rPr>
                        <a:t>21º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Ferrer</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1,65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00B050"/>
                          </a:solidFill>
                          <a:effectLst/>
                          <a:latin typeface="Tahoma" panose="020B0604030504040204" pitchFamily="34" charset="0"/>
                        </a:rPr>
                        <a:t>4</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65020454"/>
                  </a:ext>
                </a:extLst>
              </a:tr>
              <a:tr h="166753">
                <a:tc>
                  <a:txBody>
                    <a:bodyPr/>
                    <a:lstStyle/>
                    <a:p>
                      <a:pPr algn="ctr" rtl="0" fontAlgn="ctr"/>
                      <a:r>
                        <a:rPr lang="es-ES" sz="800" b="0" i="0" u="none" strike="noStrike">
                          <a:solidFill>
                            <a:srgbClr val="000000"/>
                          </a:solidFill>
                          <a:effectLst/>
                          <a:latin typeface="Tahoma" panose="020B0604030504040204" pitchFamily="34" charset="0"/>
                        </a:rPr>
                        <a:t>22º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Pharmamar</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1,20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-10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06530475"/>
                  </a:ext>
                </a:extLst>
              </a:tr>
              <a:tr h="166753">
                <a:tc>
                  <a:txBody>
                    <a:bodyPr/>
                    <a:lstStyle/>
                    <a:p>
                      <a:pPr algn="ctr" rtl="0" fontAlgn="ctr"/>
                      <a:r>
                        <a:rPr lang="es-ES" sz="800" b="0" i="0" u="none" strike="noStrike">
                          <a:solidFill>
                            <a:srgbClr val="000000"/>
                          </a:solidFill>
                          <a:effectLst/>
                          <a:latin typeface="Tahoma" panose="020B0604030504040204" pitchFamily="34" charset="0"/>
                        </a:rPr>
                        <a:t>23º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Abbott</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1,15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-15</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3890936"/>
                  </a:ext>
                </a:extLst>
              </a:tr>
              <a:tr h="166753">
                <a:tc>
                  <a:txBody>
                    <a:bodyPr/>
                    <a:lstStyle/>
                    <a:p>
                      <a:pPr algn="ctr" rtl="0" fontAlgn="ctr"/>
                      <a:r>
                        <a:rPr lang="es-ES" sz="800" b="0" i="0" u="none" strike="noStrike">
                          <a:solidFill>
                            <a:srgbClr val="000000"/>
                          </a:solidFill>
                          <a:effectLst/>
                          <a:latin typeface="Tahoma" panose="020B0604030504040204" pitchFamily="34" charset="0"/>
                        </a:rPr>
                        <a:t>24º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Novartis</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0,90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-13</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82722844"/>
                  </a:ext>
                </a:extLst>
              </a:tr>
              <a:tr h="166753">
                <a:tc>
                  <a:txBody>
                    <a:bodyPr/>
                    <a:lstStyle/>
                    <a:p>
                      <a:pPr algn="ctr" rtl="0" fontAlgn="ctr"/>
                      <a:r>
                        <a:rPr lang="es-ES" sz="800" b="0" i="0" u="none" strike="noStrike">
                          <a:solidFill>
                            <a:srgbClr val="000000"/>
                          </a:solidFill>
                          <a:effectLst/>
                          <a:latin typeface="Tahoma" panose="020B0604030504040204" pitchFamily="34" charset="0"/>
                        </a:rPr>
                        <a:t>25º</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000" b="1" i="0" u="none" strike="noStrike">
                          <a:solidFill>
                            <a:srgbClr val="FFFFFF"/>
                          </a:solidFill>
                          <a:effectLst/>
                          <a:latin typeface="Roboto" panose="02000000000000000000" pitchFamily="2" charset="0"/>
                        </a:rPr>
                        <a:t>Grifols</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800" b="0" i="0" u="none" strike="noStrike">
                          <a:solidFill>
                            <a:srgbClr val="000000"/>
                          </a:solidFill>
                          <a:effectLst/>
                          <a:latin typeface="Tahoma" panose="020B0604030504040204" pitchFamily="34" charset="0"/>
                        </a:rPr>
                        <a:t>0,70</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800" b="0" i="0" u="none" strike="noStrike">
                          <a:solidFill>
                            <a:srgbClr val="FF0000"/>
                          </a:solidFill>
                          <a:effectLst/>
                          <a:latin typeface="Tahoma" panose="020B0604030504040204" pitchFamily="34" charset="0"/>
                        </a:rPr>
                        <a:t>-9</a:t>
                      </a:r>
                    </a:p>
                  </a:txBody>
                  <a:tcPr marL="5750" marR="5750" marT="57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72866730"/>
                  </a:ext>
                </a:extLst>
              </a:tr>
            </a:tbl>
          </a:graphicData>
        </a:graphic>
      </p:graphicFrame>
      <p:sp>
        <p:nvSpPr>
          <p:cNvPr id="3" name="object 14">
            <a:extLst>
              <a:ext uri="{FF2B5EF4-FFF2-40B4-BE49-F238E27FC236}">
                <a16:creationId xmlns:a16="http://schemas.microsoft.com/office/drawing/2014/main" id="{34F38E49-7453-6171-3D9D-AE0561A9839C}"/>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15</a:t>
            </a:fld>
            <a:endParaRPr lang="es-ES" dirty="0"/>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8557" y="1396805"/>
            <a:ext cx="8816288" cy="497154"/>
          </a:xfrm>
          <a:prstGeom prst="rect">
            <a:avLst/>
          </a:prstGeom>
        </p:spPr>
        <p:txBody>
          <a:bodyPr vert="horz" wrap="square" lIns="0" tIns="12689" rIns="0" bIns="0" rtlCol="0">
            <a:spAutoFit/>
          </a:bodyPr>
          <a:lstStyle/>
          <a:p>
            <a:pPr marL="12690" marR="5076" algn="just">
              <a:spcBef>
                <a:spcPts val="100"/>
              </a:spcBef>
            </a:pPr>
            <a:r>
              <a:rPr lang="es-ES" sz="1049">
                <a:latin typeface="Tahoma" panose="020B0604030504040204" pitchFamily="34" charset="0"/>
                <a:cs typeface="Tahoma" panose="020B0604030504040204" pitchFamily="34" charset="0"/>
              </a:rPr>
              <a:t>Destacamos</a:t>
            </a:r>
            <a:r>
              <a:rPr sz="1049" spc="-3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primer</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lugar</a:t>
            </a:r>
            <a:r>
              <a:rPr sz="1049" spc="-20">
                <a:latin typeface="Tahoma" panose="020B0604030504040204" pitchFamily="34" charset="0"/>
                <a:cs typeface="Tahoma" panose="020B0604030504040204" pitchFamily="34" charset="0"/>
              </a:rPr>
              <a:t> </a:t>
            </a:r>
            <a:r>
              <a:rPr lang="es-ES" sz="1049" spc="-20">
                <a:latin typeface="Tahoma" panose="020B0604030504040204" pitchFamily="34" charset="0"/>
                <a:cs typeface="Tahoma" panose="020B0604030504040204" pitchFamily="34" charset="0"/>
              </a:rPr>
              <a:t>a</a:t>
            </a:r>
            <a:r>
              <a:rPr lang="es-ES" sz="1049" b="1" spc="-20">
                <a:latin typeface="Tahoma" panose="020B0604030504040204" pitchFamily="34" charset="0"/>
                <a:cs typeface="Tahoma" panose="020B0604030504040204" pitchFamily="34" charset="0"/>
              </a:rPr>
              <a:t> Teva</a:t>
            </a:r>
            <a:r>
              <a:rPr sz="1049">
                <a:latin typeface="Tahoma" panose="020B0604030504040204" pitchFamily="34" charset="0"/>
                <a:cs typeface="Tahoma" panose="020B0604030504040204" pitchFamily="34" charset="0"/>
              </a:rPr>
              <a:t>,</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por</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tener el control completo de la primera página del SERP. Se muestra el dominio principal (el primer resultado con varios </a:t>
            </a:r>
            <a:r>
              <a:rPr lang="es-ES" sz="1049" err="1">
                <a:latin typeface="Tahoma" panose="020B0604030504040204" pitchFamily="34" charset="0"/>
                <a:cs typeface="Tahoma" panose="020B0604030504040204" pitchFamily="34" charset="0"/>
              </a:rPr>
              <a:t>sitelinks</a:t>
            </a:r>
            <a:r>
              <a:rPr lang="es-ES" sz="1049">
                <a:latin typeface="Tahoma" panose="020B0604030504040204" pitchFamily="34" charset="0"/>
                <a:cs typeface="Tahoma" panose="020B0604030504040204" pitchFamily="34" charset="0"/>
              </a:rPr>
              <a:t>) y otras dos páginas de la compañía, además de contar con los resultados de las ubicaciones de </a:t>
            </a:r>
            <a:r>
              <a:rPr lang="es-ES" sz="1049" err="1">
                <a:latin typeface="Tahoma" panose="020B0604030504040204" pitchFamily="34" charset="0"/>
                <a:cs typeface="Tahoma" panose="020B0604030504040204" pitchFamily="34" charset="0"/>
              </a:rPr>
              <a:t>maps</a:t>
            </a:r>
            <a:r>
              <a:rPr lang="es-ES" sz="1049">
                <a:latin typeface="Tahoma" panose="020B0604030504040204" pitchFamily="34" charset="0"/>
                <a:cs typeface="Tahoma" panose="020B0604030504040204" pitchFamily="34" charset="0"/>
              </a:rPr>
              <a:t>, preguntas relacionadas y a la derecha el Knowledge panel con datos muy completos de la compañía.</a:t>
            </a:r>
          </a:p>
        </p:txBody>
      </p:sp>
      <p:sp>
        <p:nvSpPr>
          <p:cNvPr id="11" name="object 11"/>
          <p:cNvSpPr txBox="1"/>
          <p:nvPr/>
        </p:nvSpPr>
        <p:spPr>
          <a:xfrm>
            <a:off x="846551" y="6890485"/>
            <a:ext cx="2897176" cy="291502"/>
          </a:xfrm>
          <a:prstGeom prst="rect">
            <a:avLst/>
          </a:prstGeom>
        </p:spPr>
        <p:txBody>
          <a:bodyPr vert="horz" wrap="square" lIns="0" tIns="19668" rIns="0" bIns="0" rtlCol="0">
            <a:spAutoFit/>
          </a:bodyPr>
          <a:lstStyle/>
          <a:p>
            <a:pPr marL="12690" marR="5076">
              <a:spcBef>
                <a:spcPts val="155"/>
              </a:spcBef>
            </a:pPr>
            <a:r>
              <a:rPr sz="799" b="1" i="1">
                <a:latin typeface="Tahoma" panose="020B0604030504040204" pitchFamily="34" charset="0"/>
                <a:ea typeface="Tahoma" panose="020B0604030504040204" pitchFamily="34" charset="0"/>
                <a:cs typeface="Tahoma" panose="020B0604030504040204" pitchFamily="34" charset="0"/>
              </a:rPr>
              <a:t>Fuente:</a:t>
            </a:r>
            <a:r>
              <a:rPr sz="799" b="1" i="1" spc="-5">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Buscador</a:t>
            </a:r>
            <a:r>
              <a:rPr sz="799" i="1">
                <a:latin typeface="Tahoma" panose="020B0604030504040204" pitchFamily="34" charset="0"/>
                <a:ea typeface="Tahoma" panose="020B0604030504040204" pitchFamily="34" charset="0"/>
                <a:cs typeface="Tahoma" panose="020B0604030504040204" pitchFamily="34" charset="0"/>
              </a:rPr>
              <a:t> de Google </a:t>
            </a:r>
            <a:r>
              <a:rPr lang="es-ES" sz="799" i="1" spc="-25">
                <a:latin typeface="Tahoma" panose="020B0604030504040204" pitchFamily="34" charset="0"/>
                <a:ea typeface="Tahoma" panose="020B0604030504040204" pitchFamily="34" charset="0"/>
                <a:cs typeface="Tahoma" panose="020B0604030504040204" pitchFamily="34" charset="0"/>
              </a:rPr>
              <a:t>en</a:t>
            </a:r>
            <a:r>
              <a:rPr sz="799" i="1">
                <a:latin typeface="Tahoma" panose="020B0604030504040204" pitchFamily="34" charset="0"/>
                <a:ea typeface="Tahoma" panose="020B0604030504040204" pitchFamily="34" charset="0"/>
                <a:cs typeface="Tahoma" panose="020B0604030504040204" pitchFamily="34" charset="0"/>
              </a:rPr>
              <a:t> modo</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incógnito</a:t>
            </a:r>
            <a:r>
              <a:rPr sz="799" i="1">
                <a:latin typeface="Tahoma" panose="020B0604030504040204" pitchFamily="34" charset="0"/>
                <a:ea typeface="Tahoma" panose="020B0604030504040204" pitchFamily="34" charset="0"/>
                <a:cs typeface="Tahoma" panose="020B0604030504040204" pitchFamily="34" charset="0"/>
              </a:rPr>
              <a:t>.</a:t>
            </a:r>
            <a:r>
              <a:rPr sz="799" i="1" spc="-5">
                <a:latin typeface="Tahoma" panose="020B0604030504040204" pitchFamily="34" charset="0"/>
                <a:ea typeface="Tahoma" panose="020B0604030504040204" pitchFamily="34" charset="0"/>
                <a:cs typeface="Tahoma" panose="020B0604030504040204" pitchFamily="34" charset="0"/>
              </a:rPr>
              <a:t> </a:t>
            </a:r>
            <a:endParaRPr lang="es-ES" sz="799" i="1" spc="-5">
              <a:latin typeface="Tahoma" panose="020B0604030504040204" pitchFamily="34" charset="0"/>
              <a:ea typeface="Tahoma" panose="020B0604030504040204" pitchFamily="34" charset="0"/>
              <a:cs typeface="Tahoma" panose="020B0604030504040204" pitchFamily="34" charset="0"/>
            </a:endParaRPr>
          </a:p>
          <a:p>
            <a:pPr marL="12690" marR="5076">
              <a:spcBef>
                <a:spcPts val="155"/>
              </a:spcBef>
            </a:pPr>
            <a:r>
              <a:rPr lang="es-ES" sz="799" i="1">
                <a:latin typeface="Tahoma" panose="020B0604030504040204" pitchFamily="34" charset="0"/>
                <a:ea typeface="Tahoma" panose="020B0604030504040204" pitchFamily="34" charset="0"/>
                <a:cs typeface="Tahoma" panose="020B0604030504040204" pitchFamily="34" charset="0"/>
              </a:rPr>
              <a:t>Datos</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obtenidos</a:t>
            </a:r>
            <a:r>
              <a:rPr sz="799" i="1">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el</a:t>
            </a:r>
            <a:r>
              <a:rPr sz="799" i="1" spc="-15">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1</a:t>
            </a:r>
            <a:r>
              <a:rPr lang="es-ES" sz="799" i="1" spc="-10">
                <a:latin typeface="Tahoma" panose="020B0604030504040204" pitchFamily="34" charset="0"/>
                <a:ea typeface="Tahoma" panose="020B0604030504040204" pitchFamily="34" charset="0"/>
                <a:cs typeface="Tahoma" panose="020B0604030504040204" pitchFamily="34" charset="0"/>
              </a:rPr>
              <a:t>6 </a:t>
            </a:r>
            <a:r>
              <a:rPr sz="799" i="1">
                <a:latin typeface="Tahoma" panose="020B0604030504040204" pitchFamily="34" charset="0"/>
                <a:ea typeface="Tahoma" panose="020B0604030504040204" pitchFamily="34" charset="0"/>
                <a:cs typeface="Tahoma" panose="020B0604030504040204" pitchFamily="34" charset="0"/>
              </a:rPr>
              <a:t>de</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junio</a:t>
            </a:r>
            <a:r>
              <a:rPr lang="es-ES" sz="799" i="1" spc="-15">
                <a:latin typeface="Tahoma" panose="020B0604030504040204" pitchFamily="34" charset="0"/>
                <a:ea typeface="Tahoma" panose="020B0604030504040204" pitchFamily="34" charset="0"/>
                <a:cs typeface="Tahoma" panose="020B0604030504040204" pitchFamily="34" charset="0"/>
              </a:rPr>
              <a:t> </a:t>
            </a:r>
            <a:r>
              <a:rPr sz="799" i="1">
                <a:latin typeface="Tahoma" panose="020B0604030504040204" pitchFamily="34" charset="0"/>
                <a:ea typeface="Tahoma" panose="020B0604030504040204" pitchFamily="34" charset="0"/>
                <a:cs typeface="Tahoma" panose="020B0604030504040204" pitchFamily="34" charset="0"/>
              </a:rPr>
              <a:t>de</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20">
                <a:latin typeface="Tahoma" panose="020B0604030504040204" pitchFamily="34" charset="0"/>
                <a:ea typeface="Tahoma" panose="020B0604030504040204" pitchFamily="34" charset="0"/>
                <a:cs typeface="Tahoma" panose="020B0604030504040204" pitchFamily="34" charset="0"/>
              </a:rPr>
              <a:t>2025</a:t>
            </a:r>
            <a:endParaRPr sz="799" i="1">
              <a:latin typeface="Tahoma" panose="020B0604030504040204" pitchFamily="34" charset="0"/>
              <a:ea typeface="Tahoma" panose="020B0604030504040204" pitchFamily="34" charset="0"/>
              <a:cs typeface="Tahoma" panose="020B0604030504040204" pitchFamily="34" charset="0"/>
            </a:endParaRPr>
          </a:p>
        </p:txBody>
      </p:sp>
      <p:grpSp>
        <p:nvGrpSpPr>
          <p:cNvPr id="4" name="Grupo 3">
            <a:extLst>
              <a:ext uri="{FF2B5EF4-FFF2-40B4-BE49-F238E27FC236}">
                <a16:creationId xmlns:a16="http://schemas.microsoft.com/office/drawing/2014/main" id="{89422E5F-8A07-2D6F-54F9-60E0F13C76D2}"/>
              </a:ext>
            </a:extLst>
          </p:cNvPr>
          <p:cNvGrpSpPr/>
          <p:nvPr/>
        </p:nvGrpSpPr>
        <p:grpSpPr>
          <a:xfrm>
            <a:off x="3091304" y="647461"/>
            <a:ext cx="2849390" cy="320405"/>
            <a:chOff x="688603" y="648006"/>
            <a:chExt cx="2851785" cy="320675"/>
          </a:xfrm>
        </p:grpSpPr>
        <p:grpSp>
          <p:nvGrpSpPr>
            <p:cNvPr id="7" name="object 3">
              <a:extLst>
                <a:ext uri="{FF2B5EF4-FFF2-40B4-BE49-F238E27FC236}">
                  <a16:creationId xmlns:a16="http://schemas.microsoft.com/office/drawing/2014/main" id="{53953E1C-D8B6-E7F2-D7A6-55BC83E21433}"/>
                </a:ext>
              </a:extLst>
            </p:cNvPr>
            <p:cNvGrpSpPr/>
            <p:nvPr/>
          </p:nvGrpSpPr>
          <p:grpSpPr>
            <a:xfrm>
              <a:off x="688603" y="648006"/>
              <a:ext cx="2851785" cy="320675"/>
              <a:chOff x="1656001" y="648006"/>
              <a:chExt cx="2851785" cy="320675"/>
            </a:xfrm>
          </p:grpSpPr>
          <p:sp>
            <p:nvSpPr>
              <p:cNvPr id="8" name="object 4">
                <a:extLst>
                  <a:ext uri="{FF2B5EF4-FFF2-40B4-BE49-F238E27FC236}">
                    <a16:creationId xmlns:a16="http://schemas.microsoft.com/office/drawing/2014/main" id="{2CD7685E-3992-9AF0-441F-CD4F2DEB2EE9}"/>
                  </a:ext>
                </a:extLst>
              </p:cNvPr>
              <p:cNvSpPr/>
              <p:nvPr/>
            </p:nvSpPr>
            <p:spPr>
              <a:xfrm>
                <a:off x="1656001" y="648006"/>
                <a:ext cx="2851785" cy="320675"/>
              </a:xfrm>
              <a:custGeom>
                <a:avLst/>
                <a:gdLst/>
                <a:ahLst/>
                <a:cxnLst/>
                <a:rect l="l" t="t" r="r" b="b"/>
                <a:pathLst>
                  <a:path w="2851785" h="320675">
                    <a:moveTo>
                      <a:pt x="2694406"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2694406" y="320662"/>
                    </a:lnTo>
                    <a:lnTo>
                      <a:pt x="2743963" y="312488"/>
                    </a:lnTo>
                    <a:lnTo>
                      <a:pt x="2787004" y="289727"/>
                    </a:lnTo>
                    <a:lnTo>
                      <a:pt x="2820946" y="255020"/>
                    </a:lnTo>
                    <a:lnTo>
                      <a:pt x="2843206" y="211005"/>
                    </a:lnTo>
                    <a:lnTo>
                      <a:pt x="2851200" y="160324"/>
                    </a:lnTo>
                    <a:lnTo>
                      <a:pt x="2843206" y="109649"/>
                    </a:lnTo>
                    <a:lnTo>
                      <a:pt x="2820946" y="65639"/>
                    </a:lnTo>
                    <a:lnTo>
                      <a:pt x="2787004" y="30933"/>
                    </a:lnTo>
                    <a:lnTo>
                      <a:pt x="2743963" y="8173"/>
                    </a:lnTo>
                    <a:lnTo>
                      <a:pt x="2694406" y="0"/>
                    </a:lnTo>
                    <a:close/>
                  </a:path>
                </a:pathLst>
              </a:custGeom>
              <a:solidFill>
                <a:srgbClr val="FFFFFF"/>
              </a:solidFill>
            </p:spPr>
            <p:txBody>
              <a:bodyPr wrap="square" lIns="0" tIns="0" rIns="0" bIns="0" rtlCol="0"/>
              <a:lstStyle/>
              <a:p>
                <a:endParaRPr sz="1799"/>
              </a:p>
            </p:txBody>
          </p:sp>
          <p:sp>
            <p:nvSpPr>
              <p:cNvPr id="9" name="object 5">
                <a:extLst>
                  <a:ext uri="{FF2B5EF4-FFF2-40B4-BE49-F238E27FC236}">
                    <a16:creationId xmlns:a16="http://schemas.microsoft.com/office/drawing/2014/main" id="{CCEA23D0-8F44-22B6-CD9C-47F8F9BD5805}"/>
                  </a:ext>
                </a:extLst>
              </p:cNvPr>
              <p:cNvSpPr/>
              <p:nvPr/>
            </p:nvSpPr>
            <p:spPr>
              <a:xfrm>
                <a:off x="4255512" y="744747"/>
                <a:ext cx="127635" cy="127635"/>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pSp>
        <p:sp>
          <p:nvSpPr>
            <p:cNvPr id="6" name="object 6"/>
            <p:cNvSpPr txBox="1"/>
            <p:nvPr/>
          </p:nvSpPr>
          <p:spPr>
            <a:xfrm>
              <a:off x="1341574" y="688034"/>
              <a:ext cx="1293569" cy="228268"/>
            </a:xfrm>
            <a:prstGeom prst="rect">
              <a:avLst/>
            </a:prstGeom>
          </p:spPr>
          <p:txBody>
            <a:bodyPr vert="horz" wrap="square" lIns="0" tIns="12689" rIns="0" bIns="0" rtlCol="0">
              <a:spAutoFit/>
            </a:bodyPr>
            <a:lstStyle/>
            <a:p>
              <a:pPr marL="12690">
                <a:spcBef>
                  <a:spcPts val="100"/>
                </a:spcBef>
              </a:pPr>
              <a:r>
                <a:rPr sz="1399" b="1">
                  <a:latin typeface="Tahoma" panose="020B0604030504040204" pitchFamily="34" charset="0"/>
                  <a:cs typeface="Tahoma" panose="020B0604030504040204" pitchFamily="34" charset="0"/>
                </a:rPr>
                <a:t>Top</a:t>
              </a:r>
              <a:r>
                <a:rPr sz="1399" b="1" spc="-10">
                  <a:latin typeface="Tahoma" panose="020B0604030504040204" pitchFamily="34" charset="0"/>
                  <a:cs typeface="Tahoma" panose="020B0604030504040204" pitchFamily="34" charset="0"/>
                </a:rPr>
                <a:t> </a:t>
              </a:r>
              <a:r>
                <a:rPr sz="1399" b="1" spc="-50">
                  <a:latin typeface="Tahoma" panose="020B0604030504040204" pitchFamily="34" charset="0"/>
                  <a:cs typeface="Tahoma" panose="020B0604030504040204" pitchFamily="34" charset="0"/>
                </a:rPr>
                <a:t>1</a:t>
              </a:r>
              <a:r>
                <a:rPr lang="es-ES" sz="1399" b="1" spc="-50">
                  <a:latin typeface="Tahoma" panose="020B0604030504040204" pitchFamily="34" charset="0"/>
                  <a:cs typeface="Tahoma" panose="020B0604030504040204" pitchFamily="34" charset="0"/>
                </a:rPr>
                <a:t> - </a:t>
              </a:r>
              <a:r>
                <a:rPr lang="es-ES" sz="1399" b="1" spc="-50" err="1">
                  <a:latin typeface="Tahoma" panose="020B0604030504040204" pitchFamily="34" charset="0"/>
                  <a:cs typeface="Tahoma" panose="020B0604030504040204" pitchFamily="34" charset="0"/>
                </a:rPr>
                <a:t>Teva</a:t>
              </a:r>
              <a:endParaRPr sz="1399" b="1">
                <a:latin typeface="Tahoma" panose="020B0604030504040204" pitchFamily="34" charset="0"/>
                <a:cs typeface="Tahoma" panose="020B0604030504040204" pitchFamily="34" charset="0"/>
              </a:endParaRPr>
            </a:p>
          </p:txBody>
        </p:sp>
      </p:grpSp>
      <p:pic>
        <p:nvPicPr>
          <p:cNvPr id="3077" name="Picture 5" descr="SOBRE TEVA FARMACIA | Teva">
            <a:extLst>
              <a:ext uri="{FF2B5EF4-FFF2-40B4-BE49-F238E27FC236}">
                <a16:creationId xmlns:a16="http://schemas.microsoft.com/office/drawing/2014/main" id="{5D7DCE03-A97A-175E-5FD2-92A257CFB5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8582" y="500943"/>
            <a:ext cx="1329606" cy="669146"/>
          </a:xfrm>
          <a:prstGeom prst="rect">
            <a:avLst/>
          </a:prstGeom>
          <a:noFill/>
          <a:extLst>
            <a:ext uri="{909E8E84-426E-40DD-AFC4-6F175D3DCCD1}">
              <a14:hiddenFill xmlns:a14="http://schemas.microsoft.com/office/drawing/2010/main">
                <a:solidFill>
                  <a:srgbClr val="FFFFFF"/>
                </a:solidFill>
              </a14:hiddenFill>
            </a:ext>
          </a:extLst>
        </p:spPr>
      </p:pic>
      <p:pic>
        <p:nvPicPr>
          <p:cNvPr id="15" name="Imagen 14">
            <a:extLst>
              <a:ext uri="{FF2B5EF4-FFF2-40B4-BE49-F238E27FC236}">
                <a16:creationId xmlns:a16="http://schemas.microsoft.com/office/drawing/2014/main" id="{9AABC283-DC46-358A-91E0-F7C7ACF5226A}"/>
              </a:ext>
            </a:extLst>
          </p:cNvPr>
          <p:cNvPicPr>
            <a:picLocks noChangeAspect="1"/>
          </p:cNvPicPr>
          <p:nvPr/>
        </p:nvPicPr>
        <p:blipFill>
          <a:blip r:embed="rId3"/>
          <a:srcRect l="13028" r="11474"/>
          <a:stretch>
            <a:fillRect/>
          </a:stretch>
        </p:blipFill>
        <p:spPr>
          <a:xfrm>
            <a:off x="6570345" y="2167824"/>
            <a:ext cx="3320610" cy="4640036"/>
          </a:xfrm>
          <a:prstGeom prst="rect">
            <a:avLst/>
          </a:prstGeom>
        </p:spPr>
      </p:pic>
      <p:grpSp>
        <p:nvGrpSpPr>
          <p:cNvPr id="19" name="Grupo 18">
            <a:extLst>
              <a:ext uri="{FF2B5EF4-FFF2-40B4-BE49-F238E27FC236}">
                <a16:creationId xmlns:a16="http://schemas.microsoft.com/office/drawing/2014/main" id="{FA13220D-AB43-509C-18FD-E33965B20552}"/>
              </a:ext>
            </a:extLst>
          </p:cNvPr>
          <p:cNvGrpSpPr/>
          <p:nvPr/>
        </p:nvGrpSpPr>
        <p:grpSpPr>
          <a:xfrm>
            <a:off x="948276" y="2258622"/>
            <a:ext cx="4867884" cy="3901073"/>
            <a:chOff x="948276" y="2258622"/>
            <a:chExt cx="4867884" cy="3901073"/>
          </a:xfrm>
        </p:grpSpPr>
        <p:grpSp>
          <p:nvGrpSpPr>
            <p:cNvPr id="17" name="Grupo 16">
              <a:extLst>
                <a:ext uri="{FF2B5EF4-FFF2-40B4-BE49-F238E27FC236}">
                  <a16:creationId xmlns:a16="http://schemas.microsoft.com/office/drawing/2014/main" id="{F389DA96-F41D-DDBC-E040-B56BD1C86260}"/>
                </a:ext>
              </a:extLst>
            </p:cNvPr>
            <p:cNvGrpSpPr/>
            <p:nvPr/>
          </p:nvGrpSpPr>
          <p:grpSpPr>
            <a:xfrm>
              <a:off x="948276" y="2258622"/>
              <a:ext cx="4867884" cy="3901073"/>
              <a:chOff x="948276" y="2258622"/>
              <a:chExt cx="4867884" cy="3901073"/>
            </a:xfrm>
          </p:grpSpPr>
          <p:pic>
            <p:nvPicPr>
              <p:cNvPr id="13" name="Imagen 12">
                <a:extLst>
                  <a:ext uri="{FF2B5EF4-FFF2-40B4-BE49-F238E27FC236}">
                    <a16:creationId xmlns:a16="http://schemas.microsoft.com/office/drawing/2014/main" id="{637414D8-7DA8-65E5-5041-0C2FBDF5A398}"/>
                  </a:ext>
                </a:extLst>
              </p:cNvPr>
              <p:cNvPicPr>
                <a:picLocks noChangeAspect="1"/>
              </p:cNvPicPr>
              <p:nvPr/>
            </p:nvPicPr>
            <p:blipFill>
              <a:blip r:embed="rId4"/>
              <a:srcRect b="8580"/>
              <a:stretch>
                <a:fillRect/>
              </a:stretch>
            </p:blipFill>
            <p:spPr>
              <a:xfrm>
                <a:off x="948276" y="2258622"/>
                <a:ext cx="4867884" cy="3901073"/>
              </a:xfrm>
              <a:prstGeom prst="rect">
                <a:avLst/>
              </a:prstGeom>
            </p:spPr>
          </p:pic>
          <p:pic>
            <p:nvPicPr>
              <p:cNvPr id="16" name="Imagen 15">
                <a:extLst>
                  <a:ext uri="{FF2B5EF4-FFF2-40B4-BE49-F238E27FC236}">
                    <a16:creationId xmlns:a16="http://schemas.microsoft.com/office/drawing/2014/main" id="{62005D17-6C38-FEEF-20D7-6B919DBB71DE}"/>
                  </a:ext>
                </a:extLst>
              </p:cNvPr>
              <p:cNvPicPr>
                <a:picLocks noChangeAspect="1"/>
              </p:cNvPicPr>
              <p:nvPr/>
            </p:nvPicPr>
            <p:blipFill>
              <a:blip r:embed="rId4"/>
              <a:srcRect l="8853" t="62070" r="52483"/>
              <a:stretch>
                <a:fillRect/>
              </a:stretch>
            </p:blipFill>
            <p:spPr>
              <a:xfrm>
                <a:off x="1354069" y="4541153"/>
                <a:ext cx="1882140" cy="1618542"/>
              </a:xfrm>
              <a:prstGeom prst="rect">
                <a:avLst/>
              </a:prstGeom>
            </p:spPr>
          </p:pic>
        </p:grpSp>
        <p:sp>
          <p:nvSpPr>
            <p:cNvPr id="18" name="Rectángulo 17">
              <a:extLst>
                <a:ext uri="{FF2B5EF4-FFF2-40B4-BE49-F238E27FC236}">
                  <a16:creationId xmlns:a16="http://schemas.microsoft.com/office/drawing/2014/main" id="{F8413F75-D70D-FD2A-8FF3-71F1A0831F02}"/>
                </a:ext>
              </a:extLst>
            </p:cNvPr>
            <p:cNvSpPr/>
            <p:nvPr/>
          </p:nvSpPr>
          <p:spPr>
            <a:xfrm>
              <a:off x="1447800" y="2635250"/>
              <a:ext cx="762000" cy="120650"/>
            </a:xfrm>
            <a:prstGeom prst="rect">
              <a:avLst/>
            </a:prstGeom>
            <a:solidFill>
              <a:schemeClr val="bg1"/>
            </a:solidFill>
            <a:ln>
              <a:solidFill>
                <a:schemeClr val="bg1"/>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grpSp>
      <p:sp>
        <p:nvSpPr>
          <p:cNvPr id="3" name="object 14">
            <a:extLst>
              <a:ext uri="{FF2B5EF4-FFF2-40B4-BE49-F238E27FC236}">
                <a16:creationId xmlns:a16="http://schemas.microsoft.com/office/drawing/2014/main" id="{28C3075E-3AE6-851B-DED0-F6A7CFB953A1}"/>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16</a:t>
            </a:fld>
            <a:endParaRPr lang="es-ES" dirty="0"/>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2">
            <a:extLst>
              <a:ext uri="{FF2B5EF4-FFF2-40B4-BE49-F238E27FC236}">
                <a16:creationId xmlns:a16="http://schemas.microsoft.com/office/drawing/2014/main" id="{E200AD1B-227C-5E95-D0A5-EABA3A8690E7}"/>
              </a:ext>
            </a:extLst>
          </p:cNvPr>
          <p:cNvSpPr txBox="1"/>
          <p:nvPr/>
        </p:nvSpPr>
        <p:spPr>
          <a:xfrm>
            <a:off x="938557" y="1396806"/>
            <a:ext cx="8816288" cy="335722"/>
          </a:xfrm>
          <a:prstGeom prst="rect">
            <a:avLst/>
          </a:prstGeom>
        </p:spPr>
        <p:txBody>
          <a:bodyPr vert="horz" wrap="square" lIns="0" tIns="12689" rIns="0" bIns="0" rtlCol="0">
            <a:spAutoFit/>
          </a:bodyPr>
          <a:lstStyle/>
          <a:p>
            <a:pPr marL="12690" marR="5076" algn="just">
              <a:spcBef>
                <a:spcPts val="100"/>
              </a:spcBef>
            </a:pPr>
            <a:r>
              <a:rPr lang="es-ES" sz="1049">
                <a:latin typeface="Tahoma" panose="020B0604030504040204" pitchFamily="34" charset="0"/>
                <a:cs typeface="Tahoma" panose="020B0604030504040204" pitchFamily="34" charset="0"/>
              </a:rPr>
              <a:t>En la segunda posición</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sitúa</a:t>
            </a:r>
            <a:r>
              <a:rPr lang="es-ES" sz="1049" spc="-1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AstraZeneca</a:t>
            </a:r>
            <a:r>
              <a:rPr lang="es-ES" sz="1049">
                <a:latin typeface="Tahoma" panose="020B0604030504040204" pitchFamily="34" charset="0"/>
                <a:cs typeface="Tahoma" panose="020B0604030504040204" pitchFamily="34" charset="0"/>
              </a:rPr>
              <a:t>,</a:t>
            </a:r>
            <a:r>
              <a:rPr lang="es-ES" sz="1049" spc="-10">
                <a:latin typeface="Tahoma" panose="020B0604030504040204" pitchFamily="34" charset="0"/>
                <a:cs typeface="Tahoma" panose="020B0604030504040204" pitchFamily="34" charset="0"/>
              </a:rPr>
              <a:t> donde </a:t>
            </a:r>
            <a:r>
              <a:rPr lang="es-ES" sz="1049">
                <a:latin typeface="Tahoma" panose="020B0604030504040204" pitchFamily="34" charset="0"/>
                <a:cs typeface="Tahoma" panose="020B0604030504040204" pitchFamily="34" charset="0"/>
              </a:rPr>
              <a:t>encontramos</a:t>
            </a:r>
            <a:r>
              <a:rPr lang="es-ES" sz="1049" spc="-20">
                <a:latin typeface="Tahoma" panose="020B0604030504040204" pitchFamily="34" charset="0"/>
                <a:cs typeface="Tahoma" panose="020B0604030504040204" pitchFamily="34" charset="0"/>
              </a:rPr>
              <a:t> el site principal, la página de Wikipedia, resultados el Knowledge Panel, datos enriquecidos de </a:t>
            </a:r>
            <a:r>
              <a:rPr lang="es-ES" sz="1049" spc="-20" err="1">
                <a:latin typeface="Tahoma" panose="020B0604030504040204" pitchFamily="34" charset="0"/>
                <a:cs typeface="Tahoma" panose="020B0604030504040204" pitchFamily="34" charset="0"/>
              </a:rPr>
              <a:t>twitter</a:t>
            </a:r>
            <a:r>
              <a:rPr lang="es-ES" sz="1049" spc="-20">
                <a:latin typeface="Tahoma" panose="020B0604030504040204" pitchFamily="34" charset="0"/>
                <a:cs typeface="Tahoma" panose="020B0604030504040204" pitchFamily="34" charset="0"/>
              </a:rPr>
              <a:t>/X, videos propios y otros dominios de la propia compañía, teniendo así un control amplio sobre la página de resultados.</a:t>
            </a:r>
            <a:endParaRPr lang="es-ES" sz="1049">
              <a:latin typeface="Tahoma" panose="020B0604030504040204" pitchFamily="34" charset="0"/>
              <a:cs typeface="Tahoma" panose="020B0604030504040204" pitchFamily="34" charset="0"/>
            </a:endParaRPr>
          </a:p>
        </p:txBody>
      </p:sp>
      <p:grpSp>
        <p:nvGrpSpPr>
          <p:cNvPr id="16" name="Grupo 15">
            <a:extLst>
              <a:ext uri="{FF2B5EF4-FFF2-40B4-BE49-F238E27FC236}">
                <a16:creationId xmlns:a16="http://schemas.microsoft.com/office/drawing/2014/main" id="{7A65888B-E6B0-8D7B-B7D0-9A7C54C6FA95}"/>
              </a:ext>
            </a:extLst>
          </p:cNvPr>
          <p:cNvGrpSpPr/>
          <p:nvPr/>
        </p:nvGrpSpPr>
        <p:grpSpPr>
          <a:xfrm>
            <a:off x="3091304" y="647462"/>
            <a:ext cx="2849391" cy="320406"/>
            <a:chOff x="688603" y="648006"/>
            <a:chExt cx="2851785" cy="320675"/>
          </a:xfrm>
        </p:grpSpPr>
        <p:grpSp>
          <p:nvGrpSpPr>
            <p:cNvPr id="18" name="object 3">
              <a:extLst>
                <a:ext uri="{FF2B5EF4-FFF2-40B4-BE49-F238E27FC236}">
                  <a16:creationId xmlns:a16="http://schemas.microsoft.com/office/drawing/2014/main" id="{8FFF26CD-724F-308E-ED05-9AD208C72731}"/>
                </a:ext>
              </a:extLst>
            </p:cNvPr>
            <p:cNvGrpSpPr/>
            <p:nvPr/>
          </p:nvGrpSpPr>
          <p:grpSpPr>
            <a:xfrm>
              <a:off x="688603" y="648006"/>
              <a:ext cx="2851785" cy="320675"/>
              <a:chOff x="1656001" y="648006"/>
              <a:chExt cx="2851785" cy="320675"/>
            </a:xfrm>
          </p:grpSpPr>
          <p:sp>
            <p:nvSpPr>
              <p:cNvPr id="22" name="object 4">
                <a:extLst>
                  <a:ext uri="{FF2B5EF4-FFF2-40B4-BE49-F238E27FC236}">
                    <a16:creationId xmlns:a16="http://schemas.microsoft.com/office/drawing/2014/main" id="{9A54473D-1BDC-4C79-3BCC-387010379F50}"/>
                  </a:ext>
                </a:extLst>
              </p:cNvPr>
              <p:cNvSpPr/>
              <p:nvPr/>
            </p:nvSpPr>
            <p:spPr>
              <a:xfrm>
                <a:off x="1656001" y="648006"/>
                <a:ext cx="2851785" cy="320675"/>
              </a:xfrm>
              <a:custGeom>
                <a:avLst/>
                <a:gdLst/>
                <a:ahLst/>
                <a:cxnLst/>
                <a:rect l="l" t="t" r="r" b="b"/>
                <a:pathLst>
                  <a:path w="2851785" h="320675">
                    <a:moveTo>
                      <a:pt x="2694406"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2694406" y="320662"/>
                    </a:lnTo>
                    <a:lnTo>
                      <a:pt x="2743963" y="312488"/>
                    </a:lnTo>
                    <a:lnTo>
                      <a:pt x="2787004" y="289727"/>
                    </a:lnTo>
                    <a:lnTo>
                      <a:pt x="2820946" y="255020"/>
                    </a:lnTo>
                    <a:lnTo>
                      <a:pt x="2843206" y="211005"/>
                    </a:lnTo>
                    <a:lnTo>
                      <a:pt x="2851200" y="160324"/>
                    </a:lnTo>
                    <a:lnTo>
                      <a:pt x="2843206" y="109649"/>
                    </a:lnTo>
                    <a:lnTo>
                      <a:pt x="2820946" y="65639"/>
                    </a:lnTo>
                    <a:lnTo>
                      <a:pt x="2787004" y="30933"/>
                    </a:lnTo>
                    <a:lnTo>
                      <a:pt x="2743963" y="8173"/>
                    </a:lnTo>
                    <a:lnTo>
                      <a:pt x="2694406" y="0"/>
                    </a:lnTo>
                    <a:close/>
                  </a:path>
                </a:pathLst>
              </a:custGeom>
              <a:solidFill>
                <a:srgbClr val="FFFFFF"/>
              </a:solidFill>
            </p:spPr>
            <p:txBody>
              <a:bodyPr wrap="square" lIns="0" tIns="0" rIns="0" bIns="0" rtlCol="0"/>
              <a:lstStyle/>
              <a:p>
                <a:endParaRPr sz="1799"/>
              </a:p>
            </p:txBody>
          </p:sp>
          <p:sp>
            <p:nvSpPr>
              <p:cNvPr id="23" name="object 5">
                <a:extLst>
                  <a:ext uri="{FF2B5EF4-FFF2-40B4-BE49-F238E27FC236}">
                    <a16:creationId xmlns:a16="http://schemas.microsoft.com/office/drawing/2014/main" id="{BB5DBF2C-F8D1-E371-610A-CE77BCFC88F0}"/>
                  </a:ext>
                </a:extLst>
              </p:cNvPr>
              <p:cNvSpPr/>
              <p:nvPr/>
            </p:nvSpPr>
            <p:spPr>
              <a:xfrm>
                <a:off x="4255512" y="744747"/>
                <a:ext cx="127635" cy="127635"/>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pSp>
        <p:sp>
          <p:nvSpPr>
            <p:cNvPr id="19" name="object 6">
              <a:extLst>
                <a:ext uri="{FF2B5EF4-FFF2-40B4-BE49-F238E27FC236}">
                  <a16:creationId xmlns:a16="http://schemas.microsoft.com/office/drawing/2014/main" id="{9398D6CF-1603-6C17-46E5-408B76BF8C5C}"/>
                </a:ext>
              </a:extLst>
            </p:cNvPr>
            <p:cNvSpPr txBox="1"/>
            <p:nvPr/>
          </p:nvSpPr>
          <p:spPr>
            <a:xfrm>
              <a:off x="1159930" y="680374"/>
              <a:ext cx="1785965" cy="228268"/>
            </a:xfrm>
            <a:prstGeom prst="rect">
              <a:avLst/>
            </a:prstGeom>
          </p:spPr>
          <p:txBody>
            <a:bodyPr vert="horz" wrap="square" lIns="0" tIns="12689" rIns="0" bIns="0" rtlCol="0">
              <a:spAutoFit/>
            </a:bodyPr>
            <a:lstStyle/>
            <a:p>
              <a:pPr marL="12690">
                <a:spcBef>
                  <a:spcPts val="100"/>
                </a:spcBef>
              </a:pPr>
              <a:r>
                <a:rPr sz="1399" b="1">
                  <a:latin typeface="Tahoma" panose="020B0604030504040204" pitchFamily="34" charset="0"/>
                  <a:cs typeface="Tahoma" panose="020B0604030504040204" pitchFamily="34" charset="0"/>
                </a:rPr>
                <a:t>Top</a:t>
              </a:r>
              <a:r>
                <a:rPr sz="1399" b="1" spc="-10">
                  <a:latin typeface="Tahoma" panose="020B0604030504040204" pitchFamily="34" charset="0"/>
                  <a:cs typeface="Tahoma" panose="020B0604030504040204" pitchFamily="34" charset="0"/>
                </a:rPr>
                <a:t> </a:t>
              </a:r>
              <a:r>
                <a:rPr lang="es-ES" sz="1399" b="1" spc="-10">
                  <a:latin typeface="Tahoma" panose="020B0604030504040204" pitchFamily="34" charset="0"/>
                  <a:cs typeface="Tahoma" panose="020B0604030504040204" pitchFamily="34" charset="0"/>
                </a:rPr>
                <a:t>2 </a:t>
              </a:r>
              <a:r>
                <a:rPr lang="es-ES" sz="1399" b="1" spc="-50">
                  <a:latin typeface="Tahoma" panose="020B0604030504040204" pitchFamily="34" charset="0"/>
                  <a:cs typeface="Tahoma" panose="020B0604030504040204" pitchFamily="34" charset="0"/>
                </a:rPr>
                <a:t>- </a:t>
              </a:r>
              <a:r>
                <a:rPr lang="es-ES" sz="1399" b="1" spc="-50" err="1">
                  <a:latin typeface="Tahoma" panose="020B0604030504040204" pitchFamily="34" charset="0"/>
                  <a:cs typeface="Tahoma" panose="020B0604030504040204" pitchFamily="34" charset="0"/>
                </a:rPr>
                <a:t>Astrazeneca</a:t>
              </a:r>
              <a:endParaRPr sz="1399" b="1">
                <a:latin typeface="Tahoma" panose="020B0604030504040204" pitchFamily="34" charset="0"/>
                <a:cs typeface="Tahoma" panose="020B0604030504040204" pitchFamily="34" charset="0"/>
              </a:endParaRPr>
            </a:p>
          </p:txBody>
        </p:sp>
      </p:grpSp>
      <p:pic>
        <p:nvPicPr>
          <p:cNvPr id="24" name="Imagen 23">
            <a:extLst>
              <a:ext uri="{FF2B5EF4-FFF2-40B4-BE49-F238E27FC236}">
                <a16:creationId xmlns:a16="http://schemas.microsoft.com/office/drawing/2014/main" id="{921829ED-B0F6-A35D-DAD5-B52DEAA31540}"/>
              </a:ext>
            </a:extLst>
          </p:cNvPr>
          <p:cNvPicPr>
            <a:picLocks noChangeAspect="1"/>
          </p:cNvPicPr>
          <p:nvPr/>
        </p:nvPicPr>
        <p:blipFill rotWithShape="1">
          <a:blip r:embed="rId2"/>
          <a:srcRect l="33151" t="17397" r="43507" b="7863"/>
          <a:stretch/>
        </p:blipFill>
        <p:spPr>
          <a:xfrm>
            <a:off x="6411626" y="-73276"/>
            <a:ext cx="1764045" cy="1441475"/>
          </a:xfrm>
          <a:prstGeom prst="rect">
            <a:avLst/>
          </a:prstGeom>
        </p:spPr>
      </p:pic>
      <p:sp>
        <p:nvSpPr>
          <p:cNvPr id="2" name="object 11">
            <a:extLst>
              <a:ext uri="{FF2B5EF4-FFF2-40B4-BE49-F238E27FC236}">
                <a16:creationId xmlns:a16="http://schemas.microsoft.com/office/drawing/2014/main" id="{D9ED255A-85FE-C5AA-44BE-D919F5EDADC3}"/>
              </a:ext>
            </a:extLst>
          </p:cNvPr>
          <p:cNvSpPr txBox="1"/>
          <p:nvPr/>
        </p:nvSpPr>
        <p:spPr>
          <a:xfrm>
            <a:off x="938557" y="6453103"/>
            <a:ext cx="2897176" cy="291502"/>
          </a:xfrm>
          <a:prstGeom prst="rect">
            <a:avLst/>
          </a:prstGeom>
        </p:spPr>
        <p:txBody>
          <a:bodyPr vert="horz" wrap="square" lIns="0" tIns="19668" rIns="0" bIns="0" rtlCol="0">
            <a:spAutoFit/>
          </a:bodyPr>
          <a:lstStyle/>
          <a:p>
            <a:pPr marL="12690" marR="5076">
              <a:spcBef>
                <a:spcPts val="155"/>
              </a:spcBef>
            </a:pPr>
            <a:r>
              <a:rPr sz="799" b="1" i="1">
                <a:latin typeface="Tahoma" panose="020B0604030504040204" pitchFamily="34" charset="0"/>
                <a:ea typeface="Tahoma" panose="020B0604030504040204" pitchFamily="34" charset="0"/>
                <a:cs typeface="Tahoma" panose="020B0604030504040204" pitchFamily="34" charset="0"/>
              </a:rPr>
              <a:t>Fuente:</a:t>
            </a:r>
            <a:r>
              <a:rPr sz="799" b="1" i="1" spc="-5">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Buscador</a:t>
            </a:r>
            <a:r>
              <a:rPr sz="799" i="1">
                <a:latin typeface="Tahoma" panose="020B0604030504040204" pitchFamily="34" charset="0"/>
                <a:ea typeface="Tahoma" panose="020B0604030504040204" pitchFamily="34" charset="0"/>
                <a:cs typeface="Tahoma" panose="020B0604030504040204" pitchFamily="34" charset="0"/>
              </a:rPr>
              <a:t> de Google </a:t>
            </a:r>
            <a:r>
              <a:rPr lang="es-ES" sz="799" i="1" spc="-25">
                <a:latin typeface="Tahoma" panose="020B0604030504040204" pitchFamily="34" charset="0"/>
                <a:ea typeface="Tahoma" panose="020B0604030504040204" pitchFamily="34" charset="0"/>
                <a:cs typeface="Tahoma" panose="020B0604030504040204" pitchFamily="34" charset="0"/>
              </a:rPr>
              <a:t>en</a:t>
            </a:r>
            <a:r>
              <a:rPr sz="799" i="1">
                <a:latin typeface="Tahoma" panose="020B0604030504040204" pitchFamily="34" charset="0"/>
                <a:ea typeface="Tahoma" panose="020B0604030504040204" pitchFamily="34" charset="0"/>
                <a:cs typeface="Tahoma" panose="020B0604030504040204" pitchFamily="34" charset="0"/>
              </a:rPr>
              <a:t> modo</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incógnito</a:t>
            </a:r>
            <a:r>
              <a:rPr sz="799" i="1">
                <a:latin typeface="Tahoma" panose="020B0604030504040204" pitchFamily="34" charset="0"/>
                <a:ea typeface="Tahoma" panose="020B0604030504040204" pitchFamily="34" charset="0"/>
                <a:cs typeface="Tahoma" panose="020B0604030504040204" pitchFamily="34" charset="0"/>
              </a:rPr>
              <a:t>.</a:t>
            </a:r>
            <a:r>
              <a:rPr sz="799" i="1" spc="-5">
                <a:latin typeface="Tahoma" panose="020B0604030504040204" pitchFamily="34" charset="0"/>
                <a:ea typeface="Tahoma" panose="020B0604030504040204" pitchFamily="34" charset="0"/>
                <a:cs typeface="Tahoma" panose="020B0604030504040204" pitchFamily="34" charset="0"/>
              </a:rPr>
              <a:t> </a:t>
            </a:r>
            <a:endParaRPr lang="es-ES" sz="799" i="1" spc="-5">
              <a:latin typeface="Tahoma" panose="020B0604030504040204" pitchFamily="34" charset="0"/>
              <a:ea typeface="Tahoma" panose="020B0604030504040204" pitchFamily="34" charset="0"/>
              <a:cs typeface="Tahoma" panose="020B0604030504040204" pitchFamily="34" charset="0"/>
            </a:endParaRPr>
          </a:p>
          <a:p>
            <a:pPr marL="12690" marR="5076">
              <a:spcBef>
                <a:spcPts val="155"/>
              </a:spcBef>
            </a:pPr>
            <a:r>
              <a:rPr lang="es-ES" sz="799" i="1">
                <a:latin typeface="Tahoma" panose="020B0604030504040204" pitchFamily="34" charset="0"/>
                <a:ea typeface="Tahoma" panose="020B0604030504040204" pitchFamily="34" charset="0"/>
                <a:cs typeface="Tahoma" panose="020B0604030504040204" pitchFamily="34" charset="0"/>
              </a:rPr>
              <a:t>Datos</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obtenidos</a:t>
            </a:r>
            <a:r>
              <a:rPr sz="799" i="1">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el</a:t>
            </a:r>
            <a:r>
              <a:rPr sz="799" i="1" spc="-15">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1</a:t>
            </a:r>
            <a:r>
              <a:rPr lang="es-ES" sz="799" i="1" spc="-10">
                <a:latin typeface="Tahoma" panose="020B0604030504040204" pitchFamily="34" charset="0"/>
                <a:ea typeface="Tahoma" panose="020B0604030504040204" pitchFamily="34" charset="0"/>
                <a:cs typeface="Tahoma" panose="020B0604030504040204" pitchFamily="34" charset="0"/>
              </a:rPr>
              <a:t>6 </a:t>
            </a:r>
            <a:r>
              <a:rPr sz="799" i="1">
                <a:latin typeface="Tahoma" panose="020B0604030504040204" pitchFamily="34" charset="0"/>
                <a:ea typeface="Tahoma" panose="020B0604030504040204" pitchFamily="34" charset="0"/>
                <a:cs typeface="Tahoma" panose="020B0604030504040204" pitchFamily="34" charset="0"/>
              </a:rPr>
              <a:t>de</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junio</a:t>
            </a:r>
            <a:r>
              <a:rPr lang="es-ES" sz="799" i="1" spc="-15">
                <a:latin typeface="Tahoma" panose="020B0604030504040204" pitchFamily="34" charset="0"/>
                <a:ea typeface="Tahoma" panose="020B0604030504040204" pitchFamily="34" charset="0"/>
                <a:cs typeface="Tahoma" panose="020B0604030504040204" pitchFamily="34" charset="0"/>
              </a:rPr>
              <a:t> </a:t>
            </a:r>
            <a:r>
              <a:rPr sz="799" i="1">
                <a:latin typeface="Tahoma" panose="020B0604030504040204" pitchFamily="34" charset="0"/>
                <a:ea typeface="Tahoma" panose="020B0604030504040204" pitchFamily="34" charset="0"/>
                <a:cs typeface="Tahoma" panose="020B0604030504040204" pitchFamily="34" charset="0"/>
              </a:rPr>
              <a:t>de</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20">
                <a:latin typeface="Tahoma" panose="020B0604030504040204" pitchFamily="34" charset="0"/>
                <a:ea typeface="Tahoma" panose="020B0604030504040204" pitchFamily="34" charset="0"/>
                <a:cs typeface="Tahoma" panose="020B0604030504040204" pitchFamily="34" charset="0"/>
              </a:rPr>
              <a:t>2025</a:t>
            </a:r>
            <a:endParaRPr sz="799" i="1">
              <a:latin typeface="Tahoma" panose="020B0604030504040204" pitchFamily="34" charset="0"/>
              <a:ea typeface="Tahoma" panose="020B0604030504040204" pitchFamily="34" charset="0"/>
              <a:cs typeface="Tahoma" panose="020B0604030504040204" pitchFamily="34" charset="0"/>
            </a:endParaRPr>
          </a:p>
        </p:txBody>
      </p:sp>
      <p:pic>
        <p:nvPicPr>
          <p:cNvPr id="6" name="Imagen 5">
            <a:extLst>
              <a:ext uri="{FF2B5EF4-FFF2-40B4-BE49-F238E27FC236}">
                <a16:creationId xmlns:a16="http://schemas.microsoft.com/office/drawing/2014/main" id="{622CA6F7-0991-E0E5-5CEC-0C1017CF4AC4}"/>
              </a:ext>
            </a:extLst>
          </p:cNvPr>
          <p:cNvPicPr>
            <a:picLocks noChangeAspect="1"/>
          </p:cNvPicPr>
          <p:nvPr/>
        </p:nvPicPr>
        <p:blipFill>
          <a:blip r:embed="rId3"/>
          <a:srcRect b="62469"/>
          <a:stretch>
            <a:fillRect/>
          </a:stretch>
        </p:blipFill>
        <p:spPr>
          <a:xfrm>
            <a:off x="839617" y="2161466"/>
            <a:ext cx="5808117" cy="3016538"/>
          </a:xfrm>
          <a:prstGeom prst="rect">
            <a:avLst/>
          </a:prstGeom>
        </p:spPr>
      </p:pic>
      <p:pic>
        <p:nvPicPr>
          <p:cNvPr id="8" name="Imagen 7">
            <a:extLst>
              <a:ext uri="{FF2B5EF4-FFF2-40B4-BE49-F238E27FC236}">
                <a16:creationId xmlns:a16="http://schemas.microsoft.com/office/drawing/2014/main" id="{AC5B9FAC-6251-2C7D-6589-8A2EA43D79FB}"/>
              </a:ext>
            </a:extLst>
          </p:cNvPr>
          <p:cNvPicPr>
            <a:picLocks noChangeAspect="1"/>
          </p:cNvPicPr>
          <p:nvPr/>
        </p:nvPicPr>
        <p:blipFill>
          <a:blip r:embed="rId3"/>
          <a:srcRect t="37995" r="46943" b="8482"/>
          <a:stretch>
            <a:fillRect/>
          </a:stretch>
        </p:blipFill>
        <p:spPr>
          <a:xfrm>
            <a:off x="7078650" y="2161466"/>
            <a:ext cx="3155010" cy="4404364"/>
          </a:xfrm>
          <a:prstGeom prst="rect">
            <a:avLst/>
          </a:prstGeom>
        </p:spPr>
      </p:pic>
      <p:sp>
        <p:nvSpPr>
          <p:cNvPr id="3" name="object 14">
            <a:extLst>
              <a:ext uri="{FF2B5EF4-FFF2-40B4-BE49-F238E27FC236}">
                <a16:creationId xmlns:a16="http://schemas.microsoft.com/office/drawing/2014/main" id="{1D8C0B6D-806B-57FA-ED9C-BCA379AB7009}"/>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17</a:t>
            </a:fld>
            <a:endParaRPr lang="es-ES" dirty="0"/>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a:extLst>
              <a:ext uri="{FF2B5EF4-FFF2-40B4-BE49-F238E27FC236}">
                <a16:creationId xmlns:a16="http://schemas.microsoft.com/office/drawing/2014/main" id="{A67F6C64-94EB-84C1-630F-6B0D3808C3B6}"/>
              </a:ext>
            </a:extLst>
          </p:cNvPr>
          <p:cNvSpPr/>
          <p:nvPr/>
        </p:nvSpPr>
        <p:spPr>
          <a:xfrm>
            <a:off x="3091304" y="647462"/>
            <a:ext cx="2849391" cy="320406"/>
          </a:xfrm>
          <a:custGeom>
            <a:avLst/>
            <a:gdLst/>
            <a:ahLst/>
            <a:cxnLst/>
            <a:rect l="l" t="t" r="r" b="b"/>
            <a:pathLst>
              <a:path w="2851785" h="320675">
                <a:moveTo>
                  <a:pt x="2694406"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2694406" y="320662"/>
                </a:lnTo>
                <a:lnTo>
                  <a:pt x="2743963" y="312488"/>
                </a:lnTo>
                <a:lnTo>
                  <a:pt x="2787004" y="289727"/>
                </a:lnTo>
                <a:lnTo>
                  <a:pt x="2820946" y="255020"/>
                </a:lnTo>
                <a:lnTo>
                  <a:pt x="2843206" y="211005"/>
                </a:lnTo>
                <a:lnTo>
                  <a:pt x="2851200" y="160324"/>
                </a:lnTo>
                <a:lnTo>
                  <a:pt x="2843206" y="109649"/>
                </a:lnTo>
                <a:lnTo>
                  <a:pt x="2820946" y="65639"/>
                </a:lnTo>
                <a:lnTo>
                  <a:pt x="2787004" y="30933"/>
                </a:lnTo>
                <a:lnTo>
                  <a:pt x="2743963" y="8173"/>
                </a:lnTo>
                <a:lnTo>
                  <a:pt x="2694406" y="0"/>
                </a:lnTo>
                <a:close/>
              </a:path>
            </a:pathLst>
          </a:custGeom>
          <a:solidFill>
            <a:srgbClr val="FFFFFF"/>
          </a:solidFill>
        </p:spPr>
        <p:txBody>
          <a:bodyPr wrap="square" lIns="0" tIns="0" rIns="0" bIns="0" rtlCol="0"/>
          <a:lstStyle/>
          <a:p>
            <a:endParaRPr sz="1799"/>
          </a:p>
        </p:txBody>
      </p:sp>
      <p:sp>
        <p:nvSpPr>
          <p:cNvPr id="6" name="object 6">
            <a:extLst>
              <a:ext uri="{FF2B5EF4-FFF2-40B4-BE49-F238E27FC236}">
                <a16:creationId xmlns:a16="http://schemas.microsoft.com/office/drawing/2014/main" id="{9BBB3316-3306-D769-C66B-928A01D28B51}"/>
              </a:ext>
            </a:extLst>
          </p:cNvPr>
          <p:cNvSpPr txBox="1"/>
          <p:nvPr/>
        </p:nvSpPr>
        <p:spPr>
          <a:xfrm>
            <a:off x="3847454" y="687456"/>
            <a:ext cx="1085027" cy="228076"/>
          </a:xfrm>
          <a:prstGeom prst="rect">
            <a:avLst/>
          </a:prstGeom>
        </p:spPr>
        <p:txBody>
          <a:bodyPr vert="horz" wrap="square" lIns="0" tIns="12689" rIns="0" bIns="0" rtlCol="0">
            <a:spAutoFit/>
          </a:bodyPr>
          <a:lstStyle/>
          <a:p>
            <a:pPr marL="12690">
              <a:spcBef>
                <a:spcPts val="100"/>
              </a:spcBef>
            </a:pPr>
            <a:r>
              <a:rPr sz="1399" b="1">
                <a:latin typeface="Tahoma" panose="020B0604030504040204" pitchFamily="34" charset="0"/>
                <a:cs typeface="Tahoma" panose="020B0604030504040204" pitchFamily="34" charset="0"/>
              </a:rPr>
              <a:t>Top</a:t>
            </a:r>
            <a:r>
              <a:rPr sz="1399" b="1" spc="-10">
                <a:latin typeface="Tahoma" panose="020B0604030504040204" pitchFamily="34" charset="0"/>
                <a:cs typeface="Tahoma" panose="020B0604030504040204" pitchFamily="34" charset="0"/>
              </a:rPr>
              <a:t> </a:t>
            </a:r>
            <a:r>
              <a:rPr lang="es-ES" sz="1399" b="1" spc="-50">
                <a:latin typeface="Tahoma" panose="020B0604030504040204" pitchFamily="34" charset="0"/>
                <a:cs typeface="Tahoma" panose="020B0604030504040204" pitchFamily="34" charset="0"/>
              </a:rPr>
              <a:t>3 - GSK</a:t>
            </a:r>
            <a:endParaRPr sz="1399" b="1">
              <a:latin typeface="Tahoma" panose="020B0604030504040204" pitchFamily="34" charset="0"/>
              <a:cs typeface="Tahoma" panose="020B0604030504040204" pitchFamily="34" charset="0"/>
            </a:endParaRPr>
          </a:p>
        </p:txBody>
      </p:sp>
      <p:sp>
        <p:nvSpPr>
          <p:cNvPr id="9" name="object 5">
            <a:extLst>
              <a:ext uri="{FF2B5EF4-FFF2-40B4-BE49-F238E27FC236}">
                <a16:creationId xmlns:a16="http://schemas.microsoft.com/office/drawing/2014/main" id="{DDB0951F-E5A6-6090-21C7-E37029131E06}"/>
              </a:ext>
            </a:extLst>
          </p:cNvPr>
          <p:cNvSpPr/>
          <p:nvPr/>
        </p:nvSpPr>
        <p:spPr>
          <a:xfrm>
            <a:off x="5688632" y="744122"/>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sp>
        <p:nvSpPr>
          <p:cNvPr id="11" name="object 2">
            <a:extLst>
              <a:ext uri="{FF2B5EF4-FFF2-40B4-BE49-F238E27FC236}">
                <a16:creationId xmlns:a16="http://schemas.microsoft.com/office/drawing/2014/main" id="{69E9B4F3-5AB8-684B-1221-DD98A0E101FE}"/>
              </a:ext>
            </a:extLst>
          </p:cNvPr>
          <p:cNvSpPr txBox="1"/>
          <p:nvPr/>
        </p:nvSpPr>
        <p:spPr>
          <a:xfrm>
            <a:off x="938557" y="1396805"/>
            <a:ext cx="8816288" cy="497154"/>
          </a:xfrm>
          <a:prstGeom prst="rect">
            <a:avLst/>
          </a:prstGeom>
        </p:spPr>
        <p:txBody>
          <a:bodyPr vert="horz" wrap="square" lIns="0" tIns="12689" rIns="0" bIns="0" rtlCol="0">
            <a:spAutoFit/>
          </a:bodyPr>
          <a:lstStyle/>
          <a:p>
            <a:pPr marL="12690" marR="5076" algn="just">
              <a:spcBef>
                <a:spcPts val="100"/>
              </a:spcBef>
            </a:pPr>
            <a:r>
              <a:rPr lang="es-ES" sz="1049">
                <a:latin typeface="Tahoma" panose="020B0604030504040204" pitchFamily="34" charset="0"/>
                <a:cs typeface="Tahoma" panose="020B0604030504040204" pitchFamily="34" charset="0"/>
              </a:rPr>
              <a:t>El</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tercer</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puesto</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nuestro</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Top</a:t>
            </a:r>
            <a:r>
              <a:rPr lang="es-ES" sz="1049" spc="-5">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3</a:t>
            </a:r>
            <a:r>
              <a:rPr lang="es-ES" sz="1049" spc="-20">
                <a:latin typeface="Tahoma" panose="020B0604030504040204" pitchFamily="34" charset="0"/>
                <a:cs typeface="Tahoma" panose="020B0604030504040204" pitchFamily="34" charset="0"/>
              </a:rPr>
              <a:t> lo ha obtenido</a:t>
            </a:r>
            <a:r>
              <a:rPr lang="es-ES" sz="1049" spc="-1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GSK</a:t>
            </a:r>
            <a:r>
              <a:rPr lang="es-ES" sz="1049">
                <a:latin typeface="Tahoma" panose="020B0604030504040204" pitchFamily="34" charset="0"/>
                <a:cs typeface="Tahoma" panose="020B0604030504040204" pitchFamily="34" charset="0"/>
              </a:rPr>
              <a:t>,</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farmacéutica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que</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sus</a:t>
            </a:r>
            <a:r>
              <a:rPr lang="es-ES" sz="1049" spc="-15">
                <a:latin typeface="Tahoma" panose="020B0604030504040204" pitchFamily="34" charset="0"/>
                <a:cs typeface="Tahoma" panose="020B0604030504040204" pitchFamily="34" charset="0"/>
              </a:rPr>
              <a:t> </a:t>
            </a:r>
            <a:r>
              <a:rPr lang="es-ES" sz="1049" spc="-20">
                <a:latin typeface="Tahoma" panose="020B0604030504040204" pitchFamily="34" charset="0"/>
                <a:cs typeface="Tahoma" panose="020B0604030504040204" pitchFamily="34" charset="0"/>
              </a:rPr>
              <a:t>diez </a:t>
            </a:r>
            <a:r>
              <a:rPr lang="es-ES" sz="1049">
                <a:latin typeface="Tahoma" panose="020B0604030504040204" pitchFamily="34" charset="0"/>
                <a:cs typeface="Tahoma" panose="020B0604030504040204" pitchFamily="34" charset="0"/>
              </a:rPr>
              <a:t>primeros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resultados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muestra</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dominio</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principal</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con</a:t>
            </a:r>
            <a:r>
              <a:rPr lang="es-ES" sz="1049" spc="-20">
                <a:latin typeface="Tahoma" panose="020B0604030504040204" pitchFamily="34" charset="0"/>
                <a:cs typeface="Tahoma" panose="020B0604030504040204" pitchFamily="34" charset="0"/>
              </a:rPr>
              <a:t> </a:t>
            </a:r>
            <a:r>
              <a:rPr lang="es-ES" sz="1049" err="1">
                <a:latin typeface="Tahoma" panose="020B0604030504040204" pitchFamily="34" charset="0"/>
                <a:cs typeface="Tahoma" panose="020B0604030504040204" pitchFamily="34" charset="0"/>
              </a:rPr>
              <a:t>sitelinks</a:t>
            </a:r>
            <a:r>
              <a:rPr lang="es-ES" sz="1049">
                <a:latin typeface="Tahoma" panose="020B0604030504040204" pitchFamily="34" charset="0"/>
                <a:cs typeface="Tahoma" panose="020B0604030504040204" pitchFamily="34" charset="0"/>
              </a:rPr>
              <a:t>,</a:t>
            </a:r>
            <a:r>
              <a:rPr lang="es-ES" sz="1049" spc="-15">
                <a:latin typeface="Tahoma" panose="020B0604030504040204" pitchFamily="34" charset="0"/>
                <a:cs typeface="Tahoma" panose="020B0604030504040204" pitchFamily="34" charset="0"/>
              </a:rPr>
              <a:t> la descripción de la empresa del Knowledge panel, localizaciones de Google Maps y noticias positivas relacionadas. Tiene casi el control completo de la primera página del SERP, con páginas internas con información sobre la compañía. </a:t>
            </a:r>
            <a:endParaRPr lang="es-ES" sz="1049">
              <a:latin typeface="Tahoma" panose="020B0604030504040204" pitchFamily="34" charset="0"/>
              <a:cs typeface="Tahoma" panose="020B0604030504040204" pitchFamily="34" charset="0"/>
            </a:endParaRPr>
          </a:p>
        </p:txBody>
      </p:sp>
      <p:sp>
        <p:nvSpPr>
          <p:cNvPr id="2" name="object 11">
            <a:extLst>
              <a:ext uri="{FF2B5EF4-FFF2-40B4-BE49-F238E27FC236}">
                <a16:creationId xmlns:a16="http://schemas.microsoft.com/office/drawing/2014/main" id="{78247734-0330-4B65-84AD-1D7EDAE6B199}"/>
              </a:ext>
            </a:extLst>
          </p:cNvPr>
          <p:cNvSpPr txBox="1"/>
          <p:nvPr/>
        </p:nvSpPr>
        <p:spPr>
          <a:xfrm>
            <a:off x="938557" y="6453103"/>
            <a:ext cx="2897176" cy="291502"/>
          </a:xfrm>
          <a:prstGeom prst="rect">
            <a:avLst/>
          </a:prstGeom>
        </p:spPr>
        <p:txBody>
          <a:bodyPr vert="horz" wrap="square" lIns="0" tIns="19668" rIns="0" bIns="0" rtlCol="0">
            <a:spAutoFit/>
          </a:bodyPr>
          <a:lstStyle/>
          <a:p>
            <a:pPr marL="12690" marR="5076">
              <a:spcBef>
                <a:spcPts val="155"/>
              </a:spcBef>
            </a:pPr>
            <a:r>
              <a:rPr sz="799" b="1" i="1">
                <a:latin typeface="Tahoma" panose="020B0604030504040204" pitchFamily="34" charset="0"/>
                <a:ea typeface="Tahoma" panose="020B0604030504040204" pitchFamily="34" charset="0"/>
                <a:cs typeface="Tahoma" panose="020B0604030504040204" pitchFamily="34" charset="0"/>
              </a:rPr>
              <a:t>Fuente:</a:t>
            </a:r>
            <a:r>
              <a:rPr sz="799" b="1" i="1" spc="-5">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Buscador</a:t>
            </a:r>
            <a:r>
              <a:rPr sz="799" i="1">
                <a:latin typeface="Tahoma" panose="020B0604030504040204" pitchFamily="34" charset="0"/>
                <a:ea typeface="Tahoma" panose="020B0604030504040204" pitchFamily="34" charset="0"/>
                <a:cs typeface="Tahoma" panose="020B0604030504040204" pitchFamily="34" charset="0"/>
              </a:rPr>
              <a:t> de Google </a:t>
            </a:r>
            <a:r>
              <a:rPr lang="es-ES" sz="799" i="1" spc="-25">
                <a:latin typeface="Tahoma" panose="020B0604030504040204" pitchFamily="34" charset="0"/>
                <a:ea typeface="Tahoma" panose="020B0604030504040204" pitchFamily="34" charset="0"/>
                <a:cs typeface="Tahoma" panose="020B0604030504040204" pitchFamily="34" charset="0"/>
              </a:rPr>
              <a:t>en</a:t>
            </a:r>
            <a:r>
              <a:rPr sz="799" i="1">
                <a:latin typeface="Tahoma" panose="020B0604030504040204" pitchFamily="34" charset="0"/>
                <a:ea typeface="Tahoma" panose="020B0604030504040204" pitchFamily="34" charset="0"/>
                <a:cs typeface="Tahoma" panose="020B0604030504040204" pitchFamily="34" charset="0"/>
              </a:rPr>
              <a:t> modo</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incógnito</a:t>
            </a:r>
            <a:r>
              <a:rPr sz="799" i="1">
                <a:latin typeface="Tahoma" panose="020B0604030504040204" pitchFamily="34" charset="0"/>
                <a:ea typeface="Tahoma" panose="020B0604030504040204" pitchFamily="34" charset="0"/>
                <a:cs typeface="Tahoma" panose="020B0604030504040204" pitchFamily="34" charset="0"/>
              </a:rPr>
              <a:t>.</a:t>
            </a:r>
            <a:r>
              <a:rPr sz="799" i="1" spc="-5">
                <a:latin typeface="Tahoma" panose="020B0604030504040204" pitchFamily="34" charset="0"/>
                <a:ea typeface="Tahoma" panose="020B0604030504040204" pitchFamily="34" charset="0"/>
                <a:cs typeface="Tahoma" panose="020B0604030504040204" pitchFamily="34" charset="0"/>
              </a:rPr>
              <a:t> </a:t>
            </a:r>
            <a:endParaRPr lang="es-ES" sz="799" i="1" spc="-5">
              <a:latin typeface="Tahoma" panose="020B0604030504040204" pitchFamily="34" charset="0"/>
              <a:ea typeface="Tahoma" panose="020B0604030504040204" pitchFamily="34" charset="0"/>
              <a:cs typeface="Tahoma" panose="020B0604030504040204" pitchFamily="34" charset="0"/>
            </a:endParaRPr>
          </a:p>
          <a:p>
            <a:pPr marL="12690" marR="5076">
              <a:spcBef>
                <a:spcPts val="155"/>
              </a:spcBef>
            </a:pPr>
            <a:r>
              <a:rPr lang="es-ES" sz="799" i="1">
                <a:latin typeface="Tahoma" panose="020B0604030504040204" pitchFamily="34" charset="0"/>
                <a:ea typeface="Tahoma" panose="020B0604030504040204" pitchFamily="34" charset="0"/>
                <a:cs typeface="Tahoma" panose="020B0604030504040204" pitchFamily="34" charset="0"/>
              </a:rPr>
              <a:t>Datos</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obtenidos</a:t>
            </a:r>
            <a:r>
              <a:rPr sz="799" i="1">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el</a:t>
            </a:r>
            <a:r>
              <a:rPr sz="799" i="1" spc="-15">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1</a:t>
            </a:r>
            <a:r>
              <a:rPr lang="es-ES" sz="799" i="1" spc="-10">
                <a:latin typeface="Tahoma" panose="020B0604030504040204" pitchFamily="34" charset="0"/>
                <a:ea typeface="Tahoma" panose="020B0604030504040204" pitchFamily="34" charset="0"/>
                <a:cs typeface="Tahoma" panose="020B0604030504040204" pitchFamily="34" charset="0"/>
              </a:rPr>
              <a:t>6 </a:t>
            </a:r>
            <a:r>
              <a:rPr sz="799" i="1">
                <a:latin typeface="Tahoma" panose="020B0604030504040204" pitchFamily="34" charset="0"/>
                <a:ea typeface="Tahoma" panose="020B0604030504040204" pitchFamily="34" charset="0"/>
                <a:cs typeface="Tahoma" panose="020B0604030504040204" pitchFamily="34" charset="0"/>
              </a:rPr>
              <a:t>de</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junio</a:t>
            </a:r>
            <a:r>
              <a:rPr lang="es-ES" sz="799" i="1" spc="-15">
                <a:latin typeface="Tahoma" panose="020B0604030504040204" pitchFamily="34" charset="0"/>
                <a:ea typeface="Tahoma" panose="020B0604030504040204" pitchFamily="34" charset="0"/>
                <a:cs typeface="Tahoma" panose="020B0604030504040204" pitchFamily="34" charset="0"/>
              </a:rPr>
              <a:t> </a:t>
            </a:r>
            <a:r>
              <a:rPr sz="799" i="1">
                <a:latin typeface="Tahoma" panose="020B0604030504040204" pitchFamily="34" charset="0"/>
                <a:ea typeface="Tahoma" panose="020B0604030504040204" pitchFamily="34" charset="0"/>
                <a:cs typeface="Tahoma" panose="020B0604030504040204" pitchFamily="34" charset="0"/>
              </a:rPr>
              <a:t>de</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20">
                <a:latin typeface="Tahoma" panose="020B0604030504040204" pitchFamily="34" charset="0"/>
                <a:ea typeface="Tahoma" panose="020B0604030504040204" pitchFamily="34" charset="0"/>
                <a:cs typeface="Tahoma" panose="020B0604030504040204" pitchFamily="34" charset="0"/>
              </a:rPr>
              <a:t>2025</a:t>
            </a:r>
            <a:endParaRPr sz="799" i="1">
              <a:latin typeface="Tahoma" panose="020B0604030504040204" pitchFamily="34" charset="0"/>
              <a:ea typeface="Tahoma" panose="020B0604030504040204" pitchFamily="34" charset="0"/>
              <a:cs typeface="Tahoma" panose="020B0604030504040204" pitchFamily="34" charset="0"/>
            </a:endParaRPr>
          </a:p>
        </p:txBody>
      </p:sp>
      <p:pic>
        <p:nvPicPr>
          <p:cNvPr id="5123" name="Picture 3" descr="Home | GSK España">
            <a:extLst>
              <a:ext uri="{FF2B5EF4-FFF2-40B4-BE49-F238E27FC236}">
                <a16:creationId xmlns:a16="http://schemas.microsoft.com/office/drawing/2014/main" id="{D1553A25-0CF4-F632-EAC5-F1F4B2E0E0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8457" y="308727"/>
            <a:ext cx="1941249" cy="870789"/>
          </a:xfrm>
          <a:prstGeom prst="rect">
            <a:avLst/>
          </a:prstGeom>
          <a:noFill/>
          <a:extLst>
            <a:ext uri="{909E8E84-426E-40DD-AFC4-6F175D3DCCD1}">
              <a14:hiddenFill xmlns:a14="http://schemas.microsoft.com/office/drawing/2010/main">
                <a:solidFill>
                  <a:srgbClr val="FFFFFF"/>
                </a:solidFill>
              </a14:hiddenFill>
            </a:ext>
          </a:extLst>
        </p:spPr>
      </p:pic>
      <p:grpSp>
        <p:nvGrpSpPr>
          <p:cNvPr id="30" name="Grupo 29">
            <a:extLst>
              <a:ext uri="{FF2B5EF4-FFF2-40B4-BE49-F238E27FC236}">
                <a16:creationId xmlns:a16="http://schemas.microsoft.com/office/drawing/2014/main" id="{3F95BDBD-A471-C860-39FA-C6A035F5DC7E}"/>
              </a:ext>
            </a:extLst>
          </p:cNvPr>
          <p:cNvGrpSpPr/>
          <p:nvPr/>
        </p:nvGrpSpPr>
        <p:grpSpPr>
          <a:xfrm>
            <a:off x="6613382" y="2191579"/>
            <a:ext cx="3172648" cy="4027330"/>
            <a:chOff x="7239000" y="3593089"/>
            <a:chExt cx="2730187" cy="3465674"/>
          </a:xfrm>
        </p:grpSpPr>
        <p:pic>
          <p:nvPicPr>
            <p:cNvPr id="17" name="Imagen 16">
              <a:extLst>
                <a:ext uri="{FF2B5EF4-FFF2-40B4-BE49-F238E27FC236}">
                  <a16:creationId xmlns:a16="http://schemas.microsoft.com/office/drawing/2014/main" id="{6D6AC397-0285-D64B-E29A-B515807648A6}"/>
                </a:ext>
              </a:extLst>
            </p:cNvPr>
            <p:cNvPicPr>
              <a:picLocks noChangeAspect="1"/>
            </p:cNvPicPr>
            <p:nvPr/>
          </p:nvPicPr>
          <p:blipFill>
            <a:blip r:embed="rId3"/>
            <a:srcRect t="57480" r="43017" b="17800"/>
            <a:stretch>
              <a:fillRect/>
            </a:stretch>
          </p:blipFill>
          <p:spPr>
            <a:xfrm>
              <a:off x="7239000" y="3939141"/>
              <a:ext cx="2730186" cy="1253380"/>
            </a:xfrm>
            <a:prstGeom prst="rect">
              <a:avLst/>
            </a:prstGeom>
          </p:spPr>
        </p:pic>
        <p:pic>
          <p:nvPicPr>
            <p:cNvPr id="14" name="Imagen 13">
              <a:extLst>
                <a:ext uri="{FF2B5EF4-FFF2-40B4-BE49-F238E27FC236}">
                  <a16:creationId xmlns:a16="http://schemas.microsoft.com/office/drawing/2014/main" id="{3D948BB6-15D4-F96A-9291-9FAA1FD8F374}"/>
                </a:ext>
              </a:extLst>
            </p:cNvPr>
            <p:cNvPicPr>
              <a:picLocks noChangeAspect="1"/>
            </p:cNvPicPr>
            <p:nvPr/>
          </p:nvPicPr>
          <p:blipFill>
            <a:blip r:embed="rId3"/>
            <a:srcRect t="52489" r="43017" b="42732"/>
            <a:stretch>
              <a:fillRect/>
            </a:stretch>
          </p:blipFill>
          <p:spPr>
            <a:xfrm>
              <a:off x="7239001" y="3593089"/>
              <a:ext cx="2730186" cy="360804"/>
            </a:xfrm>
            <a:prstGeom prst="rect">
              <a:avLst/>
            </a:prstGeom>
          </p:spPr>
        </p:pic>
        <p:pic>
          <p:nvPicPr>
            <p:cNvPr id="15" name="Imagen 14">
              <a:extLst>
                <a:ext uri="{FF2B5EF4-FFF2-40B4-BE49-F238E27FC236}">
                  <a16:creationId xmlns:a16="http://schemas.microsoft.com/office/drawing/2014/main" id="{ACADACD9-2965-C56F-50C4-B5F55F0004A5}"/>
                </a:ext>
              </a:extLst>
            </p:cNvPr>
            <p:cNvPicPr>
              <a:picLocks noChangeAspect="1"/>
            </p:cNvPicPr>
            <p:nvPr/>
          </p:nvPicPr>
          <p:blipFill>
            <a:blip r:embed="rId3"/>
            <a:srcRect t="57480" r="43017" b="17800"/>
            <a:stretch>
              <a:fillRect/>
            </a:stretch>
          </p:blipFill>
          <p:spPr>
            <a:xfrm>
              <a:off x="7239000" y="5192521"/>
              <a:ext cx="2730186" cy="1866242"/>
            </a:xfrm>
            <a:prstGeom prst="rect">
              <a:avLst/>
            </a:prstGeom>
          </p:spPr>
        </p:pic>
        <p:pic>
          <p:nvPicPr>
            <p:cNvPr id="4098" name="Picture 2">
              <a:extLst>
                <a:ext uri="{FF2B5EF4-FFF2-40B4-BE49-F238E27FC236}">
                  <a16:creationId xmlns:a16="http://schemas.microsoft.com/office/drawing/2014/main" id="{AFC7B62C-1684-61A6-1181-D6F5B360FE2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016" y="3963411"/>
              <a:ext cx="1770819" cy="1205471"/>
            </a:xfrm>
            <a:prstGeom prst="rect">
              <a:avLst/>
            </a:prstGeom>
            <a:noFill/>
            <a:extLst>
              <a:ext uri="{909E8E84-426E-40DD-AFC4-6F175D3DCCD1}">
                <a14:hiddenFill xmlns:a14="http://schemas.microsoft.com/office/drawing/2010/main">
                  <a:solidFill>
                    <a:srgbClr val="FFFFFF"/>
                  </a:solidFill>
                </a14:hiddenFill>
              </a:ext>
            </a:extLst>
          </p:spPr>
        </p:pic>
        <p:pic>
          <p:nvPicPr>
            <p:cNvPr id="19" name="Imagen 18">
              <a:extLst>
                <a:ext uri="{FF2B5EF4-FFF2-40B4-BE49-F238E27FC236}">
                  <a16:creationId xmlns:a16="http://schemas.microsoft.com/office/drawing/2014/main" id="{7B122550-9CDB-B312-AD6C-26BD0CB93393}"/>
                </a:ext>
              </a:extLst>
            </p:cNvPr>
            <p:cNvPicPr>
              <a:picLocks noChangeAspect="1"/>
            </p:cNvPicPr>
            <p:nvPr/>
          </p:nvPicPr>
          <p:blipFill>
            <a:blip r:embed="rId5"/>
            <a:stretch>
              <a:fillRect/>
            </a:stretch>
          </p:blipFill>
          <p:spPr>
            <a:xfrm>
              <a:off x="9252622" y="4220345"/>
              <a:ext cx="251644" cy="261694"/>
            </a:xfrm>
            <a:prstGeom prst="roundRect">
              <a:avLst>
                <a:gd name="adj" fmla="val 16667"/>
              </a:avLst>
            </a:prstGeom>
            <a:ln>
              <a:noFill/>
            </a:ln>
            <a:effectLst/>
            <a:scene3d>
              <a:camera prst="orthographicFront"/>
              <a:lightRig rig="contrasting" dir="t">
                <a:rot lat="0" lon="0" rev="4200000"/>
              </a:lightRig>
            </a:scene3d>
            <a:sp3d prstMaterial="plastic">
              <a:bevelT w="381000" h="114300" prst="relaxedInset"/>
              <a:contourClr>
                <a:srgbClr val="969696"/>
              </a:contourClr>
            </a:sp3d>
          </p:spPr>
        </p:pic>
      </p:grpSp>
      <p:pic>
        <p:nvPicPr>
          <p:cNvPr id="29" name="Imagen 28">
            <a:extLst>
              <a:ext uri="{FF2B5EF4-FFF2-40B4-BE49-F238E27FC236}">
                <a16:creationId xmlns:a16="http://schemas.microsoft.com/office/drawing/2014/main" id="{03B98A91-53DE-9580-1DB1-A5F4EB229DB8}"/>
              </a:ext>
            </a:extLst>
          </p:cNvPr>
          <p:cNvPicPr>
            <a:picLocks noChangeAspect="1"/>
          </p:cNvPicPr>
          <p:nvPr/>
        </p:nvPicPr>
        <p:blipFill>
          <a:blip r:embed="rId3"/>
          <a:srcRect b="47938"/>
          <a:stretch>
            <a:fillRect/>
          </a:stretch>
        </p:blipFill>
        <p:spPr>
          <a:xfrm>
            <a:off x="938556" y="2191579"/>
            <a:ext cx="4896551" cy="3934063"/>
          </a:xfrm>
          <a:prstGeom prst="rect">
            <a:avLst/>
          </a:prstGeom>
        </p:spPr>
      </p:pic>
      <p:sp>
        <p:nvSpPr>
          <p:cNvPr id="3" name="object 14">
            <a:extLst>
              <a:ext uri="{FF2B5EF4-FFF2-40B4-BE49-F238E27FC236}">
                <a16:creationId xmlns:a16="http://schemas.microsoft.com/office/drawing/2014/main" id="{34FDF948-D30C-9E2D-2879-D7F15997469F}"/>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18</a:t>
            </a:fld>
            <a:endParaRPr lang="es-ES" dirty="0"/>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489" y="1"/>
            <a:ext cx="10683153" cy="7553961"/>
          </a:xfrm>
          <a:custGeom>
            <a:avLst/>
            <a:gdLst/>
            <a:ahLst/>
            <a:cxnLst/>
            <a:rect l="l" t="t" r="r" b="b"/>
            <a:pathLst>
              <a:path w="10692130" h="7560309">
                <a:moveTo>
                  <a:pt x="10692003" y="0"/>
                </a:moveTo>
                <a:lnTo>
                  <a:pt x="0" y="0"/>
                </a:lnTo>
                <a:lnTo>
                  <a:pt x="0" y="7560005"/>
                </a:lnTo>
                <a:lnTo>
                  <a:pt x="10692003" y="7560005"/>
                </a:lnTo>
                <a:lnTo>
                  <a:pt x="10692003" y="0"/>
                </a:lnTo>
                <a:close/>
              </a:path>
            </a:pathLst>
          </a:custGeom>
          <a:solidFill>
            <a:srgbClr val="000000"/>
          </a:solidFill>
        </p:spPr>
        <p:txBody>
          <a:bodyPr wrap="square" lIns="0" tIns="0" rIns="0" bIns="0" rtlCol="0"/>
          <a:lstStyle/>
          <a:p>
            <a:endParaRPr sz="1799"/>
          </a:p>
        </p:txBody>
      </p:sp>
      <p:grpSp>
        <p:nvGrpSpPr>
          <p:cNvPr id="3" name="object 3"/>
          <p:cNvGrpSpPr/>
          <p:nvPr/>
        </p:nvGrpSpPr>
        <p:grpSpPr>
          <a:xfrm>
            <a:off x="4489" y="13"/>
            <a:ext cx="10683153" cy="7553961"/>
            <a:chOff x="0" y="12"/>
            <a:chExt cx="10692130" cy="7560309"/>
          </a:xfrm>
        </p:grpSpPr>
        <p:pic>
          <p:nvPicPr>
            <p:cNvPr id="4" name="object 4"/>
            <p:cNvPicPr/>
            <p:nvPr/>
          </p:nvPicPr>
          <p:blipFill>
            <a:blip r:embed="rId2" cstate="print"/>
            <a:stretch>
              <a:fillRect/>
            </a:stretch>
          </p:blipFill>
          <p:spPr>
            <a:xfrm>
              <a:off x="0" y="3330004"/>
              <a:ext cx="10403992" cy="4230000"/>
            </a:xfrm>
            <a:prstGeom prst="rect">
              <a:avLst/>
            </a:prstGeom>
          </p:spPr>
        </p:pic>
        <p:pic>
          <p:nvPicPr>
            <p:cNvPr id="5" name="object 5"/>
            <p:cNvPicPr/>
            <p:nvPr/>
          </p:nvPicPr>
          <p:blipFill>
            <a:blip r:embed="rId3" cstate="print"/>
            <a:stretch>
              <a:fillRect/>
            </a:stretch>
          </p:blipFill>
          <p:spPr>
            <a:xfrm>
              <a:off x="720001" y="12"/>
              <a:ext cx="9972001" cy="4643992"/>
            </a:xfrm>
            <a:prstGeom prst="rect">
              <a:avLst/>
            </a:prstGeom>
          </p:spPr>
        </p:pic>
        <p:sp>
          <p:nvSpPr>
            <p:cNvPr id="6" name="object 6"/>
            <p:cNvSpPr/>
            <p:nvPr/>
          </p:nvSpPr>
          <p:spPr>
            <a:xfrm>
              <a:off x="2916002" y="6264136"/>
              <a:ext cx="359410" cy="355600"/>
            </a:xfrm>
            <a:custGeom>
              <a:avLst/>
              <a:gdLst/>
              <a:ahLst/>
              <a:cxnLst/>
              <a:rect l="l" t="t" r="r" b="b"/>
              <a:pathLst>
                <a:path w="359410" h="355600">
                  <a:moveTo>
                    <a:pt x="178562" y="0"/>
                  </a:moveTo>
                  <a:lnTo>
                    <a:pt x="179973" y="94503"/>
                  </a:lnTo>
                  <a:lnTo>
                    <a:pt x="199043" y="144519"/>
                  </a:lnTo>
                  <a:lnTo>
                    <a:pt x="252514" y="166713"/>
                  </a:lnTo>
                  <a:lnTo>
                    <a:pt x="357124" y="177749"/>
                  </a:lnTo>
                  <a:lnTo>
                    <a:pt x="0" y="177749"/>
                  </a:lnTo>
                </a:path>
                <a:path w="359410" h="355600">
                  <a:moveTo>
                    <a:pt x="180390" y="355498"/>
                  </a:moveTo>
                  <a:lnTo>
                    <a:pt x="181802" y="260988"/>
                  </a:lnTo>
                  <a:lnTo>
                    <a:pt x="200872" y="210969"/>
                  </a:lnTo>
                  <a:lnTo>
                    <a:pt x="254342" y="188777"/>
                  </a:lnTo>
                  <a:lnTo>
                    <a:pt x="358952" y="177749"/>
                  </a:lnTo>
                </a:path>
              </a:pathLst>
            </a:custGeom>
            <a:ln w="18097">
              <a:solidFill>
                <a:srgbClr val="E8E8E8"/>
              </a:solidFill>
            </a:ln>
          </p:spPr>
          <p:txBody>
            <a:bodyPr wrap="square" lIns="0" tIns="0" rIns="0" bIns="0" rtlCol="0"/>
            <a:lstStyle/>
            <a:p>
              <a:endParaRPr sz="1799"/>
            </a:p>
          </p:txBody>
        </p:sp>
      </p:grpSp>
      <p:sp>
        <p:nvSpPr>
          <p:cNvPr id="7" name="object 7"/>
          <p:cNvSpPr txBox="1"/>
          <p:nvPr/>
        </p:nvSpPr>
        <p:spPr>
          <a:xfrm>
            <a:off x="2905351" y="3534467"/>
            <a:ext cx="5821233" cy="2002525"/>
          </a:xfrm>
          <a:prstGeom prst="rect">
            <a:avLst/>
          </a:prstGeom>
        </p:spPr>
        <p:txBody>
          <a:bodyPr vert="horz" wrap="square" lIns="0" tIns="12689" rIns="0" bIns="0" rtlCol="0">
            <a:spAutoFit/>
          </a:bodyPr>
          <a:lstStyle/>
          <a:p>
            <a:pPr marL="12690">
              <a:lnSpc>
                <a:spcPts val="8558"/>
              </a:lnSpc>
              <a:spcBef>
                <a:spcPts val="100"/>
              </a:spcBef>
            </a:pPr>
            <a:r>
              <a:rPr sz="7194" b="1" spc="-10">
                <a:solidFill>
                  <a:srgbClr val="FFFFFF"/>
                </a:solidFill>
                <a:latin typeface="Tahoma" panose="020B0604030504040204" pitchFamily="34" charset="0"/>
                <a:cs typeface="Tahoma" panose="020B0604030504040204" pitchFamily="34" charset="0"/>
              </a:rPr>
              <a:t>3</a:t>
            </a:r>
            <a:endParaRPr sz="7194" b="1">
              <a:latin typeface="Tahoma" panose="020B0604030504040204" pitchFamily="34" charset="0"/>
              <a:cs typeface="Tahoma" panose="020B0604030504040204" pitchFamily="34" charset="0"/>
            </a:endParaRPr>
          </a:p>
          <a:p>
            <a:pPr marL="12690" marR="5076">
              <a:lnSpc>
                <a:spcPts val="3597"/>
              </a:lnSpc>
              <a:spcBef>
                <a:spcPts val="20"/>
              </a:spcBef>
            </a:pPr>
            <a:r>
              <a:rPr lang="es-ES" sz="2998" b="1">
                <a:solidFill>
                  <a:srgbClr val="FFFFFF"/>
                </a:solidFill>
                <a:latin typeface="Tahoma" panose="020B0604030504040204" pitchFamily="34" charset="0"/>
                <a:cs typeface="Tahoma" panose="020B0604030504040204" pitchFamily="34" charset="0"/>
              </a:rPr>
              <a:t>TRÁFICO Y RELEVANCIA DE LOS DOMINIOS SEO</a:t>
            </a:r>
            <a:endParaRPr lang="es-ES" sz="2998" b="1">
              <a:latin typeface="Tahoma" panose="020B0604030504040204" pitchFamily="34" charset="0"/>
              <a:cs typeface="Tahoma" panose="020B0604030504040204" pitchFamily="34" charset="0"/>
            </a:endParaRPr>
          </a:p>
        </p:txBody>
      </p:sp>
      <p:pic>
        <p:nvPicPr>
          <p:cNvPr id="11" name="Imagen 10">
            <a:extLst>
              <a:ext uri="{FF2B5EF4-FFF2-40B4-BE49-F238E27FC236}">
                <a16:creationId xmlns:a16="http://schemas.microsoft.com/office/drawing/2014/main" id="{0695B488-9438-75BF-7B16-2D5695776724}"/>
              </a:ext>
            </a:extLst>
          </p:cNvPr>
          <p:cNvPicPr>
            <a:picLocks noChangeAspect="1"/>
          </p:cNvPicPr>
          <p:nvPr/>
        </p:nvPicPr>
        <p:blipFill>
          <a:blip r:embed="rId4"/>
          <a:stretch>
            <a:fillRect/>
          </a:stretch>
        </p:blipFill>
        <p:spPr>
          <a:xfrm>
            <a:off x="3383780" y="-842540"/>
            <a:ext cx="7512087" cy="5012288"/>
          </a:xfrm>
          <a:prstGeom prst="rect">
            <a:avLst/>
          </a:prstGeom>
        </p:spPr>
      </p:pic>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3175124" y="3249227"/>
            <a:ext cx="3476040" cy="2124545"/>
          </a:xfrm>
          <a:prstGeom prst="rect">
            <a:avLst/>
          </a:prstGeom>
        </p:spPr>
        <p:txBody>
          <a:bodyPr vert="horz" wrap="square" lIns="0" tIns="12689" rIns="0" bIns="0" rtlCol="0">
            <a:spAutoFit/>
          </a:bodyPr>
          <a:lstStyle/>
          <a:p>
            <a:pPr marL="12690" marR="173216" algn="just">
              <a:spcBef>
                <a:spcPts val="100"/>
              </a:spcBef>
            </a:pPr>
            <a:r>
              <a:rPr sz="1049">
                <a:latin typeface="Tahoma" panose="020B0604030504040204" pitchFamily="34" charset="0"/>
                <a:cs typeface="Tahoma" panose="020B0604030504040204" pitchFamily="34" charset="0"/>
              </a:rPr>
              <a:t>En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este</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punto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analiza</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a:t>
            </a:r>
            <a:r>
              <a:rPr sz="1049" spc="-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visibilidad</a:t>
            </a:r>
            <a:r>
              <a:rPr sz="1049" b="1" spc="-10">
                <a:latin typeface="Tahoma" panose="020B0604030504040204" pitchFamily="34" charset="0"/>
                <a:cs typeface="Tahoma" panose="020B0604030504040204" pitchFamily="34" charset="0"/>
              </a:rPr>
              <a:t> </a:t>
            </a:r>
            <a:r>
              <a:rPr sz="1049" b="1">
                <a:latin typeface="Tahoma" panose="020B0604030504040204" pitchFamily="34" charset="0"/>
                <a:cs typeface="Tahoma" panose="020B0604030504040204" pitchFamily="34" charset="0"/>
              </a:rPr>
              <a:t>de</a:t>
            </a:r>
            <a:r>
              <a:rPr sz="1049" b="1" spc="-5">
                <a:latin typeface="Tahoma" panose="020B0604030504040204" pitchFamily="34" charset="0"/>
                <a:cs typeface="Tahoma" panose="020B0604030504040204" pitchFamily="34" charset="0"/>
              </a:rPr>
              <a:t> </a:t>
            </a:r>
            <a:r>
              <a:rPr lang="es-ES" sz="1049" b="1" spc="-20">
                <a:latin typeface="Tahoma" panose="020B0604030504040204" pitchFamily="34" charset="0"/>
                <a:cs typeface="Tahoma" panose="020B0604030504040204" pitchFamily="34" charset="0"/>
              </a:rPr>
              <a:t>cada</a:t>
            </a:r>
            <a:r>
              <a:rPr sz="1049" b="1" spc="-2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dominio</a:t>
            </a:r>
            <a:r>
              <a:rPr sz="1049" b="1"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Google.</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Con</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estos</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datos</a:t>
            </a:r>
            <a:r>
              <a:rPr sz="1049" spc="-1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hemos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elaborado</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a:t>
            </a:r>
            <a:r>
              <a:rPr sz="1049">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comparación</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del </a:t>
            </a:r>
            <a:r>
              <a:rPr lang="es-ES" sz="1049">
                <a:latin typeface="Tahoma" panose="020B0604030504040204" pitchFamily="34" charset="0"/>
                <a:cs typeface="Tahoma" panose="020B0604030504040204" pitchFamily="34" charset="0"/>
              </a:rPr>
              <a:t>tráfico</a:t>
            </a:r>
            <a:r>
              <a:rPr sz="1049">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orgánico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a:t>
            </a:r>
            <a:r>
              <a:rPr lang="es-ES" sz="1049">
                <a:latin typeface="Tahoma" panose="020B0604030504040204" pitchFamily="34" charset="0"/>
                <a:cs typeface="Tahoma" panose="020B0604030504040204" pitchFamily="34" charset="0"/>
              </a:rPr>
              <a:t>en</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podremos</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ver</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qué</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farmacéutica</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es</a:t>
            </a:r>
            <a:r>
              <a:rPr sz="1049" spc="-10">
                <a:latin typeface="Tahoma" panose="020B0604030504040204" pitchFamily="34" charset="0"/>
                <a:cs typeface="Tahoma" panose="020B0604030504040204" pitchFamily="34" charset="0"/>
              </a:rPr>
              <a:t> </a:t>
            </a:r>
            <a:r>
              <a:rPr sz="1049" spc="-25">
                <a:latin typeface="Tahoma" panose="020B0604030504040204" pitchFamily="34" charset="0"/>
                <a:cs typeface="Tahoma" panose="020B0604030504040204" pitchFamily="34" charset="0"/>
              </a:rPr>
              <a:t>la </a:t>
            </a:r>
            <a:r>
              <a:rPr sz="1049">
                <a:latin typeface="Tahoma" panose="020B0604030504040204" pitchFamily="34" charset="0"/>
                <a:cs typeface="Tahoma" panose="020B0604030504040204" pitchFamily="34" charset="0"/>
              </a:rPr>
              <a:t>que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recibe</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un</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mayor </a:t>
            </a:r>
            <a:r>
              <a:rPr lang="es-ES" sz="1049">
                <a:latin typeface="Tahoma" panose="020B0604030504040204" pitchFamily="34" charset="0"/>
                <a:cs typeface="Tahoma" panose="020B0604030504040204" pitchFamily="34" charset="0"/>
              </a:rPr>
              <a:t>tráfico a la web).</a:t>
            </a:r>
          </a:p>
          <a:p>
            <a:pPr marL="12690" marR="173216" algn="just">
              <a:spcBef>
                <a:spcPts val="100"/>
              </a:spcBef>
            </a:pPr>
            <a:endParaRPr sz="1049">
              <a:latin typeface="Tahoma" panose="020B0604030504040204" pitchFamily="34" charset="0"/>
              <a:cs typeface="Tahoma" panose="020B0604030504040204" pitchFamily="34" charset="0"/>
            </a:endParaRPr>
          </a:p>
          <a:p>
            <a:pPr marL="12690" marR="5076" algn="just"/>
            <a:r>
              <a:rPr lang="es-ES" sz="1049">
                <a:latin typeface="Tahoma" panose="020B0604030504040204" pitchFamily="34" charset="0"/>
                <a:cs typeface="Tahoma" panose="020B0604030504040204" pitchFamily="34" charset="0"/>
              </a:rPr>
              <a:t>También</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comparan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otras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métricas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analizan</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a</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través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puntuación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numérica</a:t>
            </a:r>
            <a:r>
              <a:rPr sz="1049">
                <a:latin typeface="Tahoma" panose="020B0604030504040204" pitchFamily="34" charset="0"/>
                <a:cs typeface="Tahoma" panose="020B0604030504040204" pitchFamily="34" charset="0"/>
              </a:rPr>
              <a:t>,</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a:t>
            </a:r>
            <a:r>
              <a:rPr sz="1049" spc="-1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manera</a:t>
            </a:r>
            <a:r>
              <a:rPr sz="1049" spc="50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 Google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ve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cada</a:t>
            </a:r>
            <a:r>
              <a:rPr sz="1049">
                <a:latin typeface="Tahoma" panose="020B0604030504040204" pitchFamily="34" charset="0"/>
                <a:cs typeface="Tahoma" panose="020B0604030504040204" pitchFamily="34" charset="0"/>
              </a:rPr>
              <a:t> </a:t>
            </a:r>
            <a:r>
              <a:rPr sz="1049" spc="-20">
                <a:latin typeface="Tahoma" panose="020B0604030504040204" pitchFamily="34" charset="0"/>
                <a:cs typeface="Tahoma" panose="020B0604030504040204" pitchFamily="34" charset="0"/>
              </a:rPr>
              <a:t>web.</a:t>
            </a:r>
            <a:endParaRPr lang="es-ES" sz="1049" spc="-20">
              <a:latin typeface="Tahoma" panose="020B0604030504040204" pitchFamily="34" charset="0"/>
              <a:cs typeface="Tahoma" panose="020B0604030504040204" pitchFamily="34" charset="0"/>
            </a:endParaRPr>
          </a:p>
          <a:p>
            <a:pPr marL="12690" marR="5076" algn="just"/>
            <a:endParaRPr lang="es-ES" sz="1049" spc="-20">
              <a:latin typeface="Tahoma" panose="020B0604030504040204" pitchFamily="34" charset="0"/>
              <a:cs typeface="Tahoma" panose="020B0604030504040204" pitchFamily="34" charset="0"/>
            </a:endParaRPr>
          </a:p>
          <a:p>
            <a:pPr marL="12690" marR="5076" algn="just"/>
            <a:endParaRPr sz="1049">
              <a:latin typeface="Tahoma" panose="020B0604030504040204" pitchFamily="34" charset="0"/>
              <a:cs typeface="Tahoma" panose="020B0604030504040204" pitchFamily="34" charset="0"/>
            </a:endParaRPr>
          </a:p>
          <a:p>
            <a:pPr marL="12690" marR="107864" algn="just"/>
            <a:r>
              <a:rPr sz="1049">
                <a:latin typeface="Tahoma" panose="020B0604030504040204" pitchFamily="34" charset="0"/>
                <a:cs typeface="Tahoma" panose="020B0604030504040204" pitchFamily="34" charset="0"/>
              </a:rPr>
              <a:t>Los</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parámetros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han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comparado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para</a:t>
            </a:r>
            <a:r>
              <a:rPr sz="1049" spc="-10">
                <a:latin typeface="Tahoma" panose="020B0604030504040204" pitchFamily="34" charset="0"/>
                <a:cs typeface="Tahoma" panose="020B0604030504040204" pitchFamily="34" charset="0"/>
              </a:rPr>
              <a:t> </a:t>
            </a:r>
            <a:r>
              <a:rPr lang="es-ES" sz="1049" spc="-20">
                <a:latin typeface="Tahoma" panose="020B0604030504040204" pitchFamily="34" charset="0"/>
                <a:cs typeface="Tahoma" panose="020B0604030504040204" pitchFamily="34" charset="0"/>
              </a:rPr>
              <a:t>este</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punto</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(y</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herramientas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extracción</a:t>
            </a:r>
            <a:r>
              <a:rPr sz="1049">
                <a:latin typeface="Tahoma" panose="020B0604030504040204" pitchFamily="34" charset="0"/>
                <a:cs typeface="Tahoma" panose="020B0604030504040204" pitchFamily="34" charset="0"/>
              </a:rPr>
              <a:t>)</a:t>
            </a:r>
            <a:r>
              <a:rPr sz="1049" spc="-10">
                <a:latin typeface="Tahoma" panose="020B0604030504040204" pitchFamily="34" charset="0"/>
                <a:cs typeface="Tahoma" panose="020B0604030504040204" pitchFamily="34" charset="0"/>
              </a:rPr>
              <a:t> </a:t>
            </a:r>
            <a:r>
              <a:rPr sz="1049" spc="-20">
                <a:latin typeface="Tahoma" panose="020B0604030504040204" pitchFamily="34" charset="0"/>
                <a:cs typeface="Tahoma" panose="020B0604030504040204" pitchFamily="34" charset="0"/>
              </a:rPr>
              <a:t>son:</a:t>
            </a:r>
            <a:endParaRPr lang="es-ES" sz="1049" spc="-20">
              <a:latin typeface="Tahoma" panose="020B0604030504040204" pitchFamily="34" charset="0"/>
              <a:cs typeface="Tahoma" panose="020B0604030504040204" pitchFamily="34" charset="0"/>
            </a:endParaRPr>
          </a:p>
        </p:txBody>
      </p:sp>
      <p:sp>
        <p:nvSpPr>
          <p:cNvPr id="7" name="object 7"/>
          <p:cNvSpPr txBox="1"/>
          <p:nvPr/>
        </p:nvSpPr>
        <p:spPr>
          <a:xfrm>
            <a:off x="3175124" y="581948"/>
            <a:ext cx="548179" cy="1121737"/>
          </a:xfrm>
          <a:prstGeom prst="rect">
            <a:avLst/>
          </a:prstGeom>
        </p:spPr>
        <p:txBody>
          <a:bodyPr vert="horz" wrap="square" lIns="0" tIns="12689" rIns="0" bIns="0" rtlCol="0">
            <a:spAutoFit/>
          </a:bodyPr>
          <a:lstStyle/>
          <a:p>
            <a:pPr marL="12690">
              <a:spcBef>
                <a:spcPts val="100"/>
              </a:spcBef>
            </a:pPr>
            <a:r>
              <a:rPr sz="7194">
                <a:solidFill>
                  <a:srgbClr val="2B3B88"/>
                </a:solidFill>
                <a:latin typeface="Tahoma" panose="020B0604030504040204" pitchFamily="34" charset="0"/>
                <a:cs typeface="Tahoma" panose="020B0604030504040204" pitchFamily="34" charset="0"/>
              </a:rPr>
              <a:t>3</a:t>
            </a:r>
          </a:p>
        </p:txBody>
      </p:sp>
      <p:sp>
        <p:nvSpPr>
          <p:cNvPr id="5" name="object 4">
            <a:extLst>
              <a:ext uri="{FF2B5EF4-FFF2-40B4-BE49-F238E27FC236}">
                <a16:creationId xmlns:a16="http://schemas.microsoft.com/office/drawing/2014/main" id="{AE0DFF1B-AFF5-C57F-4BFE-8D83F04B9759}"/>
              </a:ext>
            </a:extLst>
          </p:cNvPr>
          <p:cNvSpPr txBox="1"/>
          <p:nvPr/>
        </p:nvSpPr>
        <p:spPr>
          <a:xfrm>
            <a:off x="6913402" y="3249228"/>
            <a:ext cx="3012449" cy="3224461"/>
          </a:xfrm>
          <a:prstGeom prst="rect">
            <a:avLst/>
          </a:prstGeom>
        </p:spPr>
        <p:txBody>
          <a:bodyPr vert="horz" wrap="square" lIns="0" tIns="12689" rIns="0" bIns="0" rtlCol="0">
            <a:spAutoFit/>
          </a:bodyPr>
          <a:lstStyle/>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SERP Google: </a:t>
            </a:r>
            <a:r>
              <a:rPr lang="es-ES" sz="1049">
                <a:latin typeface="Tahoma" panose="020B0604030504040204" pitchFamily="34" charset="0"/>
                <a:cs typeface="Tahoma" panose="020B0604030504040204" pitchFamily="34" charset="0"/>
              </a:rPr>
              <a:t>Primera página de resultados 	de Google. Se analizan los resultados que 	muestra Google en primara página.</a:t>
            </a:r>
          </a:p>
          <a:p>
            <a:pPr marL="12690" indent="-227783" algn="just">
              <a:spcBef>
                <a:spcPts val="699"/>
              </a:spcBef>
              <a:buClr>
                <a:srgbClr val="2B3B87"/>
              </a:buClr>
              <a:buFontTx/>
              <a:buChar char="&gt;"/>
              <a:tabLst>
                <a:tab pos="240472" algn="l"/>
              </a:tabLst>
            </a:pPr>
            <a:endParaRPr lang="es-ES" sz="1049">
              <a:latin typeface="Tahoma" panose="020B0604030504040204" pitchFamily="34" charset="0"/>
              <a:cs typeface="Tahoma" panose="020B0604030504040204" pitchFamily="34" charset="0"/>
            </a:endParaRPr>
          </a:p>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Tráfico</a:t>
            </a:r>
            <a:r>
              <a:rPr lang="es-ES" sz="1049" b="1" spc="-5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Orgánico</a:t>
            </a:r>
            <a:r>
              <a:rPr lang="es-ES" sz="1049" b="1" spc="-5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a:t>
            </a:r>
            <a:r>
              <a:rPr lang="es-ES" sz="1049" b="1" err="1">
                <a:latin typeface="Tahoma" panose="020B0604030504040204" pitchFamily="34" charset="0"/>
                <a:cs typeface="Tahoma" panose="020B0604030504040204" pitchFamily="34" charset="0"/>
              </a:rPr>
              <a:t>Semrush</a:t>
            </a:r>
            <a:r>
              <a:rPr lang="es-ES" sz="1049" b="1">
                <a:latin typeface="Tahoma" panose="020B0604030504040204" pitchFamily="34" charset="0"/>
                <a:cs typeface="Tahoma" panose="020B0604030504040204" pitchFamily="34" charset="0"/>
              </a:rPr>
              <a:t>):</a:t>
            </a:r>
            <a:r>
              <a:rPr lang="es-ES" sz="1049" b="1" spc="-4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cantidad de  	tráfico que recibe una web desde los 	buscadores.</a:t>
            </a:r>
          </a:p>
          <a:p>
            <a:pPr marL="12690" indent="-227783" algn="just">
              <a:spcBef>
                <a:spcPts val="699"/>
              </a:spcBef>
              <a:buClr>
                <a:srgbClr val="2B3B87"/>
              </a:buClr>
              <a:buFontTx/>
              <a:buChar char="&gt;"/>
              <a:tabLst>
                <a:tab pos="240472" algn="l"/>
              </a:tabLst>
            </a:pPr>
            <a:endParaRPr lang="es-ES" sz="1049">
              <a:latin typeface="Tahoma" panose="020B0604030504040204" pitchFamily="34" charset="0"/>
              <a:cs typeface="Tahoma" panose="020B0604030504040204" pitchFamily="34" charset="0"/>
            </a:endParaRPr>
          </a:p>
          <a:p>
            <a:pPr marL="12690" indent="-227783" algn="just">
              <a:spcBef>
                <a:spcPts val="699"/>
              </a:spcBef>
              <a:buClr>
                <a:srgbClr val="2B3B87"/>
              </a:buClr>
              <a:buFontTx/>
              <a:buChar char="&gt;"/>
              <a:tabLst>
                <a:tab pos="240472" algn="l"/>
              </a:tabLst>
            </a:pPr>
            <a:endParaRPr lang="es-ES" sz="1049">
              <a:latin typeface="Tahoma" panose="020B0604030504040204" pitchFamily="34" charset="0"/>
              <a:cs typeface="Tahoma" panose="020B0604030504040204" pitchFamily="34" charset="0"/>
            </a:endParaRPr>
          </a:p>
          <a:p>
            <a:pPr marL="12690" indent="-227783" algn="just">
              <a:spcBef>
                <a:spcPts val="699"/>
              </a:spcBef>
              <a:buClr>
                <a:srgbClr val="2B3B87"/>
              </a:buClr>
              <a:buFontTx/>
              <a:buChar char="&gt;"/>
              <a:tabLst>
                <a:tab pos="240472" algn="l"/>
              </a:tabLst>
            </a:pPr>
            <a:r>
              <a:rPr lang="es-ES" sz="1049" b="1" err="1">
                <a:latin typeface="Tahoma" panose="020B0604030504040204" pitchFamily="34" charset="0"/>
                <a:cs typeface="Tahoma" panose="020B0604030504040204" pitchFamily="34" charset="0"/>
              </a:rPr>
              <a:t>Authority</a:t>
            </a:r>
            <a:r>
              <a:rPr lang="es-ES" sz="1049" b="1">
                <a:latin typeface="Tahoma" panose="020B0604030504040204" pitchFamily="34" charset="0"/>
                <a:cs typeface="Tahoma" panose="020B0604030504040204" pitchFamily="34" charset="0"/>
              </a:rPr>
              <a:t> Score (</a:t>
            </a:r>
            <a:r>
              <a:rPr lang="es-ES" sz="1049" b="1" err="1">
                <a:latin typeface="Tahoma" panose="020B0604030504040204" pitchFamily="34" charset="0"/>
                <a:cs typeface="Tahoma" panose="020B0604030504040204" pitchFamily="34" charset="0"/>
              </a:rPr>
              <a:t>Semrush</a:t>
            </a:r>
            <a:r>
              <a:rPr lang="es-ES" sz="1049" b="1">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métrica que   	mide la reputación de un dominio. Tiene en 	cuenta el número y la calidad de sus </a:t>
            </a:r>
            <a:r>
              <a:rPr lang="es-ES" sz="1049" err="1">
                <a:latin typeface="Tahoma" panose="020B0604030504040204" pitchFamily="34" charset="0"/>
                <a:cs typeface="Tahoma" panose="020B0604030504040204" pitchFamily="34" charset="0"/>
              </a:rPr>
              <a:t>backlinks</a:t>
            </a:r>
            <a:r>
              <a:rPr lang="es-ES" sz="1049">
                <a:latin typeface="Tahoma" panose="020B0604030504040204" pitchFamily="34" charset="0"/>
                <a:cs typeface="Tahoma" panose="020B0604030504040204" pitchFamily="34" charset="0"/>
              </a:rPr>
              <a:t>, 	el tráfico de búsqueda orgánica y la 	autenticidad general de su perfil.</a:t>
            </a:r>
          </a:p>
          <a:p>
            <a:pPr marL="12690" indent="-227783" algn="just">
              <a:spcBef>
                <a:spcPts val="699"/>
              </a:spcBef>
              <a:buClr>
                <a:srgbClr val="2B3B87"/>
              </a:buClr>
              <a:buFontTx/>
              <a:buChar char="&gt;"/>
              <a:tabLst>
                <a:tab pos="240472" algn="l"/>
              </a:tabLst>
            </a:pPr>
            <a:endParaRPr lang="es-ES" sz="1049">
              <a:latin typeface="Tahoma" panose="020B0604030504040204" pitchFamily="34" charset="0"/>
              <a:cs typeface="Tahoma" panose="020B0604030504040204" pitchFamily="34" charset="0"/>
            </a:endParaRPr>
          </a:p>
          <a:p>
            <a:pPr marL="240472" indent="-227783" algn="just">
              <a:spcBef>
                <a:spcPts val="699"/>
              </a:spcBef>
              <a:buClr>
                <a:srgbClr val="2B3B87"/>
              </a:buClr>
              <a:buChar char="&gt;"/>
              <a:tabLst>
                <a:tab pos="240472" algn="l"/>
              </a:tabLst>
            </a:pPr>
            <a:endParaRPr sz="1049">
              <a:latin typeface="Tahoma" panose="020B0604030504040204" pitchFamily="34" charset="0"/>
              <a:cs typeface="Tahoma" panose="020B0604030504040204" pitchFamily="34" charset="0"/>
            </a:endParaRPr>
          </a:p>
        </p:txBody>
      </p:sp>
      <p:sp>
        <p:nvSpPr>
          <p:cNvPr id="4" name="object 8">
            <a:extLst>
              <a:ext uri="{FF2B5EF4-FFF2-40B4-BE49-F238E27FC236}">
                <a16:creationId xmlns:a16="http://schemas.microsoft.com/office/drawing/2014/main" id="{6E9949A3-1F0C-1FF3-707F-38B1721577A8}"/>
              </a:ext>
            </a:extLst>
          </p:cNvPr>
          <p:cNvSpPr/>
          <p:nvPr/>
        </p:nvSpPr>
        <p:spPr>
          <a:xfrm>
            <a:off x="4490" y="272430"/>
            <a:ext cx="3082874" cy="5262268"/>
          </a:xfrm>
          <a:custGeom>
            <a:avLst/>
            <a:gdLst/>
            <a:ahLst/>
            <a:cxnLst/>
            <a:rect l="l" t="t" r="r" b="b"/>
            <a:pathLst>
              <a:path w="3085465" h="5266690">
                <a:moveTo>
                  <a:pt x="0" y="769577"/>
                </a:moveTo>
                <a:lnTo>
                  <a:pt x="1262251" y="1386173"/>
                </a:lnTo>
                <a:lnTo>
                  <a:pt x="0" y="2397216"/>
                </a:lnTo>
              </a:path>
              <a:path w="3085465" h="5266690">
                <a:moveTo>
                  <a:pt x="0" y="1432017"/>
                </a:moveTo>
                <a:lnTo>
                  <a:pt x="1262251" y="1386173"/>
                </a:lnTo>
                <a:lnTo>
                  <a:pt x="0" y="1819763"/>
                </a:lnTo>
              </a:path>
              <a:path w="3085465" h="5266690">
                <a:moveTo>
                  <a:pt x="0" y="924013"/>
                </a:moveTo>
                <a:lnTo>
                  <a:pt x="3085362" y="550348"/>
                </a:lnTo>
                <a:lnTo>
                  <a:pt x="0" y="5266121"/>
                </a:lnTo>
              </a:path>
              <a:path w="3085465" h="5266690">
                <a:moveTo>
                  <a:pt x="3085362" y="550348"/>
                </a:moveTo>
                <a:lnTo>
                  <a:pt x="1413013" y="2497652"/>
                </a:lnTo>
                <a:lnTo>
                  <a:pt x="0" y="5148122"/>
                </a:lnTo>
              </a:path>
              <a:path w="3085465" h="5266690">
                <a:moveTo>
                  <a:pt x="0" y="2854156"/>
                </a:moveTo>
                <a:lnTo>
                  <a:pt x="1413013" y="2497652"/>
                </a:lnTo>
                <a:lnTo>
                  <a:pt x="0" y="1710089"/>
                </a:lnTo>
              </a:path>
              <a:path w="3085465" h="5266690">
                <a:moveTo>
                  <a:pt x="0" y="3016675"/>
                </a:moveTo>
                <a:lnTo>
                  <a:pt x="2387344" y="2949733"/>
                </a:lnTo>
                <a:lnTo>
                  <a:pt x="1442096" y="99549"/>
                </a:lnTo>
                <a:lnTo>
                  <a:pt x="0" y="0"/>
                </a:lnTo>
              </a:path>
            </a:pathLst>
          </a:custGeom>
          <a:ln w="3175">
            <a:solidFill>
              <a:srgbClr val="000000">
                <a:alpha val="60000"/>
              </a:srgbClr>
            </a:solidFill>
          </a:ln>
        </p:spPr>
        <p:txBody>
          <a:bodyPr wrap="square" lIns="0" tIns="0" rIns="0" bIns="0" rtlCol="0"/>
          <a:lstStyle/>
          <a:p>
            <a:endParaRPr sz="1799"/>
          </a:p>
        </p:txBody>
      </p:sp>
      <p:sp>
        <p:nvSpPr>
          <p:cNvPr id="6" name="object 2">
            <a:extLst>
              <a:ext uri="{FF2B5EF4-FFF2-40B4-BE49-F238E27FC236}">
                <a16:creationId xmlns:a16="http://schemas.microsoft.com/office/drawing/2014/main" id="{52A30266-FC0B-F2D6-41ED-226A820B3D25}"/>
              </a:ext>
            </a:extLst>
          </p:cNvPr>
          <p:cNvSpPr txBox="1">
            <a:spLocks/>
          </p:cNvSpPr>
          <p:nvPr/>
        </p:nvSpPr>
        <p:spPr>
          <a:xfrm>
            <a:off x="3175124" y="1678412"/>
            <a:ext cx="6607488" cy="1409670"/>
          </a:xfrm>
          <a:prstGeom prst="rect">
            <a:avLst/>
          </a:prstGeom>
        </p:spPr>
        <p:txBody>
          <a:bodyPr vert="horz" wrap="square" lIns="0" tIns="12689" rIns="0" bIns="0" rtlCol="0">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2998" b="1">
                <a:solidFill>
                  <a:srgbClr val="2B3B88"/>
                </a:solidFill>
              </a:rPr>
              <a:t>TRÁFICO Y RELEVANCIA DE LOS DOMINIOS DESDE EL</a:t>
            </a:r>
          </a:p>
          <a:p>
            <a:pPr marL="12690">
              <a:spcBef>
                <a:spcPts val="100"/>
              </a:spcBef>
            </a:pPr>
            <a:r>
              <a:rPr lang="es-ES" sz="2998" b="1">
                <a:solidFill>
                  <a:srgbClr val="2B3B88"/>
                </a:solidFill>
              </a:rPr>
              <a:t>PUNTO DE VISTA ORGÁNICO</a:t>
            </a:r>
          </a:p>
        </p:txBody>
      </p:sp>
      <p:sp>
        <p:nvSpPr>
          <p:cNvPr id="2" name="object 14">
            <a:extLst>
              <a:ext uri="{FF2B5EF4-FFF2-40B4-BE49-F238E27FC236}">
                <a16:creationId xmlns:a16="http://schemas.microsoft.com/office/drawing/2014/main" id="{6940AAEA-5F99-1ED3-E70E-F606316CEB06}"/>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20</a:t>
            </a:fld>
            <a:endParaRPr lang="es-E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BE80E1D6-DCB9-1CDE-62F3-A47D561D7B68}"/>
              </a:ext>
            </a:extLst>
          </p:cNvPr>
          <p:cNvSpPr txBox="1">
            <a:spLocks/>
          </p:cNvSpPr>
          <p:nvPr/>
        </p:nvSpPr>
        <p:spPr>
          <a:xfrm>
            <a:off x="2983725" y="1345757"/>
            <a:ext cx="6302290" cy="474091"/>
          </a:xfrm>
          <a:prstGeom prst="rect">
            <a:avLst/>
          </a:prstGeom>
        </p:spPr>
        <p:txBody>
          <a:bodyPr vert="horz" wrap="square" lIns="0" tIns="12689" rIns="0" bIns="0" rtlCol="0">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marR="5076">
              <a:spcBef>
                <a:spcPts val="100"/>
              </a:spcBef>
            </a:pPr>
            <a:r>
              <a:rPr lang="es-ES" sz="2998" b="1" spc="-10">
                <a:solidFill>
                  <a:srgbClr val="2B3B88"/>
                </a:solidFill>
              </a:rPr>
              <a:t>Ranking por tráfico orgánico</a:t>
            </a:r>
          </a:p>
        </p:txBody>
      </p:sp>
      <p:sp>
        <p:nvSpPr>
          <p:cNvPr id="5" name="object 3">
            <a:extLst>
              <a:ext uri="{FF2B5EF4-FFF2-40B4-BE49-F238E27FC236}">
                <a16:creationId xmlns:a16="http://schemas.microsoft.com/office/drawing/2014/main" id="{A6021DA7-446E-12BE-FCE0-F315FFA31EE4}"/>
              </a:ext>
            </a:extLst>
          </p:cNvPr>
          <p:cNvSpPr txBox="1"/>
          <p:nvPr/>
        </p:nvSpPr>
        <p:spPr>
          <a:xfrm>
            <a:off x="2305049" y="2172934"/>
            <a:ext cx="2733675" cy="4210629"/>
          </a:xfrm>
          <a:prstGeom prst="rect">
            <a:avLst/>
          </a:prstGeom>
        </p:spPr>
        <p:txBody>
          <a:bodyPr vert="horz" wrap="square" lIns="0" tIns="12689" rIns="0" bIns="0" rtlCol="0">
            <a:spAutoFit/>
          </a:bodyPr>
          <a:lstStyle/>
          <a:p>
            <a:pPr marL="12690" marR="5076" algn="just">
              <a:spcBef>
                <a:spcPts val="100"/>
              </a:spcBef>
            </a:pPr>
            <a:r>
              <a:rPr lang="es-ES" sz="1049">
                <a:latin typeface="Tahoma" panose="020B0604030504040204" pitchFamily="34" charset="0"/>
                <a:cs typeface="Tahoma" panose="020B0604030504040204" pitchFamily="34" charset="0"/>
              </a:rPr>
              <a:t>Las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3</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farmacéuticas</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que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dominan</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mercado</a:t>
            </a:r>
            <a:r>
              <a:rPr lang="es-ES" sz="1049" spc="-10">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en</a:t>
            </a:r>
            <a:r>
              <a:rPr lang="es-ES" sz="1049" spc="50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 que a tráfico orgánico se refiere son</a:t>
            </a:r>
            <a:r>
              <a:rPr lang="es-ES" sz="1049" spc="-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Cinfa, </a:t>
            </a:r>
            <a:r>
              <a:rPr lang="es-ES" sz="1049" b="1" spc="-20">
                <a:latin typeface="Tahoma" panose="020B0604030504040204" pitchFamily="34" charset="0"/>
                <a:cs typeface="Tahoma" panose="020B0604030504040204" pitchFamily="34" charset="0"/>
              </a:rPr>
              <a:t>Kern </a:t>
            </a:r>
            <a:r>
              <a:rPr lang="es-ES" sz="1049" b="1">
                <a:latin typeface="Tahoma" panose="020B0604030504040204" pitchFamily="34" charset="0"/>
                <a:cs typeface="Tahoma" panose="020B0604030504040204" pitchFamily="34" charset="0"/>
              </a:rPr>
              <a:t>Pharma y </a:t>
            </a:r>
            <a:r>
              <a:rPr lang="es-ES" sz="1049" b="1" spc="-10">
                <a:latin typeface="Tahoma" panose="020B0604030504040204" pitchFamily="34" charset="0"/>
                <a:cs typeface="Tahoma" panose="020B0604030504040204" pitchFamily="34" charset="0"/>
              </a:rPr>
              <a:t>Pharmamar.</a:t>
            </a:r>
            <a:endParaRPr lang="es-ES" sz="1049" b="1">
              <a:latin typeface="Tahoma" panose="020B0604030504040204" pitchFamily="34" charset="0"/>
              <a:cs typeface="Tahoma" panose="020B0604030504040204" pitchFamily="34" charset="0"/>
            </a:endParaRPr>
          </a:p>
          <a:p>
            <a:pPr algn="just">
              <a:spcBef>
                <a:spcPts val="40"/>
              </a:spcBef>
            </a:pPr>
            <a:endParaRPr lang="es-ES" sz="1049">
              <a:latin typeface="Tahoma" panose="020B0604030504040204" pitchFamily="34" charset="0"/>
              <a:cs typeface="Tahoma" panose="020B0604030504040204" pitchFamily="34" charset="0"/>
            </a:endParaRPr>
          </a:p>
          <a:p>
            <a:pPr marL="12690" marR="106595" algn="just"/>
            <a:r>
              <a:rPr lang="es-ES" sz="1049" b="1">
                <a:latin typeface="Tahoma" panose="020B0604030504040204" pitchFamily="34" charset="0"/>
                <a:cs typeface="Tahoma" panose="020B0604030504040204" pitchFamily="34" charset="0"/>
              </a:rPr>
              <a:t>Cinfa</a:t>
            </a:r>
            <a:r>
              <a:rPr lang="es-ES" sz="1049" b="1" spc="-1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es</a:t>
            </a:r>
            <a:r>
              <a:rPr lang="es-ES" sz="1049" b="1" spc="-1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una</a:t>
            </a:r>
            <a:r>
              <a:rPr lang="es-ES" sz="1049" b="1" spc="-1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de</a:t>
            </a:r>
            <a:r>
              <a:rPr lang="es-ES" sz="1049" b="1" spc="-1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las</a:t>
            </a:r>
            <a:r>
              <a:rPr lang="es-ES" sz="1049" b="1" spc="-10">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principales</a:t>
            </a:r>
            <a:r>
              <a:rPr lang="es-ES" sz="1049" b="1" spc="-10">
                <a:latin typeface="Tahoma" panose="020B0604030504040204" pitchFamily="34" charset="0"/>
                <a:cs typeface="Tahoma" panose="020B0604030504040204" pitchFamily="34" charset="0"/>
              </a:rPr>
              <a:t> farmacéuticas </a:t>
            </a:r>
            <a:r>
              <a:rPr lang="es-ES" sz="1049" b="1">
                <a:latin typeface="Tahoma" panose="020B0604030504040204" pitchFamily="34" charset="0"/>
                <a:cs typeface="Tahoma" panose="020B0604030504040204" pitchFamily="34" charset="0"/>
              </a:rPr>
              <a:t>españolas</a:t>
            </a:r>
            <a:r>
              <a:rPr lang="es-ES" sz="1049" b="1"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tanto</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ventas</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como</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volumen</a:t>
            </a:r>
            <a:r>
              <a:rPr lang="es-ES" sz="1049" spc="-5">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de </a:t>
            </a:r>
            <a:r>
              <a:rPr lang="es-ES" sz="1049">
                <a:latin typeface="Tahoma" panose="020B0604030504040204" pitchFamily="34" charset="0"/>
                <a:cs typeface="Tahoma" panose="020B0604030504040204" pitchFamily="34" charset="0"/>
              </a:rPr>
              <a:t>búsqueda,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superando</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las trescientas mil búsquedas en tráfico orgánico a su </a:t>
            </a:r>
            <a:r>
              <a:rPr lang="es-ES" sz="1049" spc="-20">
                <a:latin typeface="Tahoma" panose="020B0604030504040204" pitchFamily="34" charset="0"/>
                <a:cs typeface="Tahoma" panose="020B0604030504040204" pitchFamily="34" charset="0"/>
              </a:rPr>
              <a:t>web. Sigue dominando el ranking de tráfico orgánico, aunque ha perdido el 28,31% de su tráfico respecto al año anterior.</a:t>
            </a:r>
            <a:endParaRPr lang="es-ES" sz="1049">
              <a:latin typeface="Tahoma" panose="020B0604030504040204" pitchFamily="34" charset="0"/>
              <a:cs typeface="Tahoma" panose="020B0604030504040204" pitchFamily="34" charset="0"/>
            </a:endParaRPr>
          </a:p>
          <a:p>
            <a:pPr algn="just">
              <a:spcBef>
                <a:spcPts val="40"/>
              </a:spcBef>
            </a:pPr>
            <a:endParaRPr lang="es-ES" sz="1049">
              <a:latin typeface="Tahoma" panose="020B0604030504040204" pitchFamily="34" charset="0"/>
              <a:cs typeface="Tahoma" panose="020B0604030504040204" pitchFamily="34" charset="0"/>
            </a:endParaRPr>
          </a:p>
          <a:p>
            <a:pPr marL="12690" marR="41242" algn="just">
              <a:spcBef>
                <a:spcPts val="5"/>
              </a:spcBef>
            </a:pPr>
            <a:r>
              <a:rPr lang="es-ES" sz="1049" b="1">
                <a:latin typeface="Tahoma" panose="020B0604030504040204" pitchFamily="34" charset="0"/>
                <a:cs typeface="Tahoma" panose="020B0604030504040204" pitchFamily="34" charset="0"/>
              </a:rPr>
              <a:t>Kern</a:t>
            </a:r>
            <a:r>
              <a:rPr lang="es-ES" sz="1049" b="1" spc="-1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Pharma</a:t>
            </a:r>
            <a:r>
              <a:rPr lang="es-ES" sz="1049" b="1"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tiene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amplísima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gama</a:t>
            </a:r>
            <a:r>
              <a:rPr lang="es-ES" sz="1049" spc="-10">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de </a:t>
            </a:r>
            <a:r>
              <a:rPr lang="es-ES" sz="1049">
                <a:latin typeface="Tahoma" panose="020B0604030504040204" pitchFamily="34" charset="0"/>
                <a:cs typeface="Tahoma" panose="020B0604030504040204" pitchFamily="34" charset="0"/>
              </a:rPr>
              <a:t>productos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su</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web,</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además</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a:t>
            </a:r>
            <a:r>
              <a:rPr lang="es-ES" sz="1049" spc="-10">
                <a:latin typeface="Tahoma" panose="020B0604030504040204" pitchFamily="34" charset="0"/>
                <a:cs typeface="Tahoma" panose="020B0604030504040204" pitchFamily="34" charset="0"/>
              </a:rPr>
              <a:t> </a:t>
            </a:r>
            <a:r>
              <a:rPr lang="es-ES" sz="1049" spc="-20">
                <a:latin typeface="Tahoma" panose="020B0604030504040204" pitchFamily="34" charset="0"/>
                <a:cs typeface="Tahoma" panose="020B0604030504040204" pitchFamily="34" charset="0"/>
              </a:rPr>
              <a:t>gran </a:t>
            </a:r>
            <a:r>
              <a:rPr lang="es-ES" sz="1049">
                <a:latin typeface="Tahoma" panose="020B0604030504040204" pitchFamily="34" charset="0"/>
                <a:cs typeface="Tahoma" panose="020B0604030504040204" pitchFamily="34" charset="0"/>
              </a:rPr>
              <a:t>cantidad</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contenidos,</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 que le permite distanciarse de sus competidores en cuanto a volumen de tráfico orgánico. </a:t>
            </a:r>
            <a:r>
              <a:rPr lang="es-ES" sz="1049" b="1">
                <a:latin typeface="Tahoma" panose="020B0604030504040204" pitchFamily="34" charset="0"/>
                <a:cs typeface="Tahoma" panose="020B0604030504040204" pitchFamily="34" charset="0"/>
              </a:rPr>
              <a:t>Mantiene su segunda posición y suma un 24,11% respecto al año anterior en tráfico orgánico.</a:t>
            </a:r>
            <a:endParaRPr lang="es-ES" sz="1049">
              <a:latin typeface="Tahoma" panose="020B0604030504040204" pitchFamily="34" charset="0"/>
              <a:cs typeface="Tahoma" panose="020B0604030504040204" pitchFamily="34" charset="0"/>
            </a:endParaRPr>
          </a:p>
          <a:p>
            <a:pPr marL="12690" marR="41242" algn="just">
              <a:spcBef>
                <a:spcPts val="5"/>
              </a:spcBef>
            </a:pPr>
            <a:endParaRPr lang="es-ES" sz="1049">
              <a:latin typeface="Tahoma" panose="020B0604030504040204" pitchFamily="34" charset="0"/>
              <a:cs typeface="Tahoma" panose="020B0604030504040204" pitchFamily="34" charset="0"/>
            </a:endParaRPr>
          </a:p>
          <a:p>
            <a:pPr marL="12690" marR="41242" algn="just">
              <a:spcBef>
                <a:spcPts val="5"/>
              </a:spcBef>
            </a:pPr>
            <a:r>
              <a:rPr lang="es-ES" sz="1049" b="1">
                <a:latin typeface="Tahoma" panose="020B0604030504040204" pitchFamily="34" charset="0"/>
                <a:cs typeface="Tahoma" panose="020B0604030504040204" pitchFamily="34" charset="0"/>
              </a:rPr>
              <a:t>Pharmamar</a:t>
            </a:r>
            <a:r>
              <a:rPr lang="es-ES" sz="1049" b="1" spc="-15">
                <a:latin typeface="Tahoma" panose="020B0604030504040204" pitchFamily="34" charset="0"/>
                <a:cs typeface="Tahoma" panose="020B0604030504040204" pitchFamily="34" charset="0"/>
              </a:rPr>
              <a:t> </a:t>
            </a:r>
            <a:r>
              <a:rPr lang="es-ES" sz="1049" b="1">
                <a:latin typeface="Tahoma" panose="020B0604030504040204" pitchFamily="34" charset="0"/>
                <a:cs typeface="Tahoma" panose="020B0604030504040204" pitchFamily="34" charset="0"/>
              </a:rPr>
              <a:t>mantiene la posición respecto al año pasado y sube un 5,54% respecto al año anterior. </a:t>
            </a:r>
            <a:endParaRPr lang="es-ES" sz="1049">
              <a:latin typeface="Tahoma" panose="020B0604030504040204" pitchFamily="34" charset="0"/>
              <a:cs typeface="Tahoma" panose="020B0604030504040204" pitchFamily="34" charset="0"/>
            </a:endParaRPr>
          </a:p>
          <a:p>
            <a:pPr marL="12690" marR="41242" algn="just">
              <a:spcBef>
                <a:spcPts val="5"/>
              </a:spcBef>
            </a:pPr>
            <a:endParaRPr sz="1049">
              <a:latin typeface="Tahoma" panose="020B0604030504040204" pitchFamily="34" charset="0"/>
              <a:cs typeface="Tahoma" panose="020B0604030504040204" pitchFamily="34" charset="0"/>
            </a:endParaRPr>
          </a:p>
        </p:txBody>
      </p:sp>
      <p:sp>
        <p:nvSpPr>
          <p:cNvPr id="6" name="object 6">
            <a:extLst>
              <a:ext uri="{FF2B5EF4-FFF2-40B4-BE49-F238E27FC236}">
                <a16:creationId xmlns:a16="http://schemas.microsoft.com/office/drawing/2014/main" id="{13F49B23-36EF-7D9E-0A2F-0EA42F580319}"/>
              </a:ext>
            </a:extLst>
          </p:cNvPr>
          <p:cNvSpPr txBox="1"/>
          <p:nvPr/>
        </p:nvSpPr>
        <p:spPr>
          <a:xfrm>
            <a:off x="2983725" y="420601"/>
            <a:ext cx="1752828" cy="1119879"/>
          </a:xfrm>
          <a:prstGeom prst="rect">
            <a:avLst/>
          </a:prstGeom>
        </p:spPr>
        <p:txBody>
          <a:bodyPr vert="horz" wrap="square" lIns="0" tIns="12689" rIns="0" bIns="0" rtlCol="0">
            <a:spAutoFit/>
          </a:bodyPr>
          <a:lstStyle/>
          <a:p>
            <a:pPr marL="12690">
              <a:spcBef>
                <a:spcPts val="100"/>
              </a:spcBef>
            </a:pPr>
            <a:r>
              <a:rPr sz="7194" spc="-25">
                <a:solidFill>
                  <a:srgbClr val="2B3B88"/>
                </a:solidFill>
                <a:latin typeface="Tahoma" panose="020B0604030504040204" pitchFamily="34" charset="0"/>
                <a:cs typeface="Tahoma" panose="020B0604030504040204" pitchFamily="34" charset="0"/>
              </a:rPr>
              <a:t>3.1</a:t>
            </a:r>
            <a:endParaRPr sz="7194">
              <a:solidFill>
                <a:srgbClr val="2B3B88"/>
              </a:solidFill>
              <a:latin typeface="Tahoma" panose="020B0604030504040204" pitchFamily="34" charset="0"/>
              <a:cs typeface="Tahoma" panose="020B0604030504040204" pitchFamily="34" charset="0"/>
            </a:endParaRPr>
          </a:p>
        </p:txBody>
      </p:sp>
      <p:sp>
        <p:nvSpPr>
          <p:cNvPr id="7" name="object 7">
            <a:extLst>
              <a:ext uri="{FF2B5EF4-FFF2-40B4-BE49-F238E27FC236}">
                <a16:creationId xmlns:a16="http://schemas.microsoft.com/office/drawing/2014/main" id="{F00FC741-EF79-F639-FE75-3106A3023788}"/>
              </a:ext>
            </a:extLst>
          </p:cNvPr>
          <p:cNvSpPr txBox="1"/>
          <p:nvPr/>
        </p:nvSpPr>
        <p:spPr>
          <a:xfrm>
            <a:off x="2837841" y="6854949"/>
            <a:ext cx="2044596" cy="258827"/>
          </a:xfrm>
          <a:prstGeom prst="rect">
            <a:avLst/>
          </a:prstGeom>
        </p:spPr>
        <p:txBody>
          <a:bodyPr vert="horz" wrap="square" lIns="0" tIns="12689" rIns="0" bIns="0" rtlCol="0">
            <a:spAutoFit/>
          </a:bodyPr>
          <a:lstStyle/>
          <a:p>
            <a:pPr marL="12690">
              <a:spcBef>
                <a:spcPts val="100"/>
              </a:spcBef>
            </a:pPr>
            <a:r>
              <a:rPr sz="799" b="1" i="1">
                <a:latin typeface="Tahoma" panose="020B0604030504040204" pitchFamily="34" charset="0"/>
                <a:ea typeface="Tahoma" panose="020B0604030504040204" pitchFamily="34" charset="0"/>
                <a:cs typeface="Tahoma" panose="020B0604030504040204" pitchFamily="34" charset="0"/>
              </a:rPr>
              <a:t>Fuente</a:t>
            </a:r>
            <a:r>
              <a:rPr sz="799" i="1">
                <a:latin typeface="Tahoma" panose="020B0604030504040204" pitchFamily="34" charset="0"/>
                <a:ea typeface="Tahoma" panose="020B0604030504040204" pitchFamily="34" charset="0"/>
                <a:cs typeface="Tahoma" panose="020B0604030504040204" pitchFamily="34" charset="0"/>
              </a:rPr>
              <a:t>:</a:t>
            </a:r>
            <a:r>
              <a:rPr sz="799" i="1" spc="-5">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Semrush</a:t>
            </a:r>
            <a:r>
              <a:rPr sz="799" i="1" spc="-10">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a:p>
            <a:pPr marL="12690" marR="5076"/>
            <a:r>
              <a:rPr lang="es-ES" sz="799" i="1">
                <a:latin typeface="Tahoma" panose="020B0604030504040204" pitchFamily="34" charset="0"/>
                <a:ea typeface="Tahoma" panose="020B0604030504040204" pitchFamily="34" charset="0"/>
                <a:cs typeface="Tahoma" panose="020B0604030504040204" pitchFamily="34" charset="0"/>
              </a:rPr>
              <a:t>Datos</a:t>
            </a:r>
            <a:r>
              <a:rPr sz="799" i="1" spc="-15">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obtenidos</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el</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16</a:t>
            </a:r>
            <a:r>
              <a:rPr lang="es-ES" sz="799" i="1" spc="-15">
                <a:latin typeface="Tahoma" panose="020B0604030504040204" pitchFamily="34" charset="0"/>
                <a:ea typeface="Tahoma" panose="020B0604030504040204" pitchFamily="34" charset="0"/>
                <a:cs typeface="Tahoma" panose="020B0604030504040204" pitchFamily="34" charset="0"/>
              </a:rPr>
              <a:t> </a:t>
            </a:r>
            <a:r>
              <a:rPr sz="799" i="1">
                <a:latin typeface="Tahoma" panose="020B0604030504040204" pitchFamily="34" charset="0"/>
                <a:ea typeface="Tahoma" panose="020B0604030504040204" pitchFamily="34" charset="0"/>
                <a:cs typeface="Tahoma" panose="020B0604030504040204" pitchFamily="34" charset="0"/>
              </a:rPr>
              <a:t>de</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junio de 2025</a:t>
            </a:r>
            <a:r>
              <a:rPr sz="799" i="1" spc="-10">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p:txBody>
      </p:sp>
      <p:graphicFrame>
        <p:nvGraphicFramePr>
          <p:cNvPr id="15" name="Tabla 14">
            <a:extLst>
              <a:ext uri="{FF2B5EF4-FFF2-40B4-BE49-F238E27FC236}">
                <a16:creationId xmlns:a16="http://schemas.microsoft.com/office/drawing/2014/main" id="{6C20B992-0AC2-333D-1C3B-5FF969084289}"/>
              </a:ext>
            </a:extLst>
          </p:cNvPr>
          <p:cNvGraphicFramePr>
            <a:graphicFrameLocks noGrp="1"/>
          </p:cNvGraphicFramePr>
          <p:nvPr>
            <p:extLst>
              <p:ext uri="{D42A27DB-BD31-4B8C-83A1-F6EECF244321}">
                <p14:modId xmlns:p14="http://schemas.microsoft.com/office/powerpoint/2010/main" val="2057839668"/>
              </p:ext>
            </p:extLst>
          </p:nvPr>
        </p:nvGraphicFramePr>
        <p:xfrm>
          <a:off x="5135880" y="2288543"/>
          <a:ext cx="5113016" cy="4592281"/>
        </p:xfrm>
        <a:graphic>
          <a:graphicData uri="http://schemas.openxmlformats.org/drawingml/2006/table">
            <a:tbl>
              <a:tblPr/>
              <a:tblGrid>
                <a:gridCol w="453770">
                  <a:extLst>
                    <a:ext uri="{9D8B030D-6E8A-4147-A177-3AD203B41FA5}">
                      <a16:colId xmlns:a16="http://schemas.microsoft.com/office/drawing/2014/main" val="3385868407"/>
                    </a:ext>
                  </a:extLst>
                </a:gridCol>
                <a:gridCol w="1037190">
                  <a:extLst>
                    <a:ext uri="{9D8B030D-6E8A-4147-A177-3AD203B41FA5}">
                      <a16:colId xmlns:a16="http://schemas.microsoft.com/office/drawing/2014/main" val="3148915455"/>
                    </a:ext>
                  </a:extLst>
                </a:gridCol>
                <a:gridCol w="1152322">
                  <a:extLst>
                    <a:ext uri="{9D8B030D-6E8A-4147-A177-3AD203B41FA5}">
                      <a16:colId xmlns:a16="http://schemas.microsoft.com/office/drawing/2014/main" val="3755167865"/>
                    </a:ext>
                  </a:extLst>
                </a:gridCol>
                <a:gridCol w="760945">
                  <a:extLst>
                    <a:ext uri="{9D8B030D-6E8A-4147-A177-3AD203B41FA5}">
                      <a16:colId xmlns:a16="http://schemas.microsoft.com/office/drawing/2014/main" val="1840214937"/>
                    </a:ext>
                  </a:extLst>
                </a:gridCol>
                <a:gridCol w="760945">
                  <a:extLst>
                    <a:ext uri="{9D8B030D-6E8A-4147-A177-3AD203B41FA5}">
                      <a16:colId xmlns:a16="http://schemas.microsoft.com/office/drawing/2014/main" val="3146947590"/>
                    </a:ext>
                  </a:extLst>
                </a:gridCol>
                <a:gridCol w="947844">
                  <a:extLst>
                    <a:ext uri="{9D8B030D-6E8A-4147-A177-3AD203B41FA5}">
                      <a16:colId xmlns:a16="http://schemas.microsoft.com/office/drawing/2014/main" val="3760681797"/>
                    </a:ext>
                  </a:extLst>
                </a:gridCol>
              </a:tblGrid>
              <a:tr h="343576">
                <a:tc>
                  <a:txBody>
                    <a:bodyPr/>
                    <a:lstStyle/>
                    <a:p>
                      <a:pPr algn="ctr" rtl="0" fontAlgn="ctr"/>
                      <a:r>
                        <a:rPr lang="es-ES" sz="6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Ranking</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Marca</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URL</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Tráfico orgánico</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Comparativa vs Obs. 2024</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Coste del tráfico</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2716958950"/>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Cinfa</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https://www.cinfa.com/</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367.670</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-145.185</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39.135,95 €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181556595"/>
                  </a:ext>
                </a:extLst>
              </a:tr>
              <a:tr h="161885">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Kern Pharma</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https://www.kernpharma.com/es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69.852</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13.568</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8.628,31 €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569250387"/>
                  </a:ext>
                </a:extLst>
              </a:tr>
              <a:tr h="180968">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Pharmamar</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https://pharmamar.com/es/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41.957</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2.201</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8.628,31 €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833024886"/>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Roche</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https://www.roche.es/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31.850</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11.531</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2.886,49 €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208629597"/>
                  </a:ext>
                </a:extLst>
              </a:tr>
              <a:tr h="168445">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Glaxosmithline (GSK)</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https://es.gsk.com/es-es/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28.922</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5.088</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289,95 €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011976827"/>
                  </a:ext>
                </a:extLst>
              </a:tr>
              <a:tr h="169329">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Pfizer</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https://www.pfizer.es/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28.103</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8.271</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833,49 €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71090799"/>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MSD</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https://www.msd.es/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26.843</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2.970</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11.043,09 €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976010137"/>
                  </a:ext>
                </a:extLst>
              </a:tr>
              <a:tr h="166451">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Lilly</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https://www.lilly.com/es/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21.229</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20.541</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21.494,17 €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150448473"/>
                  </a:ext>
                </a:extLst>
              </a:tr>
              <a:tr h="207624">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Boehringer Ingelheim</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https://www.boehringer-ingelheim.com/es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20.224</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20.092</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1.253,26 €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970315634"/>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Rovi</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https://www.rovi.es/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17.984</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4.626</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388,62 €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908887965"/>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11º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Grifols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https://www.grifols.com/es/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16.953</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EE0000"/>
                          </a:solidFill>
                          <a:effectLst/>
                          <a:latin typeface="Roboto" panose="02000000000000000000" pitchFamily="2" charset="0"/>
                          <a:ea typeface="Roboto" panose="02000000000000000000" pitchFamily="2" charset="0"/>
                          <a:cs typeface="Roboto" panose="02000000000000000000" pitchFamily="2" charset="0"/>
                        </a:rPr>
                        <a:t>-8.016</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2.370,64 €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13446363"/>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12º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AstraZeneca</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https://www.astrazeneca.es/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16.805</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2.155</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65,78 €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090725010"/>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13º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Almirall</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https://www.almirall.es/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15.420</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1.573</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7.785,30 €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865320734"/>
                  </a:ext>
                </a:extLst>
              </a:tr>
              <a:tr h="163373">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14º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Sanofi</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https://www.sanofi.com/es/espana</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13.650</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4.339</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23.940,98 €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105581790"/>
                  </a:ext>
                </a:extLst>
              </a:tr>
              <a:tr h="152399">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15º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Abbott</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https://www.es.abbott/</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13.386</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2.387</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1.908,46 €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560206551"/>
                  </a:ext>
                </a:extLst>
              </a:tr>
              <a:tr h="199754">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Bayer</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https://www.bayer.com/es/es/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11.924</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3.813</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286,49 €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19088991"/>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17º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Menarini</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https://menarini.es/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11.712</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5.624</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548,60 €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339371493"/>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18º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Ferrer</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https://www.ferrer.com/es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10.552</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6.319</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108,19 €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721628403"/>
                  </a:ext>
                </a:extLst>
              </a:tr>
              <a:tr h="199754">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Novartis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https://www.novartis.com/es-es/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7.095</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EE0000"/>
                          </a:solidFill>
                          <a:effectLst/>
                          <a:latin typeface="Roboto" panose="02000000000000000000" pitchFamily="2" charset="0"/>
                          <a:ea typeface="Roboto" panose="02000000000000000000" pitchFamily="2" charset="0"/>
                          <a:cs typeface="Roboto" panose="02000000000000000000" pitchFamily="2" charset="0"/>
                        </a:rPr>
                        <a:t>-2.216</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1.277,50 €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741101056"/>
                  </a:ext>
                </a:extLst>
              </a:tr>
              <a:tr h="231714">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20º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Esteve</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https://www.esteve.com/es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6.279</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154</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16,44 €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462012926"/>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21º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Abbvie</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https://www.abbvie.es/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5.076</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548</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4.659,06 €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250629926"/>
                  </a:ext>
                </a:extLst>
              </a:tr>
              <a:tr h="143822">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22º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Teva Pharma</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https://www.tevapharma.es/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3.275</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1.139</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187,82 €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247049267"/>
                  </a:ext>
                </a:extLst>
              </a:tr>
              <a:tr h="231714">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23º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Merck KGAA</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https://www.merckgroup.com/es-es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2.735</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-11.277</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5.634,50 €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800892040"/>
                  </a:ext>
                </a:extLst>
              </a:tr>
              <a:tr h="207624">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24º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Janssen</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https://innovativemedicine.jnj.com/spain/</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1.947</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EE0000"/>
                          </a:solidFill>
                          <a:effectLst/>
                          <a:latin typeface="Roboto" panose="02000000000000000000" pitchFamily="2" charset="0"/>
                          <a:ea typeface="Roboto" panose="02000000000000000000" pitchFamily="2" charset="0"/>
                          <a:cs typeface="Roboto" panose="02000000000000000000" pitchFamily="2" charset="0"/>
                        </a:rPr>
                        <a:t>-1.003</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558,26 €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131681235"/>
                  </a:ext>
                </a:extLst>
              </a:tr>
              <a:tr h="199754">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25º</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Gilead</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https://www.gilead.com/es-es</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1.664</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EE0000"/>
                          </a:solidFill>
                          <a:effectLst/>
                          <a:latin typeface="Roboto" panose="02000000000000000000" pitchFamily="2" charset="0"/>
                          <a:ea typeface="Roboto" panose="02000000000000000000" pitchFamily="2" charset="0"/>
                          <a:cs typeface="Roboto" panose="02000000000000000000" pitchFamily="2" charset="0"/>
                        </a:rPr>
                        <a:t>-2.935</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6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0,00 €</a:t>
                      </a:r>
                    </a:p>
                  </a:txBody>
                  <a:tcPr marL="6368" marR="6368" marT="6368"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525904596"/>
                  </a:ext>
                </a:extLst>
              </a:tr>
            </a:tbl>
          </a:graphicData>
        </a:graphic>
      </p:graphicFrame>
      <p:sp>
        <p:nvSpPr>
          <p:cNvPr id="2" name="object 14">
            <a:extLst>
              <a:ext uri="{FF2B5EF4-FFF2-40B4-BE49-F238E27FC236}">
                <a16:creationId xmlns:a16="http://schemas.microsoft.com/office/drawing/2014/main" id="{C6380B82-B072-495A-AFB5-EB21550F90DC}"/>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21</a:t>
            </a:fld>
            <a:endParaRPr lang="es-ES" dirty="0"/>
          </a:p>
        </p:txBody>
      </p:sp>
    </p:spTree>
    <p:extLst>
      <p:ext uri="{BB962C8B-B14F-4D97-AF65-F5344CB8AC3E}">
        <p14:creationId xmlns:p14="http://schemas.microsoft.com/office/powerpoint/2010/main" val="725408249"/>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bject 7">
            <a:extLst>
              <a:ext uri="{FF2B5EF4-FFF2-40B4-BE49-F238E27FC236}">
                <a16:creationId xmlns:a16="http://schemas.microsoft.com/office/drawing/2014/main" id="{11E996C5-8657-6EA5-9B32-63A0DA0C1662}"/>
              </a:ext>
            </a:extLst>
          </p:cNvPr>
          <p:cNvSpPr txBox="1"/>
          <p:nvPr/>
        </p:nvSpPr>
        <p:spPr>
          <a:xfrm>
            <a:off x="2522196" y="7091618"/>
            <a:ext cx="2824503" cy="258778"/>
          </a:xfrm>
          <a:prstGeom prst="rect">
            <a:avLst/>
          </a:prstGeom>
        </p:spPr>
        <p:txBody>
          <a:bodyPr vert="horz" wrap="square" lIns="0" tIns="12689" rIns="0" bIns="0" rtlCol="0">
            <a:spAutoFit/>
          </a:bodyPr>
          <a:lstStyle/>
          <a:p>
            <a:pPr marL="12690">
              <a:spcBef>
                <a:spcPts val="100"/>
              </a:spcBef>
            </a:pPr>
            <a:r>
              <a:rPr sz="799" b="1" i="1">
                <a:latin typeface="Tahoma" panose="020B0604030504040204" pitchFamily="34" charset="0"/>
                <a:ea typeface="Tahoma" panose="020B0604030504040204" pitchFamily="34" charset="0"/>
                <a:cs typeface="Tahoma" panose="020B0604030504040204" pitchFamily="34" charset="0"/>
              </a:rPr>
              <a:t>Fuente</a:t>
            </a:r>
            <a:r>
              <a:rPr sz="799" i="1">
                <a:latin typeface="Tahoma" panose="020B0604030504040204" pitchFamily="34" charset="0"/>
                <a:ea typeface="Tahoma" panose="020B0604030504040204" pitchFamily="34" charset="0"/>
                <a:cs typeface="Tahoma" panose="020B0604030504040204" pitchFamily="34" charset="0"/>
              </a:rPr>
              <a:t>:</a:t>
            </a:r>
            <a:r>
              <a:rPr sz="799" i="1" spc="-5">
                <a:latin typeface="Tahoma" panose="020B0604030504040204" pitchFamily="34" charset="0"/>
                <a:ea typeface="Tahoma" panose="020B0604030504040204" pitchFamily="34" charset="0"/>
                <a:cs typeface="Tahoma" panose="020B0604030504040204" pitchFamily="34" charset="0"/>
              </a:rPr>
              <a:t> </a:t>
            </a:r>
            <a:r>
              <a:rPr sz="799" i="1" spc="-10" err="1">
                <a:latin typeface="Tahoma" panose="020B0604030504040204" pitchFamily="34" charset="0"/>
                <a:ea typeface="Tahoma" panose="020B0604030504040204" pitchFamily="34" charset="0"/>
                <a:cs typeface="Tahoma" panose="020B0604030504040204" pitchFamily="34" charset="0"/>
              </a:rPr>
              <a:t>Semrush</a:t>
            </a:r>
            <a:endParaRPr sz="799" i="1">
              <a:latin typeface="Tahoma" panose="020B0604030504040204" pitchFamily="34" charset="0"/>
              <a:ea typeface="Tahoma" panose="020B0604030504040204" pitchFamily="34" charset="0"/>
              <a:cs typeface="Tahoma" panose="020B0604030504040204" pitchFamily="34" charset="0"/>
            </a:endParaRPr>
          </a:p>
          <a:p>
            <a:pPr marL="12690" marR="5076"/>
            <a:r>
              <a:rPr lang="es-ES" sz="799" i="1">
                <a:latin typeface="Tahoma" panose="020B0604030504040204" pitchFamily="34" charset="0"/>
                <a:ea typeface="Tahoma" panose="020B0604030504040204" pitchFamily="34" charset="0"/>
                <a:cs typeface="Tahoma" panose="020B0604030504040204" pitchFamily="34" charset="0"/>
              </a:rPr>
              <a:t>Datos</a:t>
            </a:r>
            <a:r>
              <a:rPr sz="799" i="1" spc="-15">
                <a:latin typeface="Tahoma" panose="020B0604030504040204" pitchFamily="34" charset="0"/>
                <a:ea typeface="Tahoma" panose="020B0604030504040204" pitchFamily="34" charset="0"/>
                <a:cs typeface="Tahoma" panose="020B0604030504040204" pitchFamily="34" charset="0"/>
              </a:rPr>
              <a:t> </a:t>
            </a:r>
            <a:r>
              <a:rPr sz="799" i="1" err="1">
                <a:latin typeface="Tahoma" panose="020B0604030504040204" pitchFamily="34" charset="0"/>
                <a:ea typeface="Tahoma" panose="020B0604030504040204" pitchFamily="34" charset="0"/>
                <a:cs typeface="Tahoma" panose="020B0604030504040204" pitchFamily="34" charset="0"/>
              </a:rPr>
              <a:t>obtenidos</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el</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16 de junio de 2025</a:t>
            </a:r>
            <a:r>
              <a:rPr sz="799" i="1" spc="-10">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p:txBody>
      </p:sp>
      <p:sp>
        <p:nvSpPr>
          <p:cNvPr id="4" name="object 2">
            <a:extLst>
              <a:ext uri="{FF2B5EF4-FFF2-40B4-BE49-F238E27FC236}">
                <a16:creationId xmlns:a16="http://schemas.microsoft.com/office/drawing/2014/main" id="{EC4BA55C-82E8-E255-4430-57F89E7BAE79}"/>
              </a:ext>
            </a:extLst>
          </p:cNvPr>
          <p:cNvSpPr txBox="1"/>
          <p:nvPr/>
        </p:nvSpPr>
        <p:spPr>
          <a:xfrm>
            <a:off x="3035299" y="1654814"/>
            <a:ext cx="6719545" cy="981540"/>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Cinfa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está</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muy</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encima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sus</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competidores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lang="es-ES" sz="1049" spc="-10">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lo </a:t>
            </a:r>
            <a:r>
              <a:rPr lang="es-ES" sz="1049">
                <a:latin typeface="Tahoma" panose="020B0604030504040204" pitchFamily="34" charset="0"/>
                <a:cs typeface="Tahoma" panose="020B0604030504040204" pitchFamily="34" charset="0"/>
              </a:rPr>
              <a:t>que</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a:t>
            </a:r>
            <a:r>
              <a:rPr lang="es-ES" sz="1049" spc="-5">
                <a:latin typeface="Tahoma" panose="020B0604030504040204" pitchFamily="34" charset="0"/>
                <a:cs typeface="Tahoma" panose="020B0604030504040204" pitchFamily="34" charset="0"/>
              </a:rPr>
              <a:t> </a:t>
            </a:r>
            <a:r>
              <a:rPr lang="es-ES" sz="1049" spc="-5" err="1">
                <a:latin typeface="Tahoma" panose="020B0604030504040204" pitchFamily="34" charset="0"/>
                <a:cs typeface="Tahoma" panose="020B0604030504040204" pitchFamily="34" charset="0"/>
              </a:rPr>
              <a:t>k</a:t>
            </a:r>
            <a:r>
              <a:rPr lang="es-ES" sz="1049" err="1">
                <a:latin typeface="Tahoma" panose="020B0604030504040204" pitchFamily="34" charset="0"/>
                <a:cs typeface="Tahoma" panose="020B0604030504040204" pitchFamily="34" charset="0"/>
              </a:rPr>
              <a:t>eywords</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Top</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3</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tiene </a:t>
            </a:r>
            <a:r>
              <a:rPr lang="es-ES" sz="1049" spc="-10">
                <a:latin typeface="Tahoma" panose="020B0604030504040204" pitchFamily="34" charset="0"/>
                <a:cs typeface="Tahoma" panose="020B0604030504040204" pitchFamily="34" charset="0"/>
              </a:rPr>
              <a:t>posicionadas. </a:t>
            </a:r>
            <a:r>
              <a:rPr lang="es-ES" sz="1049">
                <a:latin typeface="Tahoma" panose="020B0604030504040204" pitchFamily="34" charset="0"/>
                <a:cs typeface="Tahoma" panose="020B0604030504040204" pitchFamily="34" charset="0"/>
              </a:rPr>
              <a:t>En</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total,</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son</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casi 10k</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Keywords</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para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las</a:t>
            </a:r>
            <a:r>
              <a:rPr lang="es-ES" sz="1049" spc="-5">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que </a:t>
            </a:r>
            <a:r>
              <a:rPr lang="es-ES" sz="1049">
                <a:latin typeface="Tahoma" panose="020B0604030504040204" pitchFamily="34" charset="0"/>
                <a:cs typeface="Tahoma" panose="020B0604030504040204" pitchFamily="34" charset="0"/>
              </a:rPr>
              <a:t>tiene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alguna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sus</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URLs </a:t>
            </a:r>
            <a:r>
              <a:rPr lang="es-ES" sz="1049" spc="-10">
                <a:latin typeface="Tahoma" panose="020B0604030504040204" pitchFamily="34" charset="0"/>
                <a:cs typeface="Tahoma" panose="020B0604030504040204" pitchFamily="34" charset="0"/>
              </a:rPr>
              <a:t>posicionadas </a:t>
            </a:r>
            <a:r>
              <a:rPr lang="es-ES" sz="1049">
                <a:latin typeface="Tahoma" panose="020B0604030504040204" pitchFamily="34" charset="0"/>
                <a:cs typeface="Tahoma" panose="020B0604030504040204" pitchFamily="34" charset="0"/>
              </a:rPr>
              <a:t>entre</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los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mejores</a:t>
            </a:r>
            <a:r>
              <a:rPr lang="es-ES" sz="1049" spc="-10">
                <a:latin typeface="Tahoma" panose="020B0604030504040204" pitchFamily="34" charset="0"/>
                <a:cs typeface="Tahoma" panose="020B0604030504040204" pitchFamily="34" charset="0"/>
              </a:rPr>
              <a:t> resultados, mientras que Kern Pharma en 2ª posición tiene </a:t>
            </a:r>
            <a:r>
              <a:rPr lang="es-ES" sz="1049" spc="-10" err="1">
                <a:latin typeface="Tahoma" panose="020B0604030504040204" pitchFamily="34" charset="0"/>
                <a:cs typeface="Tahoma" panose="020B0604030504040204" pitchFamily="34" charset="0"/>
              </a:rPr>
              <a:t>alrededore</a:t>
            </a:r>
            <a:r>
              <a:rPr lang="es-ES" sz="1049" spc="-10">
                <a:latin typeface="Tahoma" panose="020B0604030504040204" pitchFamily="34" charset="0"/>
                <a:cs typeface="Tahoma" panose="020B0604030504040204" pitchFamily="34" charset="0"/>
              </a:rPr>
              <a:t> de 1.5K y Roche es 3ª con 327.</a:t>
            </a:r>
            <a:endParaRPr lang="es-ES" sz="1049">
              <a:latin typeface="Tahoma" panose="020B0604030504040204" pitchFamily="34" charset="0"/>
              <a:cs typeface="Tahoma" panose="020B0604030504040204" pitchFamily="34" charset="0"/>
            </a:endParaRPr>
          </a:p>
          <a:p>
            <a:pPr algn="just">
              <a:spcBef>
                <a:spcPts val="40"/>
              </a:spcBef>
            </a:pPr>
            <a:endParaRPr lang="es-ES" sz="1049">
              <a:latin typeface="Tahoma" panose="020B0604030504040204" pitchFamily="34" charset="0"/>
              <a:cs typeface="Tahoma" panose="020B0604030504040204" pitchFamily="34" charset="0"/>
            </a:endParaRPr>
          </a:p>
          <a:p>
            <a:pPr marL="12690" marR="5076" algn="just"/>
            <a:r>
              <a:rPr lang="es-ES" sz="1049">
                <a:latin typeface="Tahoma" panose="020B0604030504040204" pitchFamily="34" charset="0"/>
                <a:cs typeface="Tahoma" panose="020B0604030504040204" pitchFamily="34" charset="0"/>
              </a:rPr>
              <a:t>Si</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vemos</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Top</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3</a:t>
            </a:r>
            <a:r>
              <a:rPr lang="es-ES" sz="1049" spc="-10">
                <a:latin typeface="Tahoma" panose="020B0604030504040204" pitchFamily="34" charset="0"/>
                <a:cs typeface="Tahoma" panose="020B0604030504040204" pitchFamily="34" charset="0"/>
              </a:rPr>
              <a:t> de Cinfa </a:t>
            </a:r>
            <a:r>
              <a:rPr lang="es-ES" sz="1049">
                <a:latin typeface="Tahoma" panose="020B0604030504040204" pitchFamily="34" charset="0"/>
                <a:cs typeface="Tahoma" panose="020B0604030504040204" pitchFamily="34" charset="0"/>
              </a:rPr>
              <a:t>(Keywords</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con</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más</a:t>
            </a:r>
            <a:r>
              <a:rPr lang="es-ES"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volumen) </a:t>
            </a:r>
            <a:r>
              <a:rPr lang="es-ES" sz="1049">
                <a:latin typeface="Tahoma" panose="020B0604030504040204" pitchFamily="34" charset="0"/>
                <a:cs typeface="Tahoma" panose="020B0604030504040204" pitchFamily="34" charset="0"/>
              </a:rPr>
              <a:t>encontramos</a:t>
            </a:r>
            <a:r>
              <a:rPr lang="es-ES"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su</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marca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y</a:t>
            </a:r>
            <a:r>
              <a:rPr lang="es-ES" sz="1049" spc="-15">
                <a:latin typeface="Tahoma" panose="020B0604030504040204" pitchFamily="34" charset="0"/>
                <a:cs typeface="Tahoma" panose="020B0604030504040204" pitchFamily="34" charset="0"/>
              </a:rPr>
              <a:t> las </a:t>
            </a:r>
            <a:r>
              <a:rPr lang="es-ES" sz="1049" spc="-15" err="1">
                <a:latin typeface="Tahoma" panose="020B0604030504040204" pitchFamily="34" charset="0"/>
                <a:cs typeface="Tahoma" panose="020B0604030504040204" pitchFamily="34" charset="0"/>
              </a:rPr>
              <a:t>keywords</a:t>
            </a:r>
            <a:r>
              <a:rPr lang="es-ES" sz="1049" spc="-15">
                <a:latin typeface="Tahoma" panose="020B0604030504040204" pitchFamily="34" charset="0"/>
                <a:cs typeface="Tahoma" panose="020B0604030504040204" pitchFamily="34" charset="0"/>
              </a:rPr>
              <a:t> de productos de marca como “</a:t>
            </a:r>
            <a:r>
              <a:rPr lang="es-ES" sz="1049" spc="-15" err="1">
                <a:latin typeface="Tahoma" panose="020B0604030504040204" pitchFamily="34" charset="0"/>
                <a:cs typeface="Tahoma" panose="020B0604030504040204" pitchFamily="34" charset="0"/>
              </a:rPr>
              <a:t>ergial</a:t>
            </a:r>
            <a:r>
              <a:rPr lang="es-ES" sz="1049" spc="-15">
                <a:latin typeface="Tahoma" panose="020B0604030504040204" pitchFamily="34" charset="0"/>
                <a:cs typeface="Tahoma" panose="020B0604030504040204" pitchFamily="34" charset="0"/>
              </a:rPr>
              <a:t>” y “</a:t>
            </a:r>
            <a:r>
              <a:rPr lang="es-ES" sz="1049" spc="-15" err="1">
                <a:latin typeface="Tahoma" panose="020B0604030504040204" pitchFamily="34" charset="0"/>
                <a:cs typeface="Tahoma" panose="020B0604030504040204" pitchFamily="34" charset="0"/>
              </a:rPr>
              <a:t>aluneb</a:t>
            </a:r>
            <a:r>
              <a:rPr lang="es-ES" sz="1049" spc="-15">
                <a:latin typeface="Tahoma" panose="020B0604030504040204" pitchFamily="34" charset="0"/>
                <a:cs typeface="Tahoma" panose="020B0604030504040204" pitchFamily="34" charset="0"/>
              </a:rPr>
              <a:t>”.</a:t>
            </a:r>
            <a:endParaRPr lang="es-ES" sz="1049">
              <a:latin typeface="Tahoma" panose="020B0604030504040204" pitchFamily="34" charset="0"/>
              <a:cs typeface="Tahoma" panose="020B0604030504040204" pitchFamily="34" charset="0"/>
            </a:endParaRPr>
          </a:p>
        </p:txBody>
      </p:sp>
      <p:sp>
        <p:nvSpPr>
          <p:cNvPr id="2" name="object 2">
            <a:extLst>
              <a:ext uri="{FF2B5EF4-FFF2-40B4-BE49-F238E27FC236}">
                <a16:creationId xmlns:a16="http://schemas.microsoft.com/office/drawing/2014/main" id="{F28484E1-11D8-7222-475E-CF0CA3B17098}"/>
              </a:ext>
            </a:extLst>
          </p:cNvPr>
          <p:cNvSpPr txBox="1">
            <a:spLocks/>
          </p:cNvSpPr>
          <p:nvPr/>
        </p:nvSpPr>
        <p:spPr>
          <a:xfrm>
            <a:off x="3035298" y="1025705"/>
            <a:ext cx="6870701" cy="474158"/>
          </a:xfrm>
          <a:prstGeom prst="rect">
            <a:avLst/>
          </a:prstGeom>
        </p:spPr>
        <p:txBody>
          <a:bodyPr vert="horz" wrap="square" lIns="0" tIns="12689" rIns="0" bIns="0" rtlCol="0">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marR="5076">
              <a:spcBef>
                <a:spcPts val="100"/>
              </a:spcBef>
            </a:pPr>
            <a:r>
              <a:rPr lang="es-ES" sz="2998" b="1" spc="-10">
                <a:solidFill>
                  <a:srgbClr val="2B3B88"/>
                </a:solidFill>
              </a:rPr>
              <a:t>Ranking por Top 3 palabras clave</a:t>
            </a:r>
          </a:p>
        </p:txBody>
      </p:sp>
      <p:sp>
        <p:nvSpPr>
          <p:cNvPr id="5" name="object 6">
            <a:extLst>
              <a:ext uri="{FF2B5EF4-FFF2-40B4-BE49-F238E27FC236}">
                <a16:creationId xmlns:a16="http://schemas.microsoft.com/office/drawing/2014/main" id="{4CD14CC0-16EF-AE79-1927-C4549D4993FC}"/>
              </a:ext>
            </a:extLst>
          </p:cNvPr>
          <p:cNvSpPr txBox="1"/>
          <p:nvPr/>
        </p:nvSpPr>
        <p:spPr>
          <a:xfrm>
            <a:off x="3035299" y="-79750"/>
            <a:ext cx="1752828" cy="1119879"/>
          </a:xfrm>
          <a:prstGeom prst="rect">
            <a:avLst/>
          </a:prstGeom>
        </p:spPr>
        <p:txBody>
          <a:bodyPr vert="horz" wrap="square" lIns="0" tIns="12689" rIns="0" bIns="0" rtlCol="0">
            <a:spAutoFit/>
          </a:bodyPr>
          <a:lstStyle/>
          <a:p>
            <a:pPr marL="12690">
              <a:spcBef>
                <a:spcPts val="100"/>
              </a:spcBef>
            </a:pPr>
            <a:r>
              <a:rPr lang="es-ES" sz="7194" spc="-25">
                <a:solidFill>
                  <a:srgbClr val="2B3B88"/>
                </a:solidFill>
                <a:latin typeface="Tahoma" panose="020B0604030504040204" pitchFamily="34" charset="0"/>
                <a:cs typeface="Tahoma" panose="020B0604030504040204" pitchFamily="34" charset="0"/>
              </a:rPr>
              <a:t>3.2</a:t>
            </a:r>
            <a:endParaRPr sz="7194">
              <a:solidFill>
                <a:srgbClr val="2B3B88"/>
              </a:solidFill>
              <a:latin typeface="Tahoma" panose="020B0604030504040204" pitchFamily="34" charset="0"/>
              <a:cs typeface="Tahoma" panose="020B0604030504040204" pitchFamily="34" charset="0"/>
            </a:endParaRPr>
          </a:p>
        </p:txBody>
      </p:sp>
      <p:sp>
        <p:nvSpPr>
          <p:cNvPr id="7" name="object 2">
            <a:extLst>
              <a:ext uri="{FF2B5EF4-FFF2-40B4-BE49-F238E27FC236}">
                <a16:creationId xmlns:a16="http://schemas.microsoft.com/office/drawing/2014/main" id="{55FD33AA-8F64-B17B-E4EA-1CC5F0FA28C4}"/>
              </a:ext>
            </a:extLst>
          </p:cNvPr>
          <p:cNvSpPr txBox="1">
            <a:spLocks/>
          </p:cNvSpPr>
          <p:nvPr/>
        </p:nvSpPr>
        <p:spPr>
          <a:xfrm>
            <a:off x="4565773" y="452483"/>
            <a:ext cx="6272847" cy="474091"/>
          </a:xfrm>
          <a:prstGeom prst="rect">
            <a:avLst/>
          </a:prstGeom>
        </p:spPr>
        <p:txBody>
          <a:bodyPr vert="horz" wrap="square" lIns="0" tIns="12689" rIns="0" bIns="0" rtlCol="0" anchor="t">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2998" b="1">
                <a:solidFill>
                  <a:srgbClr val="2B3B88"/>
                </a:solidFill>
              </a:rPr>
              <a:t>Visibilidad de los dominios:</a:t>
            </a:r>
            <a:endParaRPr lang="es-ES" sz="2498" b="1" spc="-10">
              <a:solidFill>
                <a:srgbClr val="2B3B88"/>
              </a:solidFill>
            </a:endParaRPr>
          </a:p>
        </p:txBody>
      </p:sp>
      <p:graphicFrame>
        <p:nvGraphicFramePr>
          <p:cNvPr id="11" name="Tabla 10">
            <a:extLst>
              <a:ext uri="{FF2B5EF4-FFF2-40B4-BE49-F238E27FC236}">
                <a16:creationId xmlns:a16="http://schemas.microsoft.com/office/drawing/2014/main" id="{D1F8DE16-E5A0-B813-4D13-2C2A9603D6B0}"/>
              </a:ext>
            </a:extLst>
          </p:cNvPr>
          <p:cNvGraphicFramePr>
            <a:graphicFrameLocks noGrp="1"/>
          </p:cNvGraphicFramePr>
          <p:nvPr>
            <p:extLst>
              <p:ext uri="{D42A27DB-BD31-4B8C-83A1-F6EECF244321}">
                <p14:modId xmlns:p14="http://schemas.microsoft.com/office/powerpoint/2010/main" val="904883981"/>
              </p:ext>
            </p:extLst>
          </p:nvPr>
        </p:nvGraphicFramePr>
        <p:xfrm>
          <a:off x="2914650" y="2714294"/>
          <a:ext cx="7067551" cy="4286585"/>
        </p:xfrm>
        <a:graphic>
          <a:graphicData uri="http://schemas.openxmlformats.org/drawingml/2006/table">
            <a:tbl>
              <a:tblPr/>
              <a:tblGrid>
                <a:gridCol w="1014737">
                  <a:extLst>
                    <a:ext uri="{9D8B030D-6E8A-4147-A177-3AD203B41FA5}">
                      <a16:colId xmlns:a16="http://schemas.microsoft.com/office/drawing/2014/main" val="4248784625"/>
                    </a:ext>
                  </a:extLst>
                </a:gridCol>
                <a:gridCol w="1637820">
                  <a:extLst>
                    <a:ext uri="{9D8B030D-6E8A-4147-A177-3AD203B41FA5}">
                      <a16:colId xmlns:a16="http://schemas.microsoft.com/office/drawing/2014/main" val="1502559716"/>
                    </a:ext>
                  </a:extLst>
                </a:gridCol>
                <a:gridCol w="2385520">
                  <a:extLst>
                    <a:ext uri="{9D8B030D-6E8A-4147-A177-3AD203B41FA5}">
                      <a16:colId xmlns:a16="http://schemas.microsoft.com/office/drawing/2014/main" val="1379736098"/>
                    </a:ext>
                  </a:extLst>
                </a:gridCol>
                <a:gridCol w="1014737">
                  <a:extLst>
                    <a:ext uri="{9D8B030D-6E8A-4147-A177-3AD203B41FA5}">
                      <a16:colId xmlns:a16="http://schemas.microsoft.com/office/drawing/2014/main" val="3211076890"/>
                    </a:ext>
                  </a:extLst>
                </a:gridCol>
                <a:gridCol w="1014737">
                  <a:extLst>
                    <a:ext uri="{9D8B030D-6E8A-4147-A177-3AD203B41FA5}">
                      <a16:colId xmlns:a16="http://schemas.microsoft.com/office/drawing/2014/main" val="713852176"/>
                    </a:ext>
                  </a:extLst>
                </a:gridCol>
              </a:tblGrid>
              <a:tr h="225610">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Marca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URL</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Palabras Clave Top3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 Palabras Clave Top3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1131436301"/>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https://www.cinfa.com/</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9.676</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4,24%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371518408"/>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https://www.kernpharma.com/es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1.565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4,64%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22084226"/>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https://www.roche.es/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327</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3,66%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895484531"/>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https://www.pfizer.es/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325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5,02%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764160857"/>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MSD</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https://www.msd.es/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248</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4,04%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73190415"/>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https://www.grifols.com/es/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226</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7,95%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106292460"/>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https://www.bayertecuida.es/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182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9,78%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29725650"/>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https://www.lilly.es/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170</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3,89%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854680955"/>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https://pharmamar.com/es/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149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12,31%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54547143"/>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10º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Glaxosmithline (GSK)</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https://es.gsk.com/es-es/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131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6,16%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713479089"/>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11º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https://www.novartis.com/es-es/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127</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4,16%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978206340"/>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12º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https://www.almirall.es/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122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2,55%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621339435"/>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13º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Abbott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https://www.es.abbott/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112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13,30%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255964173"/>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14º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Menarini</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https://menarini.es/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108</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4,44%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93822707"/>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15º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https://www.astrazeneca.es/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7,37%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13810178"/>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16º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https://www.boehringer-ingelheim.es/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96</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5,00%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921407435"/>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17º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https://www.rovi.es/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2,45%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238017916"/>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18º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Teva Pharma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https://www.tevapharma.es/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8,57%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01839951"/>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19º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Ferrer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https://www.ferrer.com/es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5,85%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997849768"/>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20º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AbbVie</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https://www.abbvie.es/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6,18%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434454668"/>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21º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https://www.sanofi.com/es/espana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1,65%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21102848"/>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22º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https://www.merckgroup.com/es-es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50</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4,25%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759719362"/>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23º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https://www.janssen.com/spain/</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11,08%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070636"/>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24º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Esteve</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https://www.esteve.com/es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28</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15,64%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640194439"/>
                  </a:ext>
                </a:extLst>
              </a:tr>
              <a:tr h="162439">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25º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Gilead</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https://www.gilead.es/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buNone/>
                      </a:pP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16</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19,05% </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32557195"/>
                  </a:ext>
                </a:extLst>
              </a:tr>
            </a:tbl>
          </a:graphicData>
        </a:graphic>
      </p:graphicFrame>
      <p:sp>
        <p:nvSpPr>
          <p:cNvPr id="3" name="object 14">
            <a:extLst>
              <a:ext uri="{FF2B5EF4-FFF2-40B4-BE49-F238E27FC236}">
                <a16:creationId xmlns:a16="http://schemas.microsoft.com/office/drawing/2014/main" id="{6A3C8CBD-9249-6CA2-C77D-E5EB0E7ED4CA}"/>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22</a:t>
            </a:fld>
            <a:endParaRPr lang="es-ES" dirty="0"/>
          </a:p>
        </p:txBody>
      </p:sp>
    </p:spTree>
    <p:extLst>
      <p:ext uri="{BB962C8B-B14F-4D97-AF65-F5344CB8AC3E}">
        <p14:creationId xmlns:p14="http://schemas.microsoft.com/office/powerpoint/2010/main" val="112673288"/>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175123" y="581948"/>
            <a:ext cx="2767975" cy="1119879"/>
          </a:xfrm>
          <a:prstGeom prst="rect">
            <a:avLst/>
          </a:prstGeom>
        </p:spPr>
        <p:txBody>
          <a:bodyPr vert="horz" wrap="square" lIns="0" tIns="12689" rIns="0" bIns="0" rtlCol="0">
            <a:spAutoFit/>
          </a:bodyPr>
          <a:lstStyle/>
          <a:p>
            <a:pPr marL="12690">
              <a:spcBef>
                <a:spcPts val="100"/>
              </a:spcBef>
            </a:pPr>
            <a:r>
              <a:rPr lang="es-ES" sz="7194" spc="-10">
                <a:solidFill>
                  <a:srgbClr val="2B3B88"/>
                </a:solidFill>
              </a:rPr>
              <a:t>3.2.1</a:t>
            </a:r>
            <a:endParaRPr sz="7194">
              <a:solidFill>
                <a:srgbClr val="2B3B88"/>
              </a:solidFill>
            </a:endParaRPr>
          </a:p>
        </p:txBody>
      </p:sp>
      <p:sp>
        <p:nvSpPr>
          <p:cNvPr id="5" name="object 5"/>
          <p:cNvSpPr txBox="1"/>
          <p:nvPr/>
        </p:nvSpPr>
        <p:spPr>
          <a:xfrm>
            <a:off x="3175124" y="2941078"/>
            <a:ext cx="3058130" cy="1627357"/>
          </a:xfrm>
          <a:prstGeom prst="rect">
            <a:avLst/>
          </a:prstGeom>
        </p:spPr>
        <p:txBody>
          <a:bodyPr vert="horz" wrap="square" lIns="0" tIns="12689" rIns="0" bIns="0" rtlCol="0">
            <a:spAutoFit/>
          </a:bodyPr>
          <a:lstStyle/>
          <a:p>
            <a:pPr marL="12690" marR="5076" algn="just">
              <a:spcBef>
                <a:spcPts val="100"/>
              </a:spcBef>
            </a:pPr>
            <a:r>
              <a:rPr lang="es-ES" sz="1049" b="1">
                <a:latin typeface="Tahoma" panose="020B0604030504040204" pitchFamily="34" charset="0"/>
                <a:cs typeface="Tahoma" panose="020B0604030504040204" pitchFamily="34" charset="0"/>
              </a:rPr>
              <a:t>Cinfa, Pharmamar y GSK </a:t>
            </a:r>
            <a:r>
              <a:rPr sz="1049">
                <a:latin typeface="Tahoma" panose="020B0604030504040204" pitchFamily="34" charset="0"/>
                <a:cs typeface="Tahoma" panose="020B0604030504040204" pitchFamily="34" charset="0"/>
              </a:rPr>
              <a:t>son</a:t>
            </a:r>
            <a:r>
              <a:rPr sz="1049" spc="-10">
                <a:latin typeface="Tahoma" panose="020B0604030504040204" pitchFamily="34" charset="0"/>
                <a:cs typeface="Tahoma" panose="020B0604030504040204" pitchFamily="34" charset="0"/>
              </a:rPr>
              <a:t> </a:t>
            </a:r>
            <a:r>
              <a:rPr sz="1049" spc="-25">
                <a:latin typeface="Tahoma" panose="020B0604030504040204" pitchFamily="34" charset="0"/>
                <a:cs typeface="Tahoma" panose="020B0604030504040204" pitchFamily="34" charset="0"/>
              </a:rPr>
              <a:t>las</a:t>
            </a:r>
            <a:r>
              <a:rPr lang="es-ES" sz="1049" spc="50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farmacéuticas</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con</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un</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mayor</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tráfico</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orgánico</a:t>
            </a:r>
            <a:r>
              <a:rPr sz="1049" spc="-10">
                <a:latin typeface="Tahoma" panose="020B0604030504040204" pitchFamily="34" charset="0"/>
                <a:cs typeface="Tahoma" panose="020B0604030504040204" pitchFamily="34" charset="0"/>
              </a:rPr>
              <a:t> </a:t>
            </a:r>
            <a:r>
              <a:rPr sz="1049" spc="-25">
                <a:latin typeface="Tahoma" panose="020B0604030504040204" pitchFamily="34" charset="0"/>
                <a:cs typeface="Tahoma" panose="020B0604030504040204" pitchFamily="34" charset="0"/>
              </a:rPr>
              <a:t>con </a:t>
            </a:r>
            <a:r>
              <a:rPr lang="es-ES" sz="1049">
                <a:latin typeface="Tahoma" panose="020B0604030504040204" pitchFamily="34" charset="0"/>
                <a:cs typeface="Tahoma" panose="020B0604030504040204" pitchFamily="34" charset="0"/>
              </a:rPr>
              <a:t>marca</a:t>
            </a:r>
            <a:r>
              <a:rPr sz="1049">
                <a:latin typeface="Tahoma" panose="020B0604030504040204" pitchFamily="34" charset="0"/>
                <a:cs typeface="Tahoma" panose="020B0604030504040204" pitchFamily="34" charset="0"/>
              </a:rPr>
              <a:t>,</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aquel</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keywords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incluyen </a:t>
            </a:r>
            <a:r>
              <a:rPr lang="es-ES" sz="1049" spc="-25">
                <a:latin typeface="Tahoma" panose="020B0604030504040204" pitchFamily="34" charset="0"/>
                <a:cs typeface="Tahoma" panose="020B0604030504040204" pitchFamily="34" charset="0"/>
              </a:rPr>
              <a:t>el</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nombre</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propia</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marca</a:t>
            </a:r>
            <a:r>
              <a:rPr sz="1049">
                <a:latin typeface="Tahoma" panose="020B0604030504040204" pitchFamily="34" charset="0"/>
                <a:cs typeface="Tahoma" panose="020B0604030504040204" pitchFamily="34" charset="0"/>
              </a:rPr>
              <a:t>.</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Eso</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es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positivo,</a:t>
            </a:r>
            <a:r>
              <a:rPr sz="1049" spc="-5">
                <a:latin typeface="Tahoma" panose="020B0604030504040204" pitchFamily="34" charset="0"/>
                <a:cs typeface="Tahoma" panose="020B0604030504040204" pitchFamily="34" charset="0"/>
              </a:rPr>
              <a:t> </a:t>
            </a:r>
            <a:r>
              <a:rPr lang="es-ES" sz="1049" spc="-20">
                <a:latin typeface="Tahoma" panose="020B0604030504040204" pitchFamily="34" charset="0"/>
                <a:cs typeface="Tahoma" panose="020B0604030504040204" pitchFamily="34" charset="0"/>
              </a:rPr>
              <a:t>pues</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indica</a:t>
            </a:r>
            <a:r>
              <a:rPr sz="1049" spc="-2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que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tienen</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muy</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bien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trabajada</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notoriedad</a:t>
            </a:r>
            <a:r>
              <a:rPr sz="1049">
                <a:latin typeface="Tahoma" panose="020B0604030504040204" pitchFamily="34" charset="0"/>
                <a:cs typeface="Tahoma" panose="020B0604030504040204" pitchFamily="34" charset="0"/>
              </a:rPr>
              <a:t>.</a:t>
            </a:r>
            <a:r>
              <a:rPr sz="1049" spc="-10">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Eso</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sí</a:t>
            </a:r>
            <a:r>
              <a:rPr sz="1049">
                <a:latin typeface="Tahoma" panose="020B0604030504040204" pitchFamily="34" charset="0"/>
                <a:cs typeface="Tahoma" panose="020B0604030504040204" pitchFamily="34" charset="0"/>
              </a:rPr>
              <a:t>,</a:t>
            </a:r>
            <a:r>
              <a:rPr sz="1049" spc="-15">
                <a:latin typeface="Tahoma" panose="020B0604030504040204" pitchFamily="34" charset="0"/>
                <a:cs typeface="Tahoma" panose="020B0604030504040204" pitchFamily="34" charset="0"/>
              </a:rPr>
              <a:t> </a:t>
            </a:r>
            <a:r>
              <a:rPr lang="es-ES" sz="1049" spc="-15">
                <a:latin typeface="Tahoma" panose="020B0604030504040204" pitchFamily="34" charset="0"/>
                <a:cs typeface="Tahoma" panose="020B0604030504040204" pitchFamily="34" charset="0"/>
              </a:rPr>
              <a:t>2</a:t>
            </a:r>
            <a:r>
              <a:rPr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presentan</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un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problema:</a:t>
            </a:r>
            <a:r>
              <a:rPr sz="1049" spc="-1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para</a:t>
            </a:r>
            <a:r>
              <a:rPr lang="es-ES" sz="1049" spc="-10">
                <a:latin typeface="Tahoma" panose="020B0604030504040204" pitchFamily="34" charset="0"/>
                <a:cs typeface="Tahoma" panose="020B0604030504040204" pitchFamily="34" charset="0"/>
              </a:rPr>
              <a:t> la segunda y la tercera</a:t>
            </a:r>
            <a:r>
              <a:rPr sz="1049" spc="-10">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supone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 puntuación de su tráfico total muy alta, no tanto como en Cinfa que es un 10,69% de su tráfico total. Para Pharmamar y GSK se encuentra por encima del 70% y 80% respectivamente.</a:t>
            </a:r>
            <a:endParaRPr sz="1049">
              <a:latin typeface="Tahoma" panose="020B0604030504040204" pitchFamily="34" charset="0"/>
              <a:cs typeface="Tahoma" panose="020B0604030504040204" pitchFamily="34" charset="0"/>
            </a:endParaRPr>
          </a:p>
        </p:txBody>
      </p:sp>
      <p:sp>
        <p:nvSpPr>
          <p:cNvPr id="6" name="object 6"/>
          <p:cNvSpPr txBox="1"/>
          <p:nvPr/>
        </p:nvSpPr>
        <p:spPr>
          <a:xfrm>
            <a:off x="6682177" y="2941078"/>
            <a:ext cx="3028310" cy="981495"/>
          </a:xfrm>
          <a:prstGeom prst="rect">
            <a:avLst/>
          </a:prstGeom>
        </p:spPr>
        <p:txBody>
          <a:bodyPr vert="horz" wrap="square" lIns="0" tIns="12689" rIns="0" bIns="0" rtlCol="0">
            <a:spAutoFit/>
          </a:bodyPr>
          <a:lstStyle/>
          <a:p>
            <a:pPr marL="12690" marR="5076" algn="just">
              <a:spcBef>
                <a:spcPts val="100"/>
              </a:spcBef>
            </a:pPr>
            <a:r>
              <a:rPr sz="1049">
                <a:latin typeface="Tahoma" panose="020B0604030504040204" pitchFamily="34" charset="0"/>
                <a:cs typeface="Tahoma" panose="020B0604030504040204" pitchFamily="34" charset="0"/>
              </a:rPr>
              <a:t>Un</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hecho</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frecuente </a:t>
            </a:r>
            <a:r>
              <a:rPr sz="1049">
                <a:latin typeface="Tahoma" panose="020B0604030504040204" pitchFamily="34" charset="0"/>
                <a:cs typeface="Tahoma" panose="020B0604030504040204" pitchFamily="34" charset="0"/>
              </a:rPr>
              <a:t>con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algunas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a:t>
            </a:r>
            <a:r>
              <a:rPr lang="es-ES" sz="1049">
                <a:latin typeface="Tahoma" panose="020B0604030504040204" pitchFamily="34" charset="0"/>
                <a:cs typeface="Tahoma" panose="020B0604030504040204" pitchFamily="34" charset="0"/>
              </a:rPr>
              <a:t>marcas</a:t>
            </a:r>
            <a:r>
              <a:rPr sz="1049">
                <a:latin typeface="Tahoma" panose="020B0604030504040204" pitchFamily="34" charset="0"/>
                <a:cs typeface="Tahoma" panose="020B0604030504040204" pitchFamily="34" charset="0"/>
              </a:rPr>
              <a:t>”</a:t>
            </a:r>
            <a:r>
              <a:rPr sz="1049" spc="-10">
                <a:latin typeface="Tahoma" panose="020B0604030504040204" pitchFamily="34" charset="0"/>
                <a:cs typeface="Tahoma" panose="020B0604030504040204" pitchFamily="34" charset="0"/>
              </a:rPr>
              <a:t> </a:t>
            </a:r>
            <a:r>
              <a:rPr sz="1049" spc="-25">
                <a:latin typeface="Tahoma" panose="020B0604030504040204" pitchFamily="34" charset="0"/>
                <a:cs typeface="Tahoma" panose="020B0604030504040204" pitchFamily="34" charset="0"/>
              </a:rPr>
              <a:t>es </a:t>
            </a:r>
            <a:r>
              <a:rPr sz="1049">
                <a:latin typeface="Tahoma" panose="020B0604030504040204" pitchFamily="34" charset="0"/>
                <a:cs typeface="Tahoma" panose="020B0604030504040204" pitchFamily="34" charset="0"/>
              </a:rPr>
              <a:t>que</a:t>
            </a:r>
            <a:r>
              <a:rPr sz="1049" spc="-2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la</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manera</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escribirse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puede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generar</a:t>
            </a:r>
            <a:r>
              <a:rPr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dudas</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en</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el</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usuario</a:t>
            </a:r>
            <a:r>
              <a:rPr sz="1049">
                <a:latin typeface="Tahoma" panose="020B0604030504040204" pitchFamily="34" charset="0"/>
                <a:cs typeface="Tahoma" panose="020B0604030504040204" pitchFamily="34" charset="0"/>
              </a:rPr>
              <a:t>,</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y,</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por</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tanto,</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se</a:t>
            </a:r>
            <a:r>
              <a:rPr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consigue</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un</a:t>
            </a:r>
            <a:r>
              <a:rPr sz="1049" spc="-5">
                <a:latin typeface="Tahoma" panose="020B0604030504040204" pitchFamily="34" charset="0"/>
                <a:cs typeface="Tahoma" panose="020B0604030504040204" pitchFamily="34" charset="0"/>
              </a:rPr>
              <a:t> </a:t>
            </a:r>
            <a:r>
              <a:rPr sz="1049" spc="-20">
                <a:latin typeface="Tahoma" panose="020B0604030504040204" pitchFamily="34" charset="0"/>
                <a:cs typeface="Tahoma" panose="020B0604030504040204" pitchFamily="34" charset="0"/>
              </a:rPr>
              <a:t>gran </a:t>
            </a:r>
            <a:r>
              <a:rPr lang="es-ES" sz="1049">
                <a:latin typeface="Tahoma" panose="020B0604030504040204" pitchFamily="34" charset="0"/>
                <a:cs typeface="Tahoma" panose="020B0604030504040204" pitchFamily="34" charset="0"/>
              </a:rPr>
              <a:t>porcentaje</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tráfico</a:t>
            </a:r>
            <a:r>
              <a:rPr sz="1049" spc="-5">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a</a:t>
            </a:r>
            <a:r>
              <a:rPr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través</a:t>
            </a:r>
            <a:r>
              <a:rPr sz="1049" spc="-10">
                <a:latin typeface="Tahoma" panose="020B0604030504040204" pitchFamily="34" charset="0"/>
                <a:cs typeface="Tahoma" panose="020B0604030504040204" pitchFamily="34" charset="0"/>
              </a:rPr>
              <a:t> </a:t>
            </a:r>
            <a:r>
              <a:rPr sz="1049">
                <a:latin typeface="Tahoma" panose="020B0604030504040204" pitchFamily="34" charset="0"/>
                <a:cs typeface="Tahoma" panose="020B0604030504040204" pitchFamily="34" charset="0"/>
              </a:rPr>
              <a:t>de</a:t>
            </a:r>
            <a:r>
              <a:rPr lang="es-ES" sz="1049" spc="-5">
                <a:latin typeface="Tahoma" panose="020B0604030504040204" pitchFamily="34" charset="0"/>
                <a:cs typeface="Tahoma" panose="020B0604030504040204" pitchFamily="34" charset="0"/>
              </a:rPr>
              <a:t>l nombre </a:t>
            </a:r>
            <a:r>
              <a:rPr lang="es-ES" sz="1049">
                <a:latin typeface="Tahoma" panose="020B0604030504040204" pitchFamily="34" charset="0"/>
                <a:cs typeface="Tahoma" panose="020B0604030504040204" pitchFamily="34" charset="0"/>
              </a:rPr>
              <a:t>escrito</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de forma errónea</a:t>
            </a:r>
            <a:r>
              <a:rPr sz="1049">
                <a:latin typeface="Tahoma" panose="020B0604030504040204" pitchFamily="34" charset="0"/>
                <a:cs typeface="Tahoma" panose="020B0604030504040204" pitchFamily="34" charset="0"/>
              </a:rPr>
              <a:t>,</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como</a:t>
            </a:r>
            <a:r>
              <a:rPr sz="1049" spc="-2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podemos</a:t>
            </a:r>
            <a:r>
              <a:rPr sz="1049" spc="-15">
                <a:latin typeface="Tahoma" panose="020B0604030504040204" pitchFamily="34" charset="0"/>
                <a:cs typeface="Tahoma" panose="020B0604030504040204" pitchFamily="34" charset="0"/>
              </a:rPr>
              <a:t> </a:t>
            </a:r>
            <a:r>
              <a:rPr lang="es-ES" sz="1049" spc="-25">
                <a:latin typeface="Tahoma" panose="020B0604030504040204" pitchFamily="34" charset="0"/>
                <a:cs typeface="Tahoma" panose="020B0604030504040204" pitchFamily="34" charset="0"/>
              </a:rPr>
              <a:t>ver</a:t>
            </a:r>
            <a:r>
              <a:rPr sz="1049" spc="-2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con Pharmamar.</a:t>
            </a:r>
            <a:endParaRPr sz="1049">
              <a:latin typeface="Tahoma" panose="020B0604030504040204" pitchFamily="34" charset="0"/>
              <a:cs typeface="Tahoma" panose="020B0604030504040204" pitchFamily="34" charset="0"/>
            </a:endParaRPr>
          </a:p>
        </p:txBody>
      </p:sp>
      <p:sp>
        <p:nvSpPr>
          <p:cNvPr id="10" name="object 8">
            <a:extLst>
              <a:ext uri="{FF2B5EF4-FFF2-40B4-BE49-F238E27FC236}">
                <a16:creationId xmlns:a16="http://schemas.microsoft.com/office/drawing/2014/main" id="{4739DD28-2502-D0CE-1F4F-B6636032A104}"/>
              </a:ext>
            </a:extLst>
          </p:cNvPr>
          <p:cNvSpPr/>
          <p:nvPr/>
        </p:nvSpPr>
        <p:spPr>
          <a:xfrm>
            <a:off x="4490" y="272430"/>
            <a:ext cx="3082874" cy="5262268"/>
          </a:xfrm>
          <a:custGeom>
            <a:avLst/>
            <a:gdLst/>
            <a:ahLst/>
            <a:cxnLst/>
            <a:rect l="l" t="t" r="r" b="b"/>
            <a:pathLst>
              <a:path w="3085465" h="5266690">
                <a:moveTo>
                  <a:pt x="0" y="769577"/>
                </a:moveTo>
                <a:lnTo>
                  <a:pt x="1262251" y="1386173"/>
                </a:lnTo>
                <a:lnTo>
                  <a:pt x="0" y="2397216"/>
                </a:lnTo>
              </a:path>
              <a:path w="3085465" h="5266690">
                <a:moveTo>
                  <a:pt x="0" y="1432017"/>
                </a:moveTo>
                <a:lnTo>
                  <a:pt x="1262251" y="1386173"/>
                </a:lnTo>
                <a:lnTo>
                  <a:pt x="0" y="1819763"/>
                </a:lnTo>
              </a:path>
              <a:path w="3085465" h="5266690">
                <a:moveTo>
                  <a:pt x="0" y="924013"/>
                </a:moveTo>
                <a:lnTo>
                  <a:pt x="3085362" y="550348"/>
                </a:lnTo>
                <a:lnTo>
                  <a:pt x="0" y="5266121"/>
                </a:lnTo>
              </a:path>
              <a:path w="3085465" h="5266690">
                <a:moveTo>
                  <a:pt x="3085362" y="550348"/>
                </a:moveTo>
                <a:lnTo>
                  <a:pt x="1413013" y="2497652"/>
                </a:lnTo>
                <a:lnTo>
                  <a:pt x="0" y="5148122"/>
                </a:lnTo>
              </a:path>
              <a:path w="3085465" h="5266690">
                <a:moveTo>
                  <a:pt x="0" y="2854156"/>
                </a:moveTo>
                <a:lnTo>
                  <a:pt x="1413013" y="2497652"/>
                </a:lnTo>
                <a:lnTo>
                  <a:pt x="0" y="1710089"/>
                </a:lnTo>
              </a:path>
              <a:path w="3085465" h="5266690">
                <a:moveTo>
                  <a:pt x="0" y="3016675"/>
                </a:moveTo>
                <a:lnTo>
                  <a:pt x="2387344" y="2949733"/>
                </a:lnTo>
                <a:lnTo>
                  <a:pt x="1442096" y="99549"/>
                </a:lnTo>
                <a:lnTo>
                  <a:pt x="0" y="0"/>
                </a:lnTo>
              </a:path>
            </a:pathLst>
          </a:custGeom>
          <a:ln w="3175">
            <a:solidFill>
              <a:srgbClr val="000000">
                <a:alpha val="60000"/>
              </a:srgbClr>
            </a:solidFill>
          </a:ln>
        </p:spPr>
        <p:txBody>
          <a:bodyPr wrap="square" lIns="0" tIns="0" rIns="0" bIns="0" rtlCol="0"/>
          <a:lstStyle/>
          <a:p>
            <a:endParaRPr sz="1799"/>
          </a:p>
        </p:txBody>
      </p:sp>
      <p:sp>
        <p:nvSpPr>
          <p:cNvPr id="4" name="object 2">
            <a:extLst>
              <a:ext uri="{FF2B5EF4-FFF2-40B4-BE49-F238E27FC236}">
                <a16:creationId xmlns:a16="http://schemas.microsoft.com/office/drawing/2014/main" id="{6DDC16AC-0864-3C09-598F-42B4282E54C8}"/>
              </a:ext>
            </a:extLst>
          </p:cNvPr>
          <p:cNvSpPr txBox="1">
            <a:spLocks/>
          </p:cNvSpPr>
          <p:nvPr/>
        </p:nvSpPr>
        <p:spPr>
          <a:xfrm>
            <a:off x="3175123" y="1700868"/>
            <a:ext cx="6272847" cy="474091"/>
          </a:xfrm>
          <a:prstGeom prst="rect">
            <a:avLst/>
          </a:prstGeom>
        </p:spPr>
        <p:txBody>
          <a:bodyPr vert="horz" wrap="square" lIns="0" tIns="12689" rIns="0" bIns="0" rtlCol="0" anchor="t">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2998" b="1">
                <a:solidFill>
                  <a:srgbClr val="2B3B88"/>
                </a:solidFill>
              </a:rPr>
              <a:t>Visibilidad de los dominios:</a:t>
            </a:r>
            <a:endParaRPr lang="es-ES" sz="2498" b="1" spc="-10">
              <a:solidFill>
                <a:srgbClr val="2B3B88"/>
              </a:solidFill>
            </a:endParaRPr>
          </a:p>
        </p:txBody>
      </p:sp>
      <p:sp>
        <p:nvSpPr>
          <p:cNvPr id="11" name="object 2">
            <a:extLst>
              <a:ext uri="{FF2B5EF4-FFF2-40B4-BE49-F238E27FC236}">
                <a16:creationId xmlns:a16="http://schemas.microsoft.com/office/drawing/2014/main" id="{1AA49C65-3E83-3DFD-3896-964AB617229E}"/>
              </a:ext>
            </a:extLst>
          </p:cNvPr>
          <p:cNvSpPr txBox="1">
            <a:spLocks/>
          </p:cNvSpPr>
          <p:nvPr/>
        </p:nvSpPr>
        <p:spPr>
          <a:xfrm>
            <a:off x="3161882" y="2415883"/>
            <a:ext cx="6561536" cy="320332"/>
          </a:xfrm>
          <a:prstGeom prst="rect">
            <a:avLst/>
          </a:prstGeom>
        </p:spPr>
        <p:txBody>
          <a:bodyPr vert="horz" wrap="square" lIns="0" tIns="12689" rIns="0" bIns="0" rtlCol="0" anchor="t">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1998" spc="-10">
                <a:solidFill>
                  <a:srgbClr val="2B3B88"/>
                </a:solidFill>
              </a:rPr>
              <a:t>Tráfico Orgánico - con Marca</a:t>
            </a:r>
            <a:endParaRPr lang="es-ES" sz="1799" spc="-10">
              <a:solidFill>
                <a:srgbClr val="2B3B88"/>
              </a:solidFill>
            </a:endParaRPr>
          </a:p>
        </p:txBody>
      </p:sp>
      <p:pic>
        <p:nvPicPr>
          <p:cNvPr id="8" name="Imagen 7">
            <a:extLst>
              <a:ext uri="{FF2B5EF4-FFF2-40B4-BE49-F238E27FC236}">
                <a16:creationId xmlns:a16="http://schemas.microsoft.com/office/drawing/2014/main" id="{3C937081-6DE7-875E-FE2D-8E5D128EDDF1}"/>
              </a:ext>
            </a:extLst>
          </p:cNvPr>
          <p:cNvPicPr>
            <a:picLocks noChangeAspect="1"/>
          </p:cNvPicPr>
          <p:nvPr/>
        </p:nvPicPr>
        <p:blipFill>
          <a:blip r:embed="rId2"/>
          <a:stretch>
            <a:fillRect/>
          </a:stretch>
        </p:blipFill>
        <p:spPr>
          <a:xfrm>
            <a:off x="6539498" y="5027003"/>
            <a:ext cx="4149413" cy="2728207"/>
          </a:xfrm>
          <a:prstGeom prst="rect">
            <a:avLst/>
          </a:prstGeom>
        </p:spPr>
      </p:pic>
      <p:sp>
        <p:nvSpPr>
          <p:cNvPr id="2" name="object 14">
            <a:extLst>
              <a:ext uri="{FF2B5EF4-FFF2-40B4-BE49-F238E27FC236}">
                <a16:creationId xmlns:a16="http://schemas.microsoft.com/office/drawing/2014/main" id="{E4DFB8CE-1BFC-AE25-D7BB-B20559B12C9E}"/>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23</a:t>
            </a:fld>
            <a:endParaRPr lang="es-E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ject 8">
            <a:extLst>
              <a:ext uri="{FF2B5EF4-FFF2-40B4-BE49-F238E27FC236}">
                <a16:creationId xmlns:a16="http://schemas.microsoft.com/office/drawing/2014/main" id="{4739DD28-2502-D0CE-1F4F-B6636032A104}"/>
              </a:ext>
            </a:extLst>
          </p:cNvPr>
          <p:cNvSpPr/>
          <p:nvPr/>
        </p:nvSpPr>
        <p:spPr>
          <a:xfrm>
            <a:off x="4490" y="272430"/>
            <a:ext cx="3082874" cy="5262268"/>
          </a:xfrm>
          <a:custGeom>
            <a:avLst/>
            <a:gdLst/>
            <a:ahLst/>
            <a:cxnLst/>
            <a:rect l="l" t="t" r="r" b="b"/>
            <a:pathLst>
              <a:path w="3085465" h="5266690">
                <a:moveTo>
                  <a:pt x="0" y="769577"/>
                </a:moveTo>
                <a:lnTo>
                  <a:pt x="1262251" y="1386173"/>
                </a:lnTo>
                <a:lnTo>
                  <a:pt x="0" y="2397216"/>
                </a:lnTo>
              </a:path>
              <a:path w="3085465" h="5266690">
                <a:moveTo>
                  <a:pt x="0" y="1432017"/>
                </a:moveTo>
                <a:lnTo>
                  <a:pt x="1262251" y="1386173"/>
                </a:lnTo>
                <a:lnTo>
                  <a:pt x="0" y="1819763"/>
                </a:lnTo>
              </a:path>
              <a:path w="3085465" h="5266690">
                <a:moveTo>
                  <a:pt x="0" y="924013"/>
                </a:moveTo>
                <a:lnTo>
                  <a:pt x="3085362" y="550348"/>
                </a:lnTo>
                <a:lnTo>
                  <a:pt x="0" y="5266121"/>
                </a:lnTo>
              </a:path>
              <a:path w="3085465" h="5266690">
                <a:moveTo>
                  <a:pt x="3085362" y="550348"/>
                </a:moveTo>
                <a:lnTo>
                  <a:pt x="1413013" y="2497652"/>
                </a:lnTo>
                <a:lnTo>
                  <a:pt x="0" y="5148122"/>
                </a:lnTo>
              </a:path>
              <a:path w="3085465" h="5266690">
                <a:moveTo>
                  <a:pt x="0" y="2854156"/>
                </a:moveTo>
                <a:lnTo>
                  <a:pt x="1413013" y="2497652"/>
                </a:lnTo>
                <a:lnTo>
                  <a:pt x="0" y="1710089"/>
                </a:lnTo>
              </a:path>
              <a:path w="3085465" h="5266690">
                <a:moveTo>
                  <a:pt x="0" y="3016675"/>
                </a:moveTo>
                <a:lnTo>
                  <a:pt x="2387344" y="2949733"/>
                </a:lnTo>
                <a:lnTo>
                  <a:pt x="1442096" y="99549"/>
                </a:lnTo>
                <a:lnTo>
                  <a:pt x="0" y="0"/>
                </a:lnTo>
              </a:path>
            </a:pathLst>
          </a:custGeom>
          <a:ln w="3175">
            <a:solidFill>
              <a:srgbClr val="000000">
                <a:alpha val="60000"/>
              </a:srgbClr>
            </a:solidFill>
          </a:ln>
        </p:spPr>
        <p:txBody>
          <a:bodyPr wrap="square" lIns="0" tIns="0" rIns="0" bIns="0" rtlCol="0"/>
          <a:lstStyle/>
          <a:p>
            <a:endParaRPr sz="1799"/>
          </a:p>
        </p:txBody>
      </p:sp>
      <p:sp>
        <p:nvSpPr>
          <p:cNvPr id="3" name="object 8">
            <a:extLst>
              <a:ext uri="{FF2B5EF4-FFF2-40B4-BE49-F238E27FC236}">
                <a16:creationId xmlns:a16="http://schemas.microsoft.com/office/drawing/2014/main" id="{8489C263-A5F4-ABA0-A750-899CD3301BA3}"/>
              </a:ext>
            </a:extLst>
          </p:cNvPr>
          <p:cNvSpPr txBox="1"/>
          <p:nvPr/>
        </p:nvSpPr>
        <p:spPr>
          <a:xfrm>
            <a:off x="3166490" y="6624961"/>
            <a:ext cx="2180210" cy="265875"/>
          </a:xfrm>
          <a:prstGeom prst="rect">
            <a:avLst/>
          </a:prstGeom>
        </p:spPr>
        <p:txBody>
          <a:bodyPr vert="horz" wrap="square" lIns="0" tIns="19668" rIns="0" bIns="0" rtlCol="0">
            <a:spAutoFit/>
          </a:bodyPr>
          <a:lstStyle/>
          <a:p>
            <a:pPr marL="12690">
              <a:spcBef>
                <a:spcPts val="155"/>
              </a:spcBef>
            </a:pPr>
            <a:r>
              <a:rPr sz="799" b="1" i="1">
                <a:latin typeface="Tahoma" panose="020B0604030504040204" pitchFamily="34" charset="0"/>
                <a:ea typeface="Tahoma" panose="020B0604030504040204" pitchFamily="34" charset="0"/>
                <a:cs typeface="Tahoma" panose="020B0604030504040204" pitchFamily="34" charset="0"/>
              </a:rPr>
              <a:t>Fuente</a:t>
            </a:r>
            <a:r>
              <a:rPr sz="799" i="1">
                <a:latin typeface="Tahoma" panose="020B0604030504040204" pitchFamily="34" charset="0"/>
                <a:ea typeface="Tahoma" panose="020B0604030504040204" pitchFamily="34" charset="0"/>
                <a:cs typeface="Tahoma" panose="020B0604030504040204" pitchFamily="34" charset="0"/>
              </a:rPr>
              <a:t>:</a:t>
            </a:r>
            <a:r>
              <a:rPr sz="799" i="1" spc="-5">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Semrush</a:t>
            </a:r>
            <a:r>
              <a:rPr sz="799" i="1" spc="-10">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a:p>
            <a:pPr marL="12690" marR="5076"/>
            <a:r>
              <a:rPr lang="es-ES" sz="799" i="1">
                <a:latin typeface="Tahoma" panose="020B0604030504040204" pitchFamily="34" charset="0"/>
                <a:ea typeface="Tahoma" panose="020B0604030504040204" pitchFamily="34" charset="0"/>
                <a:cs typeface="Tahoma" panose="020B0604030504040204" pitchFamily="34" charset="0"/>
              </a:rPr>
              <a:t>Datos</a:t>
            </a:r>
            <a:r>
              <a:rPr lang="es-ES" sz="799" i="1" spc="-15">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obtenidos</a:t>
            </a:r>
            <a:r>
              <a:rPr lang="es-ES"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el</a:t>
            </a:r>
            <a:r>
              <a:rPr lang="es-ES" sz="799" i="1" spc="-10">
                <a:latin typeface="Tahoma" panose="020B0604030504040204" pitchFamily="34" charset="0"/>
                <a:ea typeface="Tahoma" panose="020B0604030504040204" pitchFamily="34" charset="0"/>
                <a:cs typeface="Tahoma" panose="020B0604030504040204" pitchFamily="34" charset="0"/>
              </a:rPr>
              <a:t> 16 de junio de 2025.</a:t>
            </a:r>
            <a:endParaRPr lang="es-ES" sz="799" i="1">
              <a:latin typeface="Tahoma" panose="020B0604030504040204" pitchFamily="34" charset="0"/>
              <a:ea typeface="Tahoma" panose="020B0604030504040204" pitchFamily="34" charset="0"/>
              <a:cs typeface="Tahoma" panose="020B0604030504040204" pitchFamily="34" charset="0"/>
            </a:endParaRPr>
          </a:p>
        </p:txBody>
      </p:sp>
      <p:graphicFrame>
        <p:nvGraphicFramePr>
          <p:cNvPr id="8" name="Tabla 7">
            <a:extLst>
              <a:ext uri="{FF2B5EF4-FFF2-40B4-BE49-F238E27FC236}">
                <a16:creationId xmlns:a16="http://schemas.microsoft.com/office/drawing/2014/main" id="{FE914F4D-C2FE-0AEA-825E-21BF7FE494F9}"/>
              </a:ext>
            </a:extLst>
          </p:cNvPr>
          <p:cNvGraphicFramePr>
            <a:graphicFrameLocks noGrp="1"/>
          </p:cNvGraphicFramePr>
          <p:nvPr>
            <p:extLst>
              <p:ext uri="{D42A27DB-BD31-4B8C-83A1-F6EECF244321}">
                <p14:modId xmlns:p14="http://schemas.microsoft.com/office/powerpoint/2010/main" val="781657960"/>
              </p:ext>
            </p:extLst>
          </p:nvPr>
        </p:nvGraphicFramePr>
        <p:xfrm>
          <a:off x="3161882" y="1076129"/>
          <a:ext cx="7349277" cy="6141567"/>
        </p:xfrm>
        <a:graphic>
          <a:graphicData uri="http://schemas.openxmlformats.org/drawingml/2006/table">
            <a:tbl>
              <a:tblPr/>
              <a:tblGrid>
                <a:gridCol w="595084">
                  <a:extLst>
                    <a:ext uri="{9D8B030D-6E8A-4147-A177-3AD203B41FA5}">
                      <a16:colId xmlns:a16="http://schemas.microsoft.com/office/drawing/2014/main" val="19887048"/>
                    </a:ext>
                  </a:extLst>
                </a:gridCol>
                <a:gridCol w="1413323">
                  <a:extLst>
                    <a:ext uri="{9D8B030D-6E8A-4147-A177-3AD203B41FA5}">
                      <a16:colId xmlns:a16="http://schemas.microsoft.com/office/drawing/2014/main" val="3151827919"/>
                    </a:ext>
                  </a:extLst>
                </a:gridCol>
                <a:gridCol w="2038163">
                  <a:extLst>
                    <a:ext uri="{9D8B030D-6E8A-4147-A177-3AD203B41FA5}">
                      <a16:colId xmlns:a16="http://schemas.microsoft.com/office/drawing/2014/main" val="1499630439"/>
                    </a:ext>
                  </a:extLst>
                </a:gridCol>
                <a:gridCol w="803362">
                  <a:extLst>
                    <a:ext uri="{9D8B030D-6E8A-4147-A177-3AD203B41FA5}">
                      <a16:colId xmlns:a16="http://schemas.microsoft.com/office/drawing/2014/main" val="2509481239"/>
                    </a:ext>
                  </a:extLst>
                </a:gridCol>
                <a:gridCol w="833115">
                  <a:extLst>
                    <a:ext uri="{9D8B030D-6E8A-4147-A177-3AD203B41FA5}">
                      <a16:colId xmlns:a16="http://schemas.microsoft.com/office/drawing/2014/main" val="932806904"/>
                    </a:ext>
                  </a:extLst>
                </a:gridCol>
                <a:gridCol w="833115">
                  <a:extLst>
                    <a:ext uri="{9D8B030D-6E8A-4147-A177-3AD203B41FA5}">
                      <a16:colId xmlns:a16="http://schemas.microsoft.com/office/drawing/2014/main" val="442643203"/>
                    </a:ext>
                  </a:extLst>
                </a:gridCol>
                <a:gridCol w="833115">
                  <a:extLst>
                    <a:ext uri="{9D8B030D-6E8A-4147-A177-3AD203B41FA5}">
                      <a16:colId xmlns:a16="http://schemas.microsoft.com/office/drawing/2014/main" val="3903059337"/>
                    </a:ext>
                  </a:extLst>
                </a:gridCol>
              </a:tblGrid>
              <a:tr h="225536">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Ranking</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Marca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URL</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Tráfico con marca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Comparativa vs Obs. 2024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 Trafico orgánico Marca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5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Top-3 Kwds Marca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3400106473"/>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Cinfa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https://www.cinfa.com/</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39.302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24.054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10,69%</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cinfa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aluneb</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ergial</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414484088"/>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Pharmamar</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https://pharmamar.com/es/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29.424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-9.358</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70,13%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pharmamar</a:t>
                      </a:r>
                      <a:b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pharmamar s.a.</a:t>
                      </a:r>
                      <a:b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pharmamar bolsa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17126660"/>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Glaxosmithline (GSK)</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https://es.gsk.com/es-es/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23.857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5.820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82,49%</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n-U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gsk</a:t>
                      </a:r>
                      <a:br>
                        <a:rPr lang="en-U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n-U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glaxo company</a:t>
                      </a:r>
                      <a:br>
                        <a:rPr lang="en-U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n-U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glaxo smith and kline</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005944330"/>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MSD</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https://www.msd.es/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19.218</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-283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71,59%</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msd</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merck &amp; co msd</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msd profesionales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790045173"/>
                  </a:ext>
                </a:extLst>
              </a:tr>
              <a:tr h="273157">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Boehringer Ingelheim</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https://www.boehringer-ingelheim.com/es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19.072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18.954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94,00%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boehringer ingelheim</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boehringer ingelheim alemania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boehringer ingelheim it</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981470929"/>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Pfizer</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https://www.pfizer.es/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18.652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9.123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66,37%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pfizer</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pfizer pfizer</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phize</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141934011"/>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Roche</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https://www.roche.es/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17.745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1.204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55,71%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roche</a:t>
                      </a:r>
                      <a:b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roche diagnostics sl</a:t>
                      </a:r>
                      <a:b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roche diagnostics s.l.</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292541484"/>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Lilly</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https://www.lilly.com/es/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17.350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16.981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81,73%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fi-FI"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eli lilly</a:t>
                      </a:r>
                      <a:br>
                        <a:rPr lang="fi-FI"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fi-FI"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eli and lilly</a:t>
                      </a:r>
                      <a:br>
                        <a:rPr lang="fi-FI"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fi-FI"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eli lilly empresa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110529998"/>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Rovi</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https://www.rovi.es/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16.386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3.187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91,11%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rovi</a:t>
                      </a:r>
                      <a:b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rovi company</a:t>
                      </a:r>
                      <a:b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rovi corporation</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955262615"/>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AstraZeneca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https://www.astrazeneca.es/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14.186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242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84,00%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astrazeneca</a:t>
                      </a:r>
                      <a:b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astrazeneca astrazeneca</a:t>
                      </a:r>
                      <a:b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astra zeneca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767398109"/>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11º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Sanofi</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https://www.sanofi.com/es/espana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13.255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3.959</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97,11%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sanofi</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sanofi españa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sanfoli</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835736611"/>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12º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Abbott</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https://www.es.abbott/</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12.099</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1.192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90,00%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abbott</a:t>
                      </a:r>
                      <a:b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-laboratorio abbott</a:t>
                      </a:r>
                      <a:b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laboratoires abbott</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475938102"/>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13º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Kern Pharma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https://www.kernpharma.com/es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10.567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2.991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15,13%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kern pharma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kenfarma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kern</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188537338"/>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14º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Almirall</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https://www.almirall.es/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10.277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1.954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66,65%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almirall</a:t>
                      </a:r>
                      <a:b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almirall laboratorio</a:t>
                      </a:r>
                      <a:b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it-IT"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laboratorios almirall</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70033558"/>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15º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Bayer</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https://www.bayer.com/es/es/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10.201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10.081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86,00%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bayer bayer company</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bayer madrid</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bayer barcelona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673779503"/>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Grifols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https://www.grifols.com/es/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9.957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-14.106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58,73%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grifols international</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grifols movaco</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grifols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633371628"/>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17º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Ferrer</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https://www.ferrer.com/es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9.568</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5.488</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91,00%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ferrer</a:t>
                      </a:r>
                      <a:b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empresa ferrer</a:t>
                      </a:r>
                      <a:b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laboratorios ferrer</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11609110"/>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18º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Esteve</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https://www.esteve.com/es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5.988</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-65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95,37%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esteve</a:t>
                      </a:r>
                      <a:b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quimica esteve</a:t>
                      </a:r>
                      <a:b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pt-BR"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laboratorios esteve</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933670267"/>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Menarini</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https://menarini.es/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5.434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2.663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46,40%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menarino</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menarini</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menarini españa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516882422"/>
                  </a:ext>
                </a:extLst>
              </a:tr>
              <a:tr h="234290">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20º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Novartis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https://www.novartis.com/es-es/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4.815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-3.362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67,86%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novartis barcelona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novartis almunia de doña godin</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jobs novartis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19532959"/>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21º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Abbvie</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https://www.abbvie.es/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3.835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326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75,55%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abbvie</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abbvie spain</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abbvie españa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80110436"/>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22º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Merck KGAA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https://www.merckgroup.com/es-es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1.538</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-10.192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56,23%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merck mollet</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merck españa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merck tres cantos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295579985"/>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23º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Teva Pharma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https://www.tevapharma.es/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1.145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-877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34,96%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teva pharma zaragoza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teva zaragoza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teva españa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211223851"/>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24º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Janssen</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https://innovativemedicine.jnj.com/spain/</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965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-1.853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49,56%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johnson &amp; johnson españa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johnson and johnson españa</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j&amp;j españa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613668478"/>
                  </a:ext>
                </a:extLst>
              </a:tr>
              <a:tr h="299747">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25º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Gilead</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https://www.gilead.com/es-es</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-4.327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18,07%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 i l e a d</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gilead sciences</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 gilead scientist</a:t>
                      </a:r>
                      <a:br>
                        <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br>
                      <a:endParaRPr lang="es-ES" sz="5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endParaRP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542613559"/>
                  </a:ext>
                </a:extLst>
              </a:tr>
            </a:tbl>
          </a:graphicData>
        </a:graphic>
      </p:graphicFrame>
      <p:sp>
        <p:nvSpPr>
          <p:cNvPr id="5" name="CuadroTexto 4">
            <a:extLst>
              <a:ext uri="{FF2B5EF4-FFF2-40B4-BE49-F238E27FC236}">
                <a16:creationId xmlns:a16="http://schemas.microsoft.com/office/drawing/2014/main" id="{BAECFD75-A067-AAB7-61E5-E8D865B3A275}"/>
              </a:ext>
            </a:extLst>
          </p:cNvPr>
          <p:cNvSpPr txBox="1"/>
          <p:nvPr/>
        </p:nvSpPr>
        <p:spPr>
          <a:xfrm>
            <a:off x="3087364" y="398552"/>
            <a:ext cx="5344510"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12700" marR="5080" hangingPunct="1">
              <a:spcBef>
                <a:spcPts val="100"/>
              </a:spcBef>
            </a:pPr>
            <a:r>
              <a:rPr lang="es-ES" sz="1800" b="1" spc="100">
                <a:solidFill>
                  <a:srgbClr val="25408F"/>
                </a:solidFill>
                <a:latin typeface="Tahoma" panose="020B0604030504040204" pitchFamily="34" charset="0"/>
                <a:ea typeface="Tahoma" panose="020B0604030504040204" pitchFamily="34" charset="0"/>
                <a:cs typeface="Tahoma" panose="020B0604030504040204" pitchFamily="34" charset="0"/>
              </a:rPr>
              <a:t>Tráfico Orgánico - con Marca</a:t>
            </a:r>
          </a:p>
        </p:txBody>
      </p:sp>
      <p:sp>
        <p:nvSpPr>
          <p:cNvPr id="2" name="object 14">
            <a:extLst>
              <a:ext uri="{FF2B5EF4-FFF2-40B4-BE49-F238E27FC236}">
                <a16:creationId xmlns:a16="http://schemas.microsoft.com/office/drawing/2014/main" id="{57B55DE5-32CB-7910-58D8-C3D56C832F60}"/>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24</a:t>
            </a:fld>
            <a:endParaRPr lang="es-ES" dirty="0"/>
          </a:p>
        </p:txBody>
      </p:sp>
    </p:spTree>
    <p:extLst>
      <p:ext uri="{BB962C8B-B14F-4D97-AF65-F5344CB8AC3E}">
        <p14:creationId xmlns:p14="http://schemas.microsoft.com/office/powerpoint/2010/main" val="82788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51E22-71FB-5A62-421D-B8D4F98AA6A9}"/>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2BA38F50-4467-68AC-94C9-BDDC1B49676C}"/>
              </a:ext>
            </a:extLst>
          </p:cNvPr>
          <p:cNvSpPr txBox="1">
            <a:spLocks noGrp="1"/>
          </p:cNvSpPr>
          <p:nvPr>
            <p:ph type="title"/>
          </p:nvPr>
        </p:nvSpPr>
        <p:spPr>
          <a:xfrm>
            <a:off x="3175123" y="581948"/>
            <a:ext cx="2755286" cy="1119879"/>
          </a:xfrm>
          <a:prstGeom prst="rect">
            <a:avLst/>
          </a:prstGeom>
        </p:spPr>
        <p:txBody>
          <a:bodyPr vert="horz" wrap="square" lIns="0" tIns="12689" rIns="0" bIns="0" rtlCol="0">
            <a:spAutoFit/>
          </a:bodyPr>
          <a:lstStyle/>
          <a:p>
            <a:pPr marL="12690">
              <a:spcBef>
                <a:spcPts val="100"/>
              </a:spcBef>
            </a:pPr>
            <a:r>
              <a:rPr lang="es-ES" sz="7194" spc="-10">
                <a:solidFill>
                  <a:srgbClr val="2B3B88"/>
                </a:solidFill>
              </a:rPr>
              <a:t>3.2.2</a:t>
            </a:r>
            <a:endParaRPr sz="7194">
              <a:solidFill>
                <a:srgbClr val="2B3B88"/>
              </a:solidFill>
            </a:endParaRPr>
          </a:p>
        </p:txBody>
      </p:sp>
      <p:sp>
        <p:nvSpPr>
          <p:cNvPr id="5" name="object 5">
            <a:extLst>
              <a:ext uri="{FF2B5EF4-FFF2-40B4-BE49-F238E27FC236}">
                <a16:creationId xmlns:a16="http://schemas.microsoft.com/office/drawing/2014/main" id="{DC21166B-BD3F-D9EE-057F-6C2862D5CBF8}"/>
              </a:ext>
            </a:extLst>
          </p:cNvPr>
          <p:cNvSpPr txBox="1"/>
          <p:nvPr/>
        </p:nvSpPr>
        <p:spPr>
          <a:xfrm>
            <a:off x="3175124" y="2941078"/>
            <a:ext cx="3058130" cy="981495"/>
          </a:xfrm>
          <a:prstGeom prst="rect">
            <a:avLst/>
          </a:prstGeom>
        </p:spPr>
        <p:txBody>
          <a:bodyPr vert="horz" wrap="square" lIns="0" tIns="12689" rIns="0" bIns="0" rtlCol="0">
            <a:spAutoFit/>
          </a:bodyPr>
          <a:lstStyle/>
          <a:p>
            <a:pPr marL="12690" marR="5076" algn="just">
              <a:spcBef>
                <a:spcPts val="100"/>
              </a:spcBef>
            </a:pPr>
            <a:r>
              <a:rPr lang="es-ES" sz="1049" b="1">
                <a:latin typeface="Tahoma" panose="020B0604030504040204" pitchFamily="34" charset="0"/>
                <a:cs typeface="Tahoma" panose="020B0604030504040204" pitchFamily="34" charset="0"/>
              </a:rPr>
              <a:t>Cinfa, Kern Pharma y Roche son las farmacéuticas con mayor tráfico orgánico para </a:t>
            </a:r>
            <a:r>
              <a:rPr lang="es-ES" sz="1049" b="1" err="1">
                <a:latin typeface="Tahoma" panose="020B0604030504040204" pitchFamily="34" charset="0"/>
                <a:cs typeface="Tahoma" panose="020B0604030504040204" pitchFamily="34" charset="0"/>
              </a:rPr>
              <a:t>keywords</a:t>
            </a:r>
            <a:r>
              <a:rPr lang="es-ES" sz="1049" b="1">
                <a:latin typeface="Tahoma" panose="020B0604030504040204" pitchFamily="34" charset="0"/>
                <a:cs typeface="Tahoma" panose="020B0604030504040204" pitchFamily="34" charset="0"/>
              </a:rPr>
              <a:t> sin marca, </a:t>
            </a:r>
            <a:r>
              <a:rPr lang="es-ES" sz="1049">
                <a:latin typeface="Tahoma" panose="020B0604030504040204" pitchFamily="34" charset="0"/>
                <a:cs typeface="Tahoma" panose="020B0604030504040204" pitchFamily="34" charset="0"/>
              </a:rPr>
              <a:t>es decir, aquel en el que las </a:t>
            </a:r>
            <a:r>
              <a:rPr lang="es-ES" sz="1049" err="1">
                <a:latin typeface="Tahoma" panose="020B0604030504040204" pitchFamily="34" charset="0"/>
                <a:cs typeface="Tahoma" panose="020B0604030504040204" pitchFamily="34" charset="0"/>
              </a:rPr>
              <a:t>keywords</a:t>
            </a:r>
            <a:r>
              <a:rPr lang="es-ES" sz="1049">
                <a:latin typeface="Tahoma" panose="020B0604030504040204" pitchFamily="34" charset="0"/>
                <a:cs typeface="Tahoma" panose="020B0604030504040204" pitchFamily="34" charset="0"/>
              </a:rPr>
              <a:t>  llevan términos genéricos. Por ejemplo, servicios que ofrecen, enfermedades que tratan sus productos...</a:t>
            </a:r>
          </a:p>
        </p:txBody>
      </p:sp>
      <p:sp>
        <p:nvSpPr>
          <p:cNvPr id="6" name="object 6">
            <a:extLst>
              <a:ext uri="{FF2B5EF4-FFF2-40B4-BE49-F238E27FC236}">
                <a16:creationId xmlns:a16="http://schemas.microsoft.com/office/drawing/2014/main" id="{B3FC4426-1047-5977-F3B2-FDFA1CA847A4}"/>
              </a:ext>
            </a:extLst>
          </p:cNvPr>
          <p:cNvSpPr txBox="1"/>
          <p:nvPr/>
        </p:nvSpPr>
        <p:spPr>
          <a:xfrm>
            <a:off x="6682177" y="2941077"/>
            <a:ext cx="3399676" cy="820049"/>
          </a:xfrm>
          <a:prstGeom prst="rect">
            <a:avLst/>
          </a:prstGeom>
        </p:spPr>
        <p:txBody>
          <a:bodyPr vert="horz" wrap="square" lIns="0" tIns="12689" rIns="0" bIns="0" rtlCol="0">
            <a:spAutoFit/>
          </a:bodyPr>
          <a:lstStyle/>
          <a:p>
            <a:pPr marL="12690" marR="5076" algn="just">
              <a:spcBef>
                <a:spcPts val="100"/>
              </a:spcBef>
            </a:pPr>
            <a:r>
              <a:rPr lang="es-ES" sz="1049">
                <a:latin typeface="Tahoma" panose="020B0604030504040204" pitchFamily="34" charset="0"/>
                <a:cs typeface="Tahoma" panose="020B0604030504040204" pitchFamily="34" charset="0"/>
              </a:rPr>
              <a:t>Es una situación positiva cuando el usuario sufre, por ejemplo, una dolencia y la busca en el SERP (ya sea información sobre la propia enfermedad/dolencia o medicamento para su tratamiento) y los primeros resultados son los de estas marcas.</a:t>
            </a:r>
          </a:p>
        </p:txBody>
      </p:sp>
      <p:sp>
        <p:nvSpPr>
          <p:cNvPr id="10" name="object 8">
            <a:extLst>
              <a:ext uri="{FF2B5EF4-FFF2-40B4-BE49-F238E27FC236}">
                <a16:creationId xmlns:a16="http://schemas.microsoft.com/office/drawing/2014/main" id="{27A6BBE0-E905-257E-2EBF-242C7556CAD0}"/>
              </a:ext>
            </a:extLst>
          </p:cNvPr>
          <p:cNvSpPr/>
          <p:nvPr/>
        </p:nvSpPr>
        <p:spPr>
          <a:xfrm>
            <a:off x="4490" y="272430"/>
            <a:ext cx="3082874" cy="5262268"/>
          </a:xfrm>
          <a:custGeom>
            <a:avLst/>
            <a:gdLst/>
            <a:ahLst/>
            <a:cxnLst/>
            <a:rect l="l" t="t" r="r" b="b"/>
            <a:pathLst>
              <a:path w="3085465" h="5266690">
                <a:moveTo>
                  <a:pt x="0" y="769577"/>
                </a:moveTo>
                <a:lnTo>
                  <a:pt x="1262251" y="1386173"/>
                </a:lnTo>
                <a:lnTo>
                  <a:pt x="0" y="2397216"/>
                </a:lnTo>
              </a:path>
              <a:path w="3085465" h="5266690">
                <a:moveTo>
                  <a:pt x="0" y="1432017"/>
                </a:moveTo>
                <a:lnTo>
                  <a:pt x="1262251" y="1386173"/>
                </a:lnTo>
                <a:lnTo>
                  <a:pt x="0" y="1819763"/>
                </a:lnTo>
              </a:path>
              <a:path w="3085465" h="5266690">
                <a:moveTo>
                  <a:pt x="0" y="924013"/>
                </a:moveTo>
                <a:lnTo>
                  <a:pt x="3085362" y="550348"/>
                </a:lnTo>
                <a:lnTo>
                  <a:pt x="0" y="5266121"/>
                </a:lnTo>
              </a:path>
              <a:path w="3085465" h="5266690">
                <a:moveTo>
                  <a:pt x="3085362" y="550348"/>
                </a:moveTo>
                <a:lnTo>
                  <a:pt x="1413013" y="2497652"/>
                </a:lnTo>
                <a:lnTo>
                  <a:pt x="0" y="5148122"/>
                </a:lnTo>
              </a:path>
              <a:path w="3085465" h="5266690">
                <a:moveTo>
                  <a:pt x="0" y="2854156"/>
                </a:moveTo>
                <a:lnTo>
                  <a:pt x="1413013" y="2497652"/>
                </a:lnTo>
                <a:lnTo>
                  <a:pt x="0" y="1710089"/>
                </a:lnTo>
              </a:path>
              <a:path w="3085465" h="5266690">
                <a:moveTo>
                  <a:pt x="0" y="3016675"/>
                </a:moveTo>
                <a:lnTo>
                  <a:pt x="2387344" y="2949733"/>
                </a:lnTo>
                <a:lnTo>
                  <a:pt x="1442096" y="99549"/>
                </a:lnTo>
                <a:lnTo>
                  <a:pt x="0" y="0"/>
                </a:lnTo>
              </a:path>
            </a:pathLst>
          </a:custGeom>
          <a:ln w="3175">
            <a:solidFill>
              <a:srgbClr val="000000">
                <a:alpha val="60000"/>
              </a:srgbClr>
            </a:solidFill>
          </a:ln>
        </p:spPr>
        <p:txBody>
          <a:bodyPr wrap="square" lIns="0" tIns="0" rIns="0" bIns="0" rtlCol="0"/>
          <a:lstStyle/>
          <a:p>
            <a:endParaRPr sz="1799"/>
          </a:p>
        </p:txBody>
      </p:sp>
      <p:sp>
        <p:nvSpPr>
          <p:cNvPr id="4" name="object 2">
            <a:extLst>
              <a:ext uri="{FF2B5EF4-FFF2-40B4-BE49-F238E27FC236}">
                <a16:creationId xmlns:a16="http://schemas.microsoft.com/office/drawing/2014/main" id="{30A1CA59-DD43-4E01-4DAF-7AFABE2E2776}"/>
              </a:ext>
            </a:extLst>
          </p:cNvPr>
          <p:cNvSpPr txBox="1">
            <a:spLocks/>
          </p:cNvSpPr>
          <p:nvPr/>
        </p:nvSpPr>
        <p:spPr>
          <a:xfrm>
            <a:off x="3175123" y="1700868"/>
            <a:ext cx="6272847" cy="474091"/>
          </a:xfrm>
          <a:prstGeom prst="rect">
            <a:avLst/>
          </a:prstGeom>
        </p:spPr>
        <p:txBody>
          <a:bodyPr vert="horz" wrap="square" lIns="0" tIns="12689" rIns="0" bIns="0" rtlCol="0" anchor="t">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2998" b="1">
                <a:solidFill>
                  <a:srgbClr val="2B3B88"/>
                </a:solidFill>
              </a:rPr>
              <a:t>Visibilidad de los dominios:</a:t>
            </a:r>
            <a:endParaRPr lang="es-ES" sz="2498" b="1" spc="-10">
              <a:solidFill>
                <a:srgbClr val="2B3B88"/>
              </a:solidFill>
            </a:endParaRPr>
          </a:p>
        </p:txBody>
      </p:sp>
      <p:sp>
        <p:nvSpPr>
          <p:cNvPr id="11" name="object 2">
            <a:extLst>
              <a:ext uri="{FF2B5EF4-FFF2-40B4-BE49-F238E27FC236}">
                <a16:creationId xmlns:a16="http://schemas.microsoft.com/office/drawing/2014/main" id="{B02C8FDC-585D-29F8-797F-D6BD95929362}"/>
              </a:ext>
            </a:extLst>
          </p:cNvPr>
          <p:cNvSpPr txBox="1">
            <a:spLocks/>
          </p:cNvSpPr>
          <p:nvPr/>
        </p:nvSpPr>
        <p:spPr>
          <a:xfrm>
            <a:off x="3161882" y="2415883"/>
            <a:ext cx="6561536" cy="320332"/>
          </a:xfrm>
          <a:prstGeom prst="rect">
            <a:avLst/>
          </a:prstGeom>
        </p:spPr>
        <p:txBody>
          <a:bodyPr vert="horz" wrap="square" lIns="0" tIns="12689" rIns="0" bIns="0" rtlCol="0" anchor="t">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1998" spc="-10">
                <a:solidFill>
                  <a:srgbClr val="2B3B88"/>
                </a:solidFill>
              </a:rPr>
              <a:t>Tráfico Orgánico - sin Marca</a:t>
            </a:r>
            <a:endParaRPr lang="es-ES" sz="1799" spc="-10">
              <a:solidFill>
                <a:srgbClr val="2B3B88"/>
              </a:solidFill>
            </a:endParaRPr>
          </a:p>
        </p:txBody>
      </p:sp>
      <p:pic>
        <p:nvPicPr>
          <p:cNvPr id="8" name="Imagen 7">
            <a:extLst>
              <a:ext uri="{FF2B5EF4-FFF2-40B4-BE49-F238E27FC236}">
                <a16:creationId xmlns:a16="http://schemas.microsoft.com/office/drawing/2014/main" id="{7FB87A7D-F126-C09C-6D14-43816F31BDBC}"/>
              </a:ext>
            </a:extLst>
          </p:cNvPr>
          <p:cNvPicPr>
            <a:picLocks noChangeAspect="1"/>
          </p:cNvPicPr>
          <p:nvPr/>
        </p:nvPicPr>
        <p:blipFill>
          <a:blip r:embed="rId2"/>
          <a:stretch>
            <a:fillRect/>
          </a:stretch>
        </p:blipFill>
        <p:spPr>
          <a:xfrm>
            <a:off x="6499907" y="5174331"/>
            <a:ext cx="4466647" cy="2981994"/>
          </a:xfrm>
          <a:prstGeom prst="rect">
            <a:avLst/>
          </a:prstGeom>
        </p:spPr>
      </p:pic>
      <p:sp>
        <p:nvSpPr>
          <p:cNvPr id="2" name="object 14">
            <a:extLst>
              <a:ext uri="{FF2B5EF4-FFF2-40B4-BE49-F238E27FC236}">
                <a16:creationId xmlns:a16="http://schemas.microsoft.com/office/drawing/2014/main" id="{0748C5AF-4984-BEF6-CACF-7327683D7A6C}"/>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25</a:t>
            </a:fld>
            <a:endParaRPr lang="es-ES" dirty="0"/>
          </a:p>
        </p:txBody>
      </p:sp>
    </p:spTree>
    <p:extLst>
      <p:ext uri="{BB962C8B-B14F-4D97-AF65-F5344CB8AC3E}">
        <p14:creationId xmlns:p14="http://schemas.microsoft.com/office/powerpoint/2010/main" val="3402544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1A9F5-4576-4B5B-7B01-DF7247D95E4B}"/>
            </a:ext>
          </a:extLst>
        </p:cNvPr>
        <p:cNvGrpSpPr/>
        <p:nvPr/>
      </p:nvGrpSpPr>
      <p:grpSpPr>
        <a:xfrm>
          <a:off x="0" y="0"/>
          <a:ext cx="0" cy="0"/>
          <a:chOff x="0" y="0"/>
          <a:chExt cx="0" cy="0"/>
        </a:xfrm>
      </p:grpSpPr>
      <p:sp>
        <p:nvSpPr>
          <p:cNvPr id="7" name="object 8">
            <a:extLst>
              <a:ext uri="{FF2B5EF4-FFF2-40B4-BE49-F238E27FC236}">
                <a16:creationId xmlns:a16="http://schemas.microsoft.com/office/drawing/2014/main" id="{685B00F9-E880-FE34-0A57-8854EC22EF36}"/>
              </a:ext>
            </a:extLst>
          </p:cNvPr>
          <p:cNvSpPr txBox="1"/>
          <p:nvPr/>
        </p:nvSpPr>
        <p:spPr>
          <a:xfrm>
            <a:off x="3166490" y="6624961"/>
            <a:ext cx="2180210" cy="265875"/>
          </a:xfrm>
          <a:prstGeom prst="rect">
            <a:avLst/>
          </a:prstGeom>
        </p:spPr>
        <p:txBody>
          <a:bodyPr vert="horz" wrap="square" lIns="0" tIns="19668" rIns="0" bIns="0" rtlCol="0">
            <a:spAutoFit/>
          </a:bodyPr>
          <a:lstStyle/>
          <a:p>
            <a:pPr marL="12690">
              <a:spcBef>
                <a:spcPts val="155"/>
              </a:spcBef>
            </a:pPr>
            <a:r>
              <a:rPr sz="799" b="1" i="1">
                <a:latin typeface="Tahoma" panose="020B0604030504040204" pitchFamily="34" charset="0"/>
                <a:ea typeface="Tahoma" panose="020B0604030504040204" pitchFamily="34" charset="0"/>
                <a:cs typeface="Tahoma" panose="020B0604030504040204" pitchFamily="34" charset="0"/>
              </a:rPr>
              <a:t>Fuente</a:t>
            </a:r>
            <a:r>
              <a:rPr sz="799" i="1">
                <a:latin typeface="Tahoma" panose="020B0604030504040204" pitchFamily="34" charset="0"/>
                <a:ea typeface="Tahoma" panose="020B0604030504040204" pitchFamily="34" charset="0"/>
                <a:cs typeface="Tahoma" panose="020B0604030504040204" pitchFamily="34" charset="0"/>
              </a:rPr>
              <a:t>:</a:t>
            </a:r>
            <a:r>
              <a:rPr sz="799" i="1" spc="-5">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Semrush</a:t>
            </a:r>
            <a:r>
              <a:rPr sz="799" i="1" spc="-10">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a:p>
            <a:pPr marL="12690" marR="5076"/>
            <a:r>
              <a:rPr lang="es-ES" sz="799" i="1">
                <a:latin typeface="Tahoma" panose="020B0604030504040204" pitchFamily="34" charset="0"/>
                <a:ea typeface="Tahoma" panose="020B0604030504040204" pitchFamily="34" charset="0"/>
                <a:cs typeface="Tahoma" panose="020B0604030504040204" pitchFamily="34" charset="0"/>
              </a:rPr>
              <a:t>Datos</a:t>
            </a:r>
            <a:r>
              <a:rPr sz="799" i="1" spc="-15">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obtenidos</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el</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16 de junio de 2025</a:t>
            </a:r>
            <a:r>
              <a:rPr sz="799" i="1" spc="-10">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p:txBody>
      </p:sp>
      <p:graphicFrame>
        <p:nvGraphicFramePr>
          <p:cNvPr id="10" name="Tabla 9">
            <a:extLst>
              <a:ext uri="{FF2B5EF4-FFF2-40B4-BE49-F238E27FC236}">
                <a16:creationId xmlns:a16="http://schemas.microsoft.com/office/drawing/2014/main" id="{F8584D20-8800-92AA-88B1-5ADCE34DA64C}"/>
              </a:ext>
            </a:extLst>
          </p:cNvPr>
          <p:cNvGraphicFramePr>
            <a:graphicFrameLocks noGrp="1"/>
          </p:cNvGraphicFramePr>
          <p:nvPr>
            <p:extLst>
              <p:ext uri="{D42A27DB-BD31-4B8C-83A1-F6EECF244321}">
                <p14:modId xmlns:p14="http://schemas.microsoft.com/office/powerpoint/2010/main" val="3596158069"/>
              </p:ext>
            </p:extLst>
          </p:nvPr>
        </p:nvGraphicFramePr>
        <p:xfrm>
          <a:off x="2771140" y="1022571"/>
          <a:ext cx="7113921" cy="6308612"/>
        </p:xfrm>
        <a:graphic>
          <a:graphicData uri="http://schemas.openxmlformats.org/drawingml/2006/table">
            <a:tbl>
              <a:tblPr/>
              <a:tblGrid>
                <a:gridCol w="576024">
                  <a:extLst>
                    <a:ext uri="{9D8B030D-6E8A-4147-A177-3AD203B41FA5}">
                      <a16:colId xmlns:a16="http://schemas.microsoft.com/office/drawing/2014/main" val="1139460568"/>
                    </a:ext>
                  </a:extLst>
                </a:gridCol>
                <a:gridCol w="1368061">
                  <a:extLst>
                    <a:ext uri="{9D8B030D-6E8A-4147-A177-3AD203B41FA5}">
                      <a16:colId xmlns:a16="http://schemas.microsoft.com/office/drawing/2014/main" val="3003222686"/>
                    </a:ext>
                  </a:extLst>
                </a:gridCol>
                <a:gridCol w="1972890">
                  <a:extLst>
                    <a:ext uri="{9D8B030D-6E8A-4147-A177-3AD203B41FA5}">
                      <a16:colId xmlns:a16="http://schemas.microsoft.com/office/drawing/2014/main" val="3189689924"/>
                    </a:ext>
                  </a:extLst>
                </a:gridCol>
                <a:gridCol w="777635">
                  <a:extLst>
                    <a:ext uri="{9D8B030D-6E8A-4147-A177-3AD203B41FA5}">
                      <a16:colId xmlns:a16="http://schemas.microsoft.com/office/drawing/2014/main" val="1825795513"/>
                    </a:ext>
                  </a:extLst>
                </a:gridCol>
                <a:gridCol w="806437">
                  <a:extLst>
                    <a:ext uri="{9D8B030D-6E8A-4147-A177-3AD203B41FA5}">
                      <a16:colId xmlns:a16="http://schemas.microsoft.com/office/drawing/2014/main" val="2074525092"/>
                    </a:ext>
                  </a:extLst>
                </a:gridCol>
                <a:gridCol w="806437">
                  <a:extLst>
                    <a:ext uri="{9D8B030D-6E8A-4147-A177-3AD203B41FA5}">
                      <a16:colId xmlns:a16="http://schemas.microsoft.com/office/drawing/2014/main" val="3719965395"/>
                    </a:ext>
                  </a:extLst>
                </a:gridCol>
                <a:gridCol w="806437">
                  <a:extLst>
                    <a:ext uri="{9D8B030D-6E8A-4147-A177-3AD203B41FA5}">
                      <a16:colId xmlns:a16="http://schemas.microsoft.com/office/drawing/2014/main" val="3499411758"/>
                    </a:ext>
                  </a:extLst>
                </a:gridCol>
              </a:tblGrid>
              <a:tr h="151448">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Ranking</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Marca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URL</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Tráfico sin marca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Comparativa vs Obs. 2024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 Trafico orgánico sin Marca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5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Top-3 Kwds sin Marca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2846094898"/>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https://www.cinfa.com/</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327.251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-170.356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89,01%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otitis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parestesia</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pielonefritis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51387825"/>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https://www.kernpharma.com/es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59.182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10.474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84,72%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tramadol</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gripe b</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antiinflamatorios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836453756"/>
                  </a:ext>
                </a:extLst>
              </a:tr>
              <a:tr h="300066">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https://www.roche.es/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13.399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9.621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42,07%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esclerosis multiple</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síntomas de cáncer de pulmón en fase inicial</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loida zabala cancer terminal</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73295156"/>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https://pharmamar.com/es/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12.373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11.399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29,49%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zepzelca</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cotizacion bolsa</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aplidin plitidepsin</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222823331"/>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https://www.pfizer.es/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9.268</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-1.035</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32,98%</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diu</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perimenopausia</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preservativo femenino</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77330737"/>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MSD</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https://www.msd.es/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7.496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3.124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27,93%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pt-BR"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melanoma</a:t>
                      </a:r>
                      <a:br>
                        <a:rPr lang="pt-BR"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pt-BR"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gardasil 9</a:t>
                      </a:r>
                      <a:br>
                        <a:rPr lang="pt-BR"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pt-BR"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cursos gratis enfermeria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673935905"/>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https://www.grifols.com/es/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6.849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5.943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40,40%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albumina</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thomas glanzmann</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nacho abia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414907793"/>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Menarini</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https://menarini.es/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6.114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2.797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52,20%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enantyum</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enantyum 25</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enantium</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015896915"/>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https://www.almirall.es/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5.100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-424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33,07%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areata hair loss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vitiligo</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actinica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850890104"/>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10º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Glaxosmithline (GSK)</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https://es.gsk.com/es-es/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5.060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-737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17,50%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augmentine</a:t>
                      </a:r>
                      <a:b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ventolin</a:t>
                      </a:r>
                      <a:b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smith and kline</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697047546"/>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11º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https://www.lilly.com/es/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3.871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3.552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18,23%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psoriasis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artritis psoriasica</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soriasis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052460775"/>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12º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https://www.astrazeneca.es/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2.573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1.867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15,31%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tucuvi</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dieta en diabetico</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evinova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666591202"/>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13º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https://www.novartis.com/es-es/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2.273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799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32,04%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esclerosis multiple sintomas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sintomas esclerosis multiple</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pti</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483955054"/>
                  </a:ext>
                </a:extLst>
              </a:tr>
              <a:tr h="374375">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14º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Teva Pharma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https://www.tevapharma.es/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1.990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1.876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60,76%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azilect</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empresa farmaceutica zaragoza</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empresas farmaceuticas zaragoza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652947195"/>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15º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https://www.bayer.com/es/es/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1.669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-6.322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14,00%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rayos x</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fungusol</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funsol</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982257498"/>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16º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https://www.rovi.es/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1.589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1.430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8,84%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laboratorio farmaceutico</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laboratorios farmaceuticos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farmacéutica madrid</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731601129"/>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17º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Abbvie</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https://www.abbvie.es/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1.212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193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23,88%</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espasticidad</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hepatitis hepatitis c</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migraña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754499944"/>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18º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 KGAA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https://www.merckgroup.com/es-es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1.165</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-1.117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42,60%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emconcor</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electronics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denvar</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491817808"/>
                  </a:ext>
                </a:extLst>
              </a:tr>
              <a:tr h="300066">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19º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Abbott</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https://www.es.abbott/</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1.068</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976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7,98%</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ehs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ensure nutrivigor para que sirve</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sensor de glucosa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667226684"/>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20º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https://innovativemedicine.jnj.com/spain/</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982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850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50,44%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neoplasias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hap</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artritis psoriásica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966608635"/>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21º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Ferrer</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https://www.ferrer.com/es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977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824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9,26%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ferrze</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kaptic</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interquim</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52500187"/>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22º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https://www.boehringer-ingelheim.com/es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936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922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4,63%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g.p.p.</a:t>
                      </a:r>
                      <a:b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top employer</a:t>
                      </a:r>
                      <a:b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n-U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merial</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016354248"/>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23º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https://www.sanofi.com/es/espana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394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379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2,89%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aventis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contacto</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poliposis nasal</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927396326"/>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24º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Esteve</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https://www.esteve.com/es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271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199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4,32%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velyntra opiniones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edistride</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ebymect</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16536043"/>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25º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Gilead</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https://www.gilead.com/es-es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-241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19,28%</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l" rtl="0" fontAlgn="ct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guilliat</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delta hepatitis virus</a:t>
                      </a:r>
                      <a:b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br>
                      <a:r>
                        <a:rPr lang="es-ES" sz="5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 tratamiento para hepatitis c</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42234562"/>
                  </a:ext>
                </a:extLst>
              </a:tr>
            </a:tbl>
          </a:graphicData>
        </a:graphic>
      </p:graphicFrame>
      <p:sp>
        <p:nvSpPr>
          <p:cNvPr id="2" name="CuadroTexto 1">
            <a:extLst>
              <a:ext uri="{FF2B5EF4-FFF2-40B4-BE49-F238E27FC236}">
                <a16:creationId xmlns:a16="http://schemas.microsoft.com/office/drawing/2014/main" id="{DB360B2D-6A59-34F3-93FB-858A3E348FE1}"/>
              </a:ext>
            </a:extLst>
          </p:cNvPr>
          <p:cNvSpPr txBox="1"/>
          <p:nvPr/>
        </p:nvSpPr>
        <p:spPr>
          <a:xfrm>
            <a:off x="3087364" y="398552"/>
            <a:ext cx="5344510" cy="36933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12700" marR="5080" hangingPunct="1">
              <a:spcBef>
                <a:spcPts val="100"/>
              </a:spcBef>
            </a:pPr>
            <a:r>
              <a:rPr lang="es-ES" sz="1800" b="1" spc="100">
                <a:solidFill>
                  <a:srgbClr val="25408F"/>
                </a:solidFill>
                <a:latin typeface="Tahoma" panose="020B0604030504040204" pitchFamily="34" charset="0"/>
                <a:ea typeface="Tahoma" panose="020B0604030504040204" pitchFamily="34" charset="0"/>
                <a:cs typeface="Tahoma" panose="020B0604030504040204" pitchFamily="34" charset="0"/>
              </a:rPr>
              <a:t>Tráfico Orgánico - sin Marca</a:t>
            </a:r>
          </a:p>
        </p:txBody>
      </p:sp>
      <p:sp>
        <p:nvSpPr>
          <p:cNvPr id="3" name="object 14">
            <a:extLst>
              <a:ext uri="{FF2B5EF4-FFF2-40B4-BE49-F238E27FC236}">
                <a16:creationId xmlns:a16="http://schemas.microsoft.com/office/drawing/2014/main" id="{7B9D838A-C4BE-8685-4A4C-8E3637959019}"/>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26</a:t>
            </a:fld>
            <a:endParaRPr lang="es-ES" dirty="0"/>
          </a:p>
        </p:txBody>
      </p:sp>
    </p:spTree>
    <p:extLst>
      <p:ext uri="{BB962C8B-B14F-4D97-AF65-F5344CB8AC3E}">
        <p14:creationId xmlns:p14="http://schemas.microsoft.com/office/powerpoint/2010/main" val="523509139"/>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3175125" y="584413"/>
            <a:ext cx="1803585" cy="1119879"/>
          </a:xfrm>
          <a:prstGeom prst="rect">
            <a:avLst/>
          </a:prstGeom>
        </p:spPr>
        <p:txBody>
          <a:bodyPr vert="horz" wrap="square" lIns="0" tIns="12689" rIns="0" bIns="0" rtlCol="0">
            <a:spAutoFit/>
          </a:bodyPr>
          <a:lstStyle/>
          <a:p>
            <a:pPr marL="12690">
              <a:spcBef>
                <a:spcPts val="100"/>
              </a:spcBef>
            </a:pPr>
            <a:r>
              <a:rPr lang="es-ES" sz="7194" spc="-25">
                <a:solidFill>
                  <a:srgbClr val="2B3B88"/>
                </a:solidFill>
                <a:latin typeface="Tahoma" panose="020B0604030504040204" pitchFamily="34" charset="0"/>
                <a:cs typeface="Tahoma" panose="020B0604030504040204" pitchFamily="34" charset="0"/>
              </a:rPr>
              <a:t>3.3</a:t>
            </a:r>
            <a:endParaRPr sz="7194">
              <a:solidFill>
                <a:srgbClr val="2B3B88"/>
              </a:solidFill>
              <a:latin typeface="Tahoma" panose="020B0604030504040204" pitchFamily="34" charset="0"/>
              <a:cs typeface="Tahoma" panose="020B0604030504040204" pitchFamily="34" charset="0"/>
            </a:endParaRPr>
          </a:p>
        </p:txBody>
      </p:sp>
      <p:sp>
        <p:nvSpPr>
          <p:cNvPr id="6" name="object 8">
            <a:extLst>
              <a:ext uri="{FF2B5EF4-FFF2-40B4-BE49-F238E27FC236}">
                <a16:creationId xmlns:a16="http://schemas.microsoft.com/office/drawing/2014/main" id="{2617EDEB-D580-A803-8B9F-37F1D201E22F}"/>
              </a:ext>
            </a:extLst>
          </p:cNvPr>
          <p:cNvSpPr/>
          <p:nvPr/>
        </p:nvSpPr>
        <p:spPr>
          <a:xfrm>
            <a:off x="4490" y="272430"/>
            <a:ext cx="3082874" cy="5262268"/>
          </a:xfrm>
          <a:custGeom>
            <a:avLst/>
            <a:gdLst/>
            <a:ahLst/>
            <a:cxnLst/>
            <a:rect l="l" t="t" r="r" b="b"/>
            <a:pathLst>
              <a:path w="3085465" h="5266690">
                <a:moveTo>
                  <a:pt x="0" y="769577"/>
                </a:moveTo>
                <a:lnTo>
                  <a:pt x="1262251" y="1386173"/>
                </a:lnTo>
                <a:lnTo>
                  <a:pt x="0" y="2397216"/>
                </a:lnTo>
              </a:path>
              <a:path w="3085465" h="5266690">
                <a:moveTo>
                  <a:pt x="0" y="1432017"/>
                </a:moveTo>
                <a:lnTo>
                  <a:pt x="1262251" y="1386173"/>
                </a:lnTo>
                <a:lnTo>
                  <a:pt x="0" y="1819763"/>
                </a:lnTo>
              </a:path>
              <a:path w="3085465" h="5266690">
                <a:moveTo>
                  <a:pt x="0" y="924013"/>
                </a:moveTo>
                <a:lnTo>
                  <a:pt x="3085362" y="550348"/>
                </a:lnTo>
                <a:lnTo>
                  <a:pt x="0" y="5266121"/>
                </a:lnTo>
              </a:path>
              <a:path w="3085465" h="5266690">
                <a:moveTo>
                  <a:pt x="3085362" y="550348"/>
                </a:moveTo>
                <a:lnTo>
                  <a:pt x="1413013" y="2497652"/>
                </a:lnTo>
                <a:lnTo>
                  <a:pt x="0" y="5148122"/>
                </a:lnTo>
              </a:path>
              <a:path w="3085465" h="5266690">
                <a:moveTo>
                  <a:pt x="0" y="2854156"/>
                </a:moveTo>
                <a:lnTo>
                  <a:pt x="1413013" y="2497652"/>
                </a:lnTo>
                <a:lnTo>
                  <a:pt x="0" y="1710089"/>
                </a:lnTo>
              </a:path>
              <a:path w="3085465" h="5266690">
                <a:moveTo>
                  <a:pt x="0" y="3016675"/>
                </a:moveTo>
                <a:lnTo>
                  <a:pt x="2387344" y="2949733"/>
                </a:lnTo>
                <a:lnTo>
                  <a:pt x="1442096" y="99549"/>
                </a:lnTo>
                <a:lnTo>
                  <a:pt x="0" y="0"/>
                </a:lnTo>
              </a:path>
            </a:pathLst>
          </a:custGeom>
          <a:ln w="3175">
            <a:solidFill>
              <a:srgbClr val="000000">
                <a:alpha val="60000"/>
              </a:srgbClr>
            </a:solidFill>
          </a:ln>
        </p:spPr>
        <p:txBody>
          <a:bodyPr wrap="square" lIns="0" tIns="0" rIns="0" bIns="0" rtlCol="0"/>
          <a:lstStyle/>
          <a:p>
            <a:endParaRPr sz="1799"/>
          </a:p>
        </p:txBody>
      </p:sp>
      <p:sp>
        <p:nvSpPr>
          <p:cNvPr id="8" name="object 5">
            <a:extLst>
              <a:ext uri="{FF2B5EF4-FFF2-40B4-BE49-F238E27FC236}">
                <a16:creationId xmlns:a16="http://schemas.microsoft.com/office/drawing/2014/main" id="{EA284EA5-DF57-23DF-96EB-459249C679DC}"/>
              </a:ext>
            </a:extLst>
          </p:cNvPr>
          <p:cNvSpPr txBox="1"/>
          <p:nvPr/>
        </p:nvSpPr>
        <p:spPr>
          <a:xfrm>
            <a:off x="3175124" y="2941078"/>
            <a:ext cx="3058130" cy="1304449"/>
          </a:xfrm>
          <a:prstGeom prst="rect">
            <a:avLst/>
          </a:prstGeom>
        </p:spPr>
        <p:txBody>
          <a:bodyPr vert="horz" wrap="square" lIns="0" tIns="12689" rIns="0" bIns="0" rtlCol="0">
            <a:spAutoFit/>
          </a:bodyPr>
          <a:lstStyle/>
          <a:p>
            <a:pPr marL="12690" marR="5076" algn="just">
              <a:spcBef>
                <a:spcPts val="100"/>
              </a:spcBef>
            </a:pPr>
            <a:r>
              <a:rPr lang="es-ES" sz="1049">
                <a:latin typeface="Tahoma" panose="020B0604030504040204" pitchFamily="34" charset="0"/>
                <a:cs typeface="Tahoma" panose="020B0604030504040204" pitchFamily="34" charset="0"/>
              </a:rPr>
              <a:t>Las</a:t>
            </a:r>
            <a:r>
              <a:rPr lang="es-ES" sz="1049" spc="-10">
                <a:latin typeface="Tahoma" panose="020B0604030504040204" pitchFamily="34" charset="0"/>
                <a:cs typeface="Tahoma" panose="020B0604030504040204" pitchFamily="34" charset="0"/>
              </a:rPr>
              <a:t> tres </a:t>
            </a:r>
            <a:r>
              <a:rPr lang="es-ES" sz="1049">
                <a:latin typeface="Tahoma" panose="020B0604030504040204" pitchFamily="34" charset="0"/>
                <a:cs typeface="Tahoma" panose="020B0604030504040204" pitchFamily="34" charset="0"/>
              </a:rPr>
              <a:t>farmacéuticas</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cuya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web</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tiene</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un</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mayor</a:t>
            </a:r>
            <a:r>
              <a:rPr lang="es-ES" sz="1049" spc="-10">
                <a:latin typeface="Tahoma" panose="020B0604030504040204" pitchFamily="34" charset="0"/>
                <a:cs typeface="Tahoma" panose="020B0604030504040204" pitchFamily="34" charset="0"/>
              </a:rPr>
              <a:t> </a:t>
            </a:r>
            <a:r>
              <a:rPr lang="es-ES" sz="1049" err="1">
                <a:latin typeface="Tahoma" panose="020B0604030504040204" pitchFamily="34" charset="0"/>
                <a:cs typeface="Tahoma" panose="020B0604030504040204" pitchFamily="34" charset="0"/>
              </a:rPr>
              <a:t>Authority</a:t>
            </a:r>
            <a:r>
              <a:rPr lang="es-ES" sz="1049">
                <a:latin typeface="Tahoma" panose="020B0604030504040204" pitchFamily="34" charset="0"/>
                <a:cs typeface="Tahoma" panose="020B0604030504040204" pitchFamily="34" charset="0"/>
              </a:rPr>
              <a:t> Score y</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cuyo tráfico</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podría</a:t>
            </a:r>
            <a:r>
              <a:rPr lang="es-ES" sz="1049" spc="-5">
                <a:latin typeface="Tahoma" panose="020B0604030504040204" pitchFamily="34" charset="0"/>
                <a:cs typeface="Tahoma" panose="020B0604030504040204" pitchFamily="34" charset="0"/>
              </a:rPr>
              <a:t> </a:t>
            </a:r>
            <a:r>
              <a:rPr lang="es-ES" sz="1049" spc="-10">
                <a:latin typeface="Tahoma" panose="020B0604030504040204" pitchFamily="34" charset="0"/>
                <a:cs typeface="Tahoma" panose="020B0604030504040204" pitchFamily="34" charset="0"/>
              </a:rPr>
              <a:t>tener </a:t>
            </a:r>
            <a:r>
              <a:rPr lang="es-ES" sz="1049">
                <a:latin typeface="Tahoma" panose="020B0604030504040204" pitchFamily="34" charset="0"/>
                <a:cs typeface="Tahoma" panose="020B0604030504040204" pitchFamily="34" charset="0"/>
              </a:rPr>
              <a:t>una</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tendencia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muy</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positiva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respecto</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a</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sus</a:t>
            </a:r>
            <a:r>
              <a:rPr lang="es-ES" sz="1049" spc="-1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competidores</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son</a:t>
            </a:r>
            <a:r>
              <a:rPr lang="es-ES" sz="1049" spc="-15">
                <a:latin typeface="Tahoma" panose="020B0604030504040204" pitchFamily="34" charset="0"/>
                <a:cs typeface="Tahoma" panose="020B0604030504040204" pitchFamily="34" charset="0"/>
              </a:rPr>
              <a:t> </a:t>
            </a:r>
            <a:r>
              <a:rPr lang="es-ES" sz="1049" b="1" spc="-15">
                <a:latin typeface="Tahoma" panose="020B0604030504040204" pitchFamily="34" charset="0"/>
                <a:cs typeface="Tahoma" panose="020B0604030504040204" pitchFamily="34" charset="0"/>
              </a:rPr>
              <a:t>Lilly</a:t>
            </a:r>
            <a:r>
              <a:rPr lang="es-ES" sz="1049" b="1">
                <a:latin typeface="Tahoma" panose="020B0604030504040204" pitchFamily="34" charset="0"/>
                <a:cs typeface="Tahoma" panose="020B0604030504040204" pitchFamily="34" charset="0"/>
              </a:rPr>
              <a:t>,</a:t>
            </a:r>
            <a:r>
              <a:rPr lang="es-ES" sz="1049" b="1" spc="-10">
                <a:latin typeface="Tahoma" panose="020B0604030504040204" pitchFamily="34" charset="0"/>
                <a:cs typeface="Tahoma" panose="020B0604030504040204" pitchFamily="34" charset="0"/>
              </a:rPr>
              <a:t> Cinfa y Abbott</a:t>
            </a:r>
            <a:r>
              <a:rPr lang="es-ES" sz="1049" b="1" spc="-20">
                <a:latin typeface="Tahoma" panose="020B0604030504040204" pitchFamily="34" charset="0"/>
                <a:cs typeface="Tahoma" panose="020B0604030504040204" pitchFamily="34" charset="0"/>
              </a:rPr>
              <a:t>.</a:t>
            </a:r>
            <a:endParaRPr lang="es-ES" sz="1049" b="1">
              <a:latin typeface="Tahoma" panose="020B0604030504040204" pitchFamily="34" charset="0"/>
              <a:cs typeface="Tahoma" panose="020B0604030504040204" pitchFamily="34" charset="0"/>
            </a:endParaRPr>
          </a:p>
          <a:p>
            <a:pPr algn="just">
              <a:spcBef>
                <a:spcPts val="40"/>
              </a:spcBef>
            </a:pPr>
            <a:endParaRPr lang="es-ES" sz="1049">
              <a:latin typeface="Tahoma" panose="020B0604030504040204" pitchFamily="34" charset="0"/>
              <a:cs typeface="Tahoma" panose="020B0604030504040204" pitchFamily="34" charset="0"/>
            </a:endParaRPr>
          </a:p>
          <a:p>
            <a:pPr marL="12690" marR="98346" algn="just"/>
            <a:r>
              <a:rPr lang="es-ES" sz="1049">
                <a:latin typeface="Tahoma" panose="020B0604030504040204" pitchFamily="34" charset="0"/>
                <a:cs typeface="Tahoma" panose="020B0604030504040204" pitchFamily="34" charset="0"/>
              </a:rPr>
              <a:t>La gran mayoría de las webs han visto aumentada su puntuación con respecto al año anterior.</a:t>
            </a:r>
          </a:p>
        </p:txBody>
      </p:sp>
      <p:sp>
        <p:nvSpPr>
          <p:cNvPr id="14" name="object 2">
            <a:extLst>
              <a:ext uri="{FF2B5EF4-FFF2-40B4-BE49-F238E27FC236}">
                <a16:creationId xmlns:a16="http://schemas.microsoft.com/office/drawing/2014/main" id="{E0741E9D-01C4-280F-137C-ADB5DCBB3827}"/>
              </a:ext>
            </a:extLst>
          </p:cNvPr>
          <p:cNvSpPr txBox="1">
            <a:spLocks/>
          </p:cNvSpPr>
          <p:nvPr/>
        </p:nvSpPr>
        <p:spPr>
          <a:xfrm>
            <a:off x="3175123" y="1700868"/>
            <a:ext cx="6272847" cy="474091"/>
          </a:xfrm>
          <a:prstGeom prst="rect">
            <a:avLst/>
          </a:prstGeom>
        </p:spPr>
        <p:txBody>
          <a:bodyPr vert="horz" wrap="square" lIns="0" tIns="12689" rIns="0" bIns="0" rtlCol="0" anchor="t">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2998" b="1">
                <a:solidFill>
                  <a:srgbClr val="2B3B88"/>
                </a:solidFill>
              </a:rPr>
              <a:t>Visibilidad de los dominios:</a:t>
            </a:r>
            <a:endParaRPr lang="es-ES" sz="2498" b="1" spc="-10">
              <a:solidFill>
                <a:srgbClr val="2B3B88"/>
              </a:solidFill>
            </a:endParaRPr>
          </a:p>
        </p:txBody>
      </p:sp>
      <p:sp>
        <p:nvSpPr>
          <p:cNvPr id="15" name="object 2">
            <a:extLst>
              <a:ext uri="{FF2B5EF4-FFF2-40B4-BE49-F238E27FC236}">
                <a16:creationId xmlns:a16="http://schemas.microsoft.com/office/drawing/2014/main" id="{2923AC4C-4981-ACE2-B026-38C990E25E9C}"/>
              </a:ext>
            </a:extLst>
          </p:cNvPr>
          <p:cNvSpPr txBox="1">
            <a:spLocks/>
          </p:cNvSpPr>
          <p:nvPr/>
        </p:nvSpPr>
        <p:spPr>
          <a:xfrm>
            <a:off x="3161882" y="2415883"/>
            <a:ext cx="6561536" cy="320332"/>
          </a:xfrm>
          <a:prstGeom prst="rect">
            <a:avLst/>
          </a:prstGeom>
        </p:spPr>
        <p:txBody>
          <a:bodyPr vert="horz" wrap="square" lIns="0" tIns="12689" rIns="0" bIns="0" rtlCol="0" anchor="t">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1998" spc="-10" err="1">
                <a:solidFill>
                  <a:srgbClr val="2B3B88"/>
                </a:solidFill>
              </a:rPr>
              <a:t>Authority</a:t>
            </a:r>
            <a:r>
              <a:rPr lang="es-ES" sz="1998" spc="-10">
                <a:solidFill>
                  <a:srgbClr val="2B3B88"/>
                </a:solidFill>
              </a:rPr>
              <a:t> Score</a:t>
            </a:r>
            <a:endParaRPr lang="es-ES" sz="1799" spc="-10">
              <a:solidFill>
                <a:srgbClr val="2B3B88"/>
              </a:solidFill>
            </a:endParaRPr>
          </a:p>
        </p:txBody>
      </p:sp>
      <p:sp>
        <p:nvSpPr>
          <p:cNvPr id="2" name="object 8">
            <a:extLst>
              <a:ext uri="{FF2B5EF4-FFF2-40B4-BE49-F238E27FC236}">
                <a16:creationId xmlns:a16="http://schemas.microsoft.com/office/drawing/2014/main" id="{276D215E-D645-98D1-C0CC-E9461CB6453A}"/>
              </a:ext>
            </a:extLst>
          </p:cNvPr>
          <p:cNvSpPr txBox="1"/>
          <p:nvPr/>
        </p:nvSpPr>
        <p:spPr>
          <a:xfrm>
            <a:off x="3175123" y="5908332"/>
            <a:ext cx="2180210" cy="265875"/>
          </a:xfrm>
          <a:prstGeom prst="rect">
            <a:avLst/>
          </a:prstGeom>
        </p:spPr>
        <p:txBody>
          <a:bodyPr vert="horz" wrap="square" lIns="0" tIns="19668" rIns="0" bIns="0" rtlCol="0">
            <a:spAutoFit/>
          </a:bodyPr>
          <a:lstStyle/>
          <a:p>
            <a:pPr marL="12690">
              <a:spcBef>
                <a:spcPts val="155"/>
              </a:spcBef>
            </a:pPr>
            <a:r>
              <a:rPr sz="799" b="1" i="1">
                <a:latin typeface="Tahoma" panose="020B0604030504040204" pitchFamily="34" charset="0"/>
                <a:ea typeface="Tahoma" panose="020B0604030504040204" pitchFamily="34" charset="0"/>
                <a:cs typeface="Tahoma" panose="020B0604030504040204" pitchFamily="34" charset="0"/>
              </a:rPr>
              <a:t>Fuente</a:t>
            </a:r>
            <a:r>
              <a:rPr sz="799" i="1">
                <a:latin typeface="Tahoma" panose="020B0604030504040204" pitchFamily="34" charset="0"/>
                <a:ea typeface="Tahoma" panose="020B0604030504040204" pitchFamily="34" charset="0"/>
                <a:cs typeface="Tahoma" panose="020B0604030504040204" pitchFamily="34" charset="0"/>
              </a:rPr>
              <a:t>:</a:t>
            </a:r>
            <a:r>
              <a:rPr sz="799" i="1" spc="-5">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Semrush</a:t>
            </a:r>
            <a:r>
              <a:rPr sz="799" i="1" spc="-10">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a:p>
            <a:pPr marL="12690" marR="5076"/>
            <a:r>
              <a:rPr lang="es-ES" sz="799" i="1">
                <a:latin typeface="Tahoma" panose="020B0604030504040204" pitchFamily="34" charset="0"/>
                <a:ea typeface="Tahoma" panose="020B0604030504040204" pitchFamily="34" charset="0"/>
                <a:cs typeface="Tahoma" panose="020B0604030504040204" pitchFamily="34" charset="0"/>
              </a:rPr>
              <a:t>Datos</a:t>
            </a:r>
            <a:r>
              <a:rPr sz="799" i="1" spc="-15">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obtenidos</a:t>
            </a:r>
            <a:r>
              <a:rPr sz="799" i="1" spc="-10">
                <a:latin typeface="Tahoma" panose="020B0604030504040204" pitchFamily="34" charset="0"/>
                <a:ea typeface="Tahoma" panose="020B0604030504040204" pitchFamily="34" charset="0"/>
                <a:cs typeface="Tahoma" panose="020B0604030504040204" pitchFamily="34" charset="0"/>
              </a:rPr>
              <a:t> </a:t>
            </a:r>
            <a:r>
              <a:rPr lang="es-ES" sz="799" i="1">
                <a:latin typeface="Tahoma" panose="020B0604030504040204" pitchFamily="34" charset="0"/>
                <a:ea typeface="Tahoma" panose="020B0604030504040204" pitchFamily="34" charset="0"/>
                <a:cs typeface="Tahoma" panose="020B0604030504040204" pitchFamily="34" charset="0"/>
              </a:rPr>
              <a:t>el</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16</a:t>
            </a:r>
            <a:r>
              <a:rPr lang="es-ES" sz="799" i="1" spc="-15">
                <a:latin typeface="Tahoma" panose="020B0604030504040204" pitchFamily="34" charset="0"/>
                <a:ea typeface="Tahoma" panose="020B0604030504040204" pitchFamily="34" charset="0"/>
                <a:cs typeface="Tahoma" panose="020B0604030504040204" pitchFamily="34" charset="0"/>
              </a:rPr>
              <a:t> </a:t>
            </a:r>
            <a:r>
              <a:rPr sz="799" i="1">
                <a:latin typeface="Tahoma" panose="020B0604030504040204" pitchFamily="34" charset="0"/>
                <a:ea typeface="Tahoma" panose="020B0604030504040204" pitchFamily="34" charset="0"/>
                <a:cs typeface="Tahoma" panose="020B0604030504040204" pitchFamily="34" charset="0"/>
              </a:rPr>
              <a:t>de</a:t>
            </a:r>
            <a:r>
              <a:rPr lang="es-ES" sz="799" i="1">
                <a:latin typeface="Tahoma" panose="020B0604030504040204" pitchFamily="34" charset="0"/>
                <a:ea typeface="Tahoma" panose="020B0604030504040204" pitchFamily="34" charset="0"/>
                <a:cs typeface="Tahoma" panose="020B0604030504040204" pitchFamily="34" charset="0"/>
              </a:rPr>
              <a:t> junio </a:t>
            </a:r>
            <a:r>
              <a:rPr sz="799" i="1">
                <a:latin typeface="Tahoma" panose="020B0604030504040204" pitchFamily="34" charset="0"/>
                <a:ea typeface="Tahoma" panose="020B0604030504040204" pitchFamily="34" charset="0"/>
                <a:cs typeface="Tahoma" panose="020B0604030504040204" pitchFamily="34" charset="0"/>
              </a:rPr>
              <a:t>de</a:t>
            </a:r>
            <a:r>
              <a:rPr sz="799" i="1" spc="-10">
                <a:latin typeface="Tahoma" panose="020B0604030504040204" pitchFamily="34" charset="0"/>
                <a:ea typeface="Tahoma" panose="020B0604030504040204" pitchFamily="34" charset="0"/>
                <a:cs typeface="Tahoma" panose="020B0604030504040204" pitchFamily="34" charset="0"/>
              </a:rPr>
              <a:t> </a:t>
            </a:r>
            <a:r>
              <a:rPr lang="es-ES" sz="799" i="1" spc="-10">
                <a:latin typeface="Tahoma" panose="020B0604030504040204" pitchFamily="34" charset="0"/>
                <a:ea typeface="Tahoma" panose="020B0604030504040204" pitchFamily="34" charset="0"/>
                <a:cs typeface="Tahoma" panose="020B0604030504040204" pitchFamily="34" charset="0"/>
              </a:rPr>
              <a:t>2025</a:t>
            </a:r>
            <a:r>
              <a:rPr sz="799" i="1" spc="-10">
                <a:latin typeface="Tahoma" panose="020B0604030504040204" pitchFamily="34" charset="0"/>
                <a:ea typeface="Tahoma" panose="020B0604030504040204" pitchFamily="34" charset="0"/>
                <a:cs typeface="Tahoma" panose="020B0604030504040204" pitchFamily="34" charset="0"/>
              </a:rPr>
              <a:t>.</a:t>
            </a:r>
            <a:endParaRPr sz="799" i="1">
              <a:latin typeface="Tahoma" panose="020B0604030504040204" pitchFamily="34" charset="0"/>
              <a:ea typeface="Tahoma" panose="020B0604030504040204" pitchFamily="34" charset="0"/>
              <a:cs typeface="Tahoma" panose="020B0604030504040204" pitchFamily="34" charset="0"/>
            </a:endParaRPr>
          </a:p>
        </p:txBody>
      </p:sp>
      <p:graphicFrame>
        <p:nvGraphicFramePr>
          <p:cNvPr id="10" name="Tabla 9">
            <a:extLst>
              <a:ext uri="{FF2B5EF4-FFF2-40B4-BE49-F238E27FC236}">
                <a16:creationId xmlns:a16="http://schemas.microsoft.com/office/drawing/2014/main" id="{7D1868EC-37E9-2100-E4DB-C0992B78AC68}"/>
              </a:ext>
            </a:extLst>
          </p:cNvPr>
          <p:cNvGraphicFramePr>
            <a:graphicFrameLocks noGrp="1"/>
          </p:cNvGraphicFramePr>
          <p:nvPr>
            <p:extLst>
              <p:ext uri="{D42A27DB-BD31-4B8C-83A1-F6EECF244321}">
                <p14:modId xmlns:p14="http://schemas.microsoft.com/office/powerpoint/2010/main" val="3537678193"/>
              </p:ext>
            </p:extLst>
          </p:nvPr>
        </p:nvGraphicFramePr>
        <p:xfrm>
          <a:off x="6522720" y="2250578"/>
          <a:ext cx="4015741" cy="4871085"/>
        </p:xfrm>
        <a:graphic>
          <a:graphicData uri="http://schemas.openxmlformats.org/drawingml/2006/table">
            <a:tbl>
              <a:tblPr/>
              <a:tblGrid>
                <a:gridCol w="419100">
                  <a:extLst>
                    <a:ext uri="{9D8B030D-6E8A-4147-A177-3AD203B41FA5}">
                      <a16:colId xmlns:a16="http://schemas.microsoft.com/office/drawing/2014/main" val="1151499732"/>
                    </a:ext>
                  </a:extLst>
                </a:gridCol>
                <a:gridCol w="609600">
                  <a:extLst>
                    <a:ext uri="{9D8B030D-6E8A-4147-A177-3AD203B41FA5}">
                      <a16:colId xmlns:a16="http://schemas.microsoft.com/office/drawing/2014/main" val="586695922"/>
                    </a:ext>
                  </a:extLst>
                </a:gridCol>
                <a:gridCol w="869311">
                  <a:extLst>
                    <a:ext uri="{9D8B030D-6E8A-4147-A177-3AD203B41FA5}">
                      <a16:colId xmlns:a16="http://schemas.microsoft.com/office/drawing/2014/main" val="3782047273"/>
                    </a:ext>
                  </a:extLst>
                </a:gridCol>
                <a:gridCol w="1561244">
                  <a:extLst>
                    <a:ext uri="{9D8B030D-6E8A-4147-A177-3AD203B41FA5}">
                      <a16:colId xmlns:a16="http://schemas.microsoft.com/office/drawing/2014/main" val="3383893222"/>
                    </a:ext>
                  </a:extLst>
                </a:gridCol>
                <a:gridCol w="556486">
                  <a:extLst>
                    <a:ext uri="{9D8B030D-6E8A-4147-A177-3AD203B41FA5}">
                      <a16:colId xmlns:a16="http://schemas.microsoft.com/office/drawing/2014/main" val="2396076568"/>
                    </a:ext>
                  </a:extLst>
                </a:gridCol>
              </a:tblGrid>
              <a:tr h="352425">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Ranking</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Comparativa vs Obs. 2024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Marca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URL</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Authority Score 2025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1081906513"/>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Lilly</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https://www.lilly.com/es/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032438347"/>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Cinfa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https://www.cinfa.com/</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754929338"/>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Abbott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https://www.es.abbott/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369781677"/>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+17</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Janssen</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https://innovativemedicine.jnj.com/spain/</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67</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72586510"/>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Boehringer Ingelheim</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https://www.boehringer-ingelheim.com/es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79010246"/>
                  </a:ext>
                </a:extLst>
              </a:tr>
              <a:tr h="2381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Novartis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https://www.novartis.com/es-es/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281194817"/>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Glaxosmithline (GSK)</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https://es.gsk.com/es-es/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617889726"/>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Sanofi</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https://www.sanofi.com/es/espana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32379213"/>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+36</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Bayer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https://www.bayer.com/es/es/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78813059"/>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Merck KGAA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https://www.merckgroup.com/es-es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37574524"/>
                  </a:ext>
                </a:extLst>
              </a:tr>
              <a:tr h="2381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11º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+8</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Kern Pharma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https://www.kernpharma.com/es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835244190"/>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12º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Gilead</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https://www.gilead.com/es-es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103548068"/>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13º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Grifols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https://www.grifols.com/es/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48</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853691436"/>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14º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Pfizer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https://www.pfizer.es/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279200020"/>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15º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Roche</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https://www.roche.es/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24926045"/>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MSD</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https://www.msd.es/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003395557"/>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17º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Almirall</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https://www.almirall.es/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40</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543691391"/>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18º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Ferrer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https://www.ferrer.com/es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266931504"/>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Esteve</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https://www.esteve.com/es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82838903"/>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20º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Pharmamar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https://pharmamar.com/es/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38</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277842038"/>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21º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AstraZeneca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https://www.astrazeneca.es/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38</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002193865"/>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22º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Rovi</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https://www.rovi.es/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37</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95648955"/>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23º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Menarini</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https://menarini.es/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83646961"/>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24º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Abbvie</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https://www.abbvie.es/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552811084"/>
                  </a:ext>
                </a:extLst>
              </a:tr>
              <a:tr h="171450">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25º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Teva Pharma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https://www.tevapharma.es/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30</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488503115"/>
                  </a:ext>
                </a:extLst>
              </a:tr>
            </a:tbl>
          </a:graphicData>
        </a:graphic>
      </p:graphicFrame>
      <p:sp>
        <p:nvSpPr>
          <p:cNvPr id="3" name="object 14">
            <a:extLst>
              <a:ext uri="{FF2B5EF4-FFF2-40B4-BE49-F238E27FC236}">
                <a16:creationId xmlns:a16="http://schemas.microsoft.com/office/drawing/2014/main" id="{3A0F3F24-2580-54E2-7186-B548D845BDBF}"/>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27</a:t>
            </a:fld>
            <a:endParaRPr lang="es-E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8346B0F-4979-49A2-32E5-901E05FA83CF}"/>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850E0622-5737-FDFE-EDAA-1F34CF74C2E0}"/>
              </a:ext>
            </a:extLst>
          </p:cNvPr>
          <p:cNvSpPr/>
          <p:nvPr/>
        </p:nvSpPr>
        <p:spPr>
          <a:xfrm>
            <a:off x="-1" y="0"/>
            <a:ext cx="10692130" cy="7556500"/>
          </a:xfrm>
          <a:custGeom>
            <a:avLst/>
            <a:gdLst/>
            <a:ahLst/>
            <a:cxnLst/>
            <a:rect l="l" t="t" r="r" b="b"/>
            <a:pathLst>
              <a:path w="10692130" h="7556500">
                <a:moveTo>
                  <a:pt x="0" y="7556500"/>
                </a:moveTo>
                <a:lnTo>
                  <a:pt x="1" y="0"/>
                </a:lnTo>
                <a:lnTo>
                  <a:pt x="10692004" y="0"/>
                </a:lnTo>
                <a:lnTo>
                  <a:pt x="10692004" y="7556500"/>
                </a:lnTo>
                <a:lnTo>
                  <a:pt x="0" y="7556500"/>
                </a:lnTo>
                <a:close/>
              </a:path>
            </a:pathLst>
          </a:custGeom>
          <a:solidFill>
            <a:srgbClr val="070C10"/>
          </a:solidFill>
        </p:spPr>
        <p:txBody>
          <a:bodyPr wrap="square" lIns="0" tIns="0" rIns="0" bIns="0" rtlCol="0"/>
          <a:lstStyle/>
          <a:p>
            <a:endParaRPr/>
          </a:p>
        </p:txBody>
      </p:sp>
      <p:grpSp>
        <p:nvGrpSpPr>
          <p:cNvPr id="3" name="object 3">
            <a:extLst>
              <a:ext uri="{FF2B5EF4-FFF2-40B4-BE49-F238E27FC236}">
                <a16:creationId xmlns:a16="http://schemas.microsoft.com/office/drawing/2014/main" id="{F2952441-B0C7-F8C3-577B-B1F2D32F7C28}"/>
              </a:ext>
            </a:extLst>
          </p:cNvPr>
          <p:cNvGrpSpPr/>
          <p:nvPr/>
        </p:nvGrpSpPr>
        <p:grpSpPr>
          <a:xfrm>
            <a:off x="0" y="25"/>
            <a:ext cx="10692130" cy="7556500"/>
            <a:chOff x="0" y="25"/>
            <a:chExt cx="10692130" cy="7556500"/>
          </a:xfrm>
        </p:grpSpPr>
        <p:pic>
          <p:nvPicPr>
            <p:cNvPr id="4" name="object 4">
              <a:extLst>
                <a:ext uri="{FF2B5EF4-FFF2-40B4-BE49-F238E27FC236}">
                  <a16:creationId xmlns:a16="http://schemas.microsoft.com/office/drawing/2014/main" id="{07C6B652-0041-2F47-2404-6EE6600C193F}"/>
                </a:ext>
              </a:extLst>
            </p:cNvPr>
            <p:cNvPicPr/>
            <p:nvPr/>
          </p:nvPicPr>
          <p:blipFill>
            <a:blip r:embed="rId2" cstate="print"/>
            <a:stretch>
              <a:fillRect/>
            </a:stretch>
          </p:blipFill>
          <p:spPr>
            <a:xfrm>
              <a:off x="0" y="3330016"/>
              <a:ext cx="10403992" cy="4226483"/>
            </a:xfrm>
            <a:prstGeom prst="rect">
              <a:avLst/>
            </a:prstGeom>
          </p:spPr>
        </p:pic>
        <p:pic>
          <p:nvPicPr>
            <p:cNvPr id="5" name="object 5">
              <a:extLst>
                <a:ext uri="{FF2B5EF4-FFF2-40B4-BE49-F238E27FC236}">
                  <a16:creationId xmlns:a16="http://schemas.microsoft.com/office/drawing/2014/main" id="{FBABDA78-690D-0A45-87FA-6936FD3CD308}"/>
                </a:ext>
              </a:extLst>
            </p:cNvPr>
            <p:cNvPicPr/>
            <p:nvPr/>
          </p:nvPicPr>
          <p:blipFill>
            <a:blip r:embed="rId3" cstate="print"/>
            <a:stretch>
              <a:fillRect/>
            </a:stretch>
          </p:blipFill>
          <p:spPr>
            <a:xfrm>
              <a:off x="719999" y="25"/>
              <a:ext cx="9972001" cy="4643996"/>
            </a:xfrm>
            <a:prstGeom prst="rect">
              <a:avLst/>
            </a:prstGeom>
          </p:spPr>
        </p:pic>
        <p:sp>
          <p:nvSpPr>
            <p:cNvPr id="6" name="object 6">
              <a:extLst>
                <a:ext uri="{FF2B5EF4-FFF2-40B4-BE49-F238E27FC236}">
                  <a16:creationId xmlns:a16="http://schemas.microsoft.com/office/drawing/2014/main" id="{8FBB823A-42BB-8597-243A-A59F88B1D107}"/>
                </a:ext>
              </a:extLst>
            </p:cNvPr>
            <p:cNvSpPr/>
            <p:nvPr/>
          </p:nvSpPr>
          <p:spPr>
            <a:xfrm>
              <a:off x="2915996" y="6264148"/>
              <a:ext cx="357505" cy="177800"/>
            </a:xfrm>
            <a:custGeom>
              <a:avLst/>
              <a:gdLst/>
              <a:ahLst/>
              <a:cxnLst/>
              <a:rect l="l" t="t" r="r" b="b"/>
              <a:pathLst>
                <a:path w="357504" h="177800">
                  <a:moveTo>
                    <a:pt x="178563" y="0"/>
                  </a:moveTo>
                  <a:lnTo>
                    <a:pt x="179968" y="94504"/>
                  </a:lnTo>
                  <a:lnTo>
                    <a:pt x="199048" y="144521"/>
                  </a:lnTo>
                  <a:lnTo>
                    <a:pt x="252518" y="166716"/>
                  </a:lnTo>
                  <a:lnTo>
                    <a:pt x="357126" y="177751"/>
                  </a:lnTo>
                  <a:lnTo>
                    <a:pt x="0" y="177751"/>
                  </a:lnTo>
                </a:path>
              </a:pathLst>
            </a:custGeom>
            <a:ln w="18097">
              <a:solidFill>
                <a:srgbClr val="DCDEDD"/>
              </a:solidFill>
            </a:ln>
          </p:spPr>
          <p:txBody>
            <a:bodyPr wrap="square" lIns="0" tIns="0" rIns="0" bIns="0" rtlCol="0"/>
            <a:lstStyle/>
            <a:p>
              <a:endParaRPr/>
            </a:p>
          </p:txBody>
        </p:sp>
        <p:sp>
          <p:nvSpPr>
            <p:cNvPr id="7" name="object 7">
              <a:extLst>
                <a:ext uri="{FF2B5EF4-FFF2-40B4-BE49-F238E27FC236}">
                  <a16:creationId xmlns:a16="http://schemas.microsoft.com/office/drawing/2014/main" id="{57C00267-37C8-9327-7EA9-3080D781C2F0}"/>
                </a:ext>
              </a:extLst>
            </p:cNvPr>
            <p:cNvSpPr/>
            <p:nvPr/>
          </p:nvSpPr>
          <p:spPr>
            <a:xfrm>
              <a:off x="3096386" y="6441898"/>
              <a:ext cx="179070" cy="177800"/>
            </a:xfrm>
            <a:custGeom>
              <a:avLst/>
              <a:gdLst/>
              <a:ahLst/>
              <a:cxnLst/>
              <a:rect l="l" t="t" r="r" b="b"/>
              <a:pathLst>
                <a:path w="179070" h="177800">
                  <a:moveTo>
                    <a:pt x="0" y="177751"/>
                  </a:moveTo>
                  <a:lnTo>
                    <a:pt x="1413" y="83238"/>
                  </a:lnTo>
                  <a:lnTo>
                    <a:pt x="20485" y="33221"/>
                  </a:lnTo>
                  <a:lnTo>
                    <a:pt x="73954" y="11027"/>
                  </a:lnTo>
                  <a:lnTo>
                    <a:pt x="178563" y="0"/>
                  </a:lnTo>
                </a:path>
              </a:pathLst>
            </a:custGeom>
            <a:ln w="18097">
              <a:solidFill>
                <a:srgbClr val="DCDEDD"/>
              </a:solidFill>
            </a:ln>
          </p:spPr>
          <p:txBody>
            <a:bodyPr wrap="square" lIns="0" tIns="0" rIns="0" bIns="0" rtlCol="0"/>
            <a:lstStyle/>
            <a:p>
              <a:endParaRPr/>
            </a:p>
          </p:txBody>
        </p:sp>
      </p:grpSp>
      <p:sp>
        <p:nvSpPr>
          <p:cNvPr id="8" name="object 8">
            <a:extLst>
              <a:ext uri="{FF2B5EF4-FFF2-40B4-BE49-F238E27FC236}">
                <a16:creationId xmlns:a16="http://schemas.microsoft.com/office/drawing/2014/main" id="{BA5E2CE0-6E28-6F2A-3796-237CBAF9B46D}"/>
              </a:ext>
            </a:extLst>
          </p:cNvPr>
          <p:cNvSpPr txBox="1"/>
          <p:nvPr/>
        </p:nvSpPr>
        <p:spPr>
          <a:xfrm>
            <a:off x="2803385" y="3067608"/>
            <a:ext cx="5867649" cy="2224968"/>
          </a:xfrm>
          <a:prstGeom prst="rect">
            <a:avLst/>
          </a:prstGeom>
        </p:spPr>
        <p:txBody>
          <a:bodyPr vert="horz" wrap="square" lIns="0" tIns="458470" rIns="0" bIns="0" rtlCol="0" anchor="t">
            <a:spAutoFit/>
          </a:bodyPr>
          <a:lstStyle/>
          <a:p>
            <a:pPr marL="25400">
              <a:lnSpc>
                <a:spcPct val="100000"/>
              </a:lnSpc>
              <a:spcBef>
                <a:spcPts val="3610"/>
              </a:spcBef>
            </a:pPr>
            <a:r>
              <a:rPr lang="es-ES" sz="7200" b="1" spc="-50">
                <a:solidFill>
                  <a:srgbClr val="FFFFFF"/>
                </a:solidFill>
                <a:latin typeface="Tahoma"/>
                <a:cs typeface="Tahoma"/>
              </a:rPr>
              <a:t>4</a:t>
            </a:r>
          </a:p>
          <a:p>
            <a:pPr marL="12700" marR="5080" indent="12700">
              <a:spcBef>
                <a:spcPts val="1465"/>
              </a:spcBef>
            </a:pPr>
            <a:r>
              <a:rPr lang="es-ES" sz="3000" b="1" spc="90">
                <a:solidFill>
                  <a:srgbClr val="FFFFFF"/>
                </a:solidFill>
                <a:latin typeface="Tahoma"/>
                <a:cs typeface="Tahoma"/>
              </a:rPr>
              <a:t>CHECKLIST GEO</a:t>
            </a:r>
            <a:endParaRPr sz="3000" b="1" spc="90">
              <a:solidFill>
                <a:srgbClr val="FFFFFF"/>
              </a:solidFill>
              <a:latin typeface="Tahoma"/>
              <a:cs typeface="Tahoma"/>
            </a:endParaRPr>
          </a:p>
        </p:txBody>
      </p:sp>
      <p:pic>
        <p:nvPicPr>
          <p:cNvPr id="10" name="Marcador de posición de imagen 5">
            <a:extLst>
              <a:ext uri="{FF2B5EF4-FFF2-40B4-BE49-F238E27FC236}">
                <a16:creationId xmlns:a16="http://schemas.microsoft.com/office/drawing/2014/main" id="{4B0092E7-0B1A-FE62-5969-1805B56F4734}"/>
              </a:ext>
            </a:extLst>
          </p:cNvPr>
          <p:cNvPicPr>
            <a:picLocks noChangeAspect="1"/>
          </p:cNvPicPr>
          <p:nvPr/>
        </p:nvPicPr>
        <p:blipFill>
          <a:blip r:embed="rId4"/>
          <a:srcRect l="34751" t="7866" r="2791" b="6255"/>
          <a:stretch/>
        </p:blipFill>
        <p:spPr>
          <a:xfrm>
            <a:off x="6778352" y="-699098"/>
            <a:ext cx="5577285" cy="4277122"/>
          </a:xfrm>
          <a:custGeom>
            <a:avLst/>
            <a:gdLst/>
            <a:ahLst/>
            <a:cxnLst>
              <a:cxn ang="0">
                <a:pos x="wd2" y="hd2"/>
              </a:cxn>
              <a:cxn ang="5400000">
                <a:pos x="wd2" y="hd2"/>
              </a:cxn>
              <a:cxn ang="10800000">
                <a:pos x="wd2" y="hd2"/>
              </a:cxn>
              <a:cxn ang="16200000">
                <a:pos x="wd2" y="hd2"/>
              </a:cxn>
            </a:cxnLst>
            <a:rect l="0" t="0" r="r" b="b"/>
            <a:pathLst>
              <a:path w="21600" h="21600" extrusionOk="0">
                <a:moveTo>
                  <a:pt x="1669" y="0"/>
                </a:moveTo>
                <a:cubicBezTo>
                  <a:pt x="614" y="2176"/>
                  <a:pt x="0" y="4753"/>
                  <a:pt x="0" y="7518"/>
                </a:cubicBezTo>
                <a:cubicBezTo>
                  <a:pt x="0" y="15296"/>
                  <a:pt x="4836" y="21600"/>
                  <a:pt x="10801" y="21600"/>
                </a:cubicBezTo>
                <a:cubicBezTo>
                  <a:pt x="16766" y="21600"/>
                  <a:pt x="21600" y="15296"/>
                  <a:pt x="21600" y="7518"/>
                </a:cubicBezTo>
                <a:cubicBezTo>
                  <a:pt x="21600" y="4753"/>
                  <a:pt x="20986" y="2176"/>
                  <a:pt x="19931" y="0"/>
                </a:cubicBezTo>
                <a:lnTo>
                  <a:pt x="1669" y="0"/>
                </a:lnTo>
                <a:close/>
              </a:path>
            </a:pathLst>
          </a:custGeom>
          <a:ln w="12700">
            <a:miter lim="400000"/>
          </a:ln>
        </p:spPr>
      </p:pic>
    </p:spTree>
    <p:extLst>
      <p:ext uri="{BB962C8B-B14F-4D97-AF65-F5344CB8AC3E}">
        <p14:creationId xmlns:p14="http://schemas.microsoft.com/office/powerpoint/2010/main" val="15317779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F37E7-02B0-FA94-4360-B04AB34166E1}"/>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5FA852FB-DBBD-A172-3145-D73EDFBAEA3B}"/>
              </a:ext>
            </a:extLst>
          </p:cNvPr>
          <p:cNvSpPr txBox="1"/>
          <p:nvPr/>
        </p:nvSpPr>
        <p:spPr>
          <a:xfrm>
            <a:off x="3175124" y="3249227"/>
            <a:ext cx="3476040" cy="2944641"/>
          </a:xfrm>
          <a:prstGeom prst="rect">
            <a:avLst/>
          </a:prstGeom>
        </p:spPr>
        <p:txBody>
          <a:bodyPr vert="horz" wrap="square" lIns="0" tIns="12689" rIns="0" bIns="0" rtlCol="0">
            <a:spAutoFit/>
          </a:bodyPr>
          <a:lstStyle/>
          <a:p>
            <a:pPr marL="12690" marR="173216" algn="just">
              <a:spcBef>
                <a:spcPts val="100"/>
              </a:spcBef>
            </a:pPr>
            <a:r>
              <a:rPr lang="es-ES" sz="1049">
                <a:latin typeface="Tahoma" panose="020B0604030504040204" pitchFamily="34" charset="0"/>
                <a:cs typeface="Tahoma" panose="020B0604030504040204" pitchFamily="34" charset="0"/>
              </a:rPr>
              <a:t>El GEO es un término de marketing digital que ha tomado gran relevancia en los últimos años debido tanto a las últimas actualizaciones de los buscadores, la aparición de las nuevas tecnologías de Inteligencia Artificial y a los nuevos patrones de búsqueda y la manera en que los usuarios interactúan con los buscadores.</a:t>
            </a:r>
          </a:p>
          <a:p>
            <a:pPr marL="12690" marR="173216" algn="just">
              <a:spcBef>
                <a:spcPts val="100"/>
              </a:spcBef>
            </a:pPr>
            <a:endParaRPr lang="es-ES" sz="1049">
              <a:latin typeface="Tahoma" panose="020B0604030504040204" pitchFamily="34" charset="0"/>
              <a:cs typeface="Tahoma" panose="020B0604030504040204" pitchFamily="34" charset="0"/>
            </a:endParaRPr>
          </a:p>
          <a:p>
            <a:pPr marL="12690" marR="173216" algn="just">
              <a:spcBef>
                <a:spcPts val="100"/>
              </a:spcBef>
            </a:pPr>
            <a:r>
              <a:rPr lang="es-ES" sz="1049">
                <a:latin typeface="Tahoma" panose="020B0604030504040204" pitchFamily="34" charset="0"/>
                <a:cs typeface="Tahoma" panose="020B0604030504040204" pitchFamily="34" charset="0"/>
              </a:rPr>
              <a:t>Ya no solo sirve optimizar una web para tener un correcto posicionamiento en los buscadores, ahora, esos requisitos que antes se consideraban vitales (como tener una correcta estructura web, un alto grado de optimización de los contenidos y tener un buen desarrollo desde el punto de vista técnico o UX) ahora son considerados como básicos. A estos elementos tradicionales debemos sumar todo aquello que nos puede proporcionar un salto en la visibilidad de la web o una mejora de imagen de cara a los buscadores.</a:t>
            </a:r>
          </a:p>
        </p:txBody>
      </p:sp>
      <p:sp>
        <p:nvSpPr>
          <p:cNvPr id="7" name="object 7">
            <a:extLst>
              <a:ext uri="{FF2B5EF4-FFF2-40B4-BE49-F238E27FC236}">
                <a16:creationId xmlns:a16="http://schemas.microsoft.com/office/drawing/2014/main" id="{25B0527B-7615-3C60-511C-8DE71E04108A}"/>
              </a:ext>
            </a:extLst>
          </p:cNvPr>
          <p:cNvSpPr txBox="1"/>
          <p:nvPr/>
        </p:nvSpPr>
        <p:spPr>
          <a:xfrm>
            <a:off x="3175124" y="581948"/>
            <a:ext cx="548179" cy="1121737"/>
          </a:xfrm>
          <a:prstGeom prst="rect">
            <a:avLst/>
          </a:prstGeom>
        </p:spPr>
        <p:txBody>
          <a:bodyPr vert="horz" wrap="square" lIns="0" tIns="12689" rIns="0" bIns="0" rtlCol="0">
            <a:spAutoFit/>
          </a:bodyPr>
          <a:lstStyle/>
          <a:p>
            <a:pPr marL="12690">
              <a:spcBef>
                <a:spcPts val="100"/>
              </a:spcBef>
            </a:pPr>
            <a:r>
              <a:rPr lang="es-ES" sz="7194">
                <a:solidFill>
                  <a:srgbClr val="2B3B88"/>
                </a:solidFill>
                <a:latin typeface="Tahoma" panose="020B0604030504040204" pitchFamily="34" charset="0"/>
                <a:cs typeface="Tahoma" panose="020B0604030504040204" pitchFamily="34" charset="0"/>
              </a:rPr>
              <a:t>4</a:t>
            </a:r>
            <a:endParaRPr sz="7194">
              <a:solidFill>
                <a:srgbClr val="2B3B88"/>
              </a:solidFill>
              <a:latin typeface="Tahoma" panose="020B0604030504040204" pitchFamily="34" charset="0"/>
              <a:cs typeface="Tahoma" panose="020B0604030504040204" pitchFamily="34" charset="0"/>
            </a:endParaRPr>
          </a:p>
        </p:txBody>
      </p:sp>
      <p:sp>
        <p:nvSpPr>
          <p:cNvPr id="4" name="object 8">
            <a:extLst>
              <a:ext uri="{FF2B5EF4-FFF2-40B4-BE49-F238E27FC236}">
                <a16:creationId xmlns:a16="http://schemas.microsoft.com/office/drawing/2014/main" id="{1C31646B-A9DC-6B06-7F78-AEF4F37E609C}"/>
              </a:ext>
            </a:extLst>
          </p:cNvPr>
          <p:cNvSpPr/>
          <p:nvPr/>
        </p:nvSpPr>
        <p:spPr>
          <a:xfrm>
            <a:off x="4490" y="272430"/>
            <a:ext cx="3082874" cy="5262268"/>
          </a:xfrm>
          <a:custGeom>
            <a:avLst/>
            <a:gdLst/>
            <a:ahLst/>
            <a:cxnLst/>
            <a:rect l="l" t="t" r="r" b="b"/>
            <a:pathLst>
              <a:path w="3085465" h="5266690">
                <a:moveTo>
                  <a:pt x="0" y="769577"/>
                </a:moveTo>
                <a:lnTo>
                  <a:pt x="1262251" y="1386173"/>
                </a:lnTo>
                <a:lnTo>
                  <a:pt x="0" y="2397216"/>
                </a:lnTo>
              </a:path>
              <a:path w="3085465" h="5266690">
                <a:moveTo>
                  <a:pt x="0" y="1432017"/>
                </a:moveTo>
                <a:lnTo>
                  <a:pt x="1262251" y="1386173"/>
                </a:lnTo>
                <a:lnTo>
                  <a:pt x="0" y="1819763"/>
                </a:lnTo>
              </a:path>
              <a:path w="3085465" h="5266690">
                <a:moveTo>
                  <a:pt x="0" y="924013"/>
                </a:moveTo>
                <a:lnTo>
                  <a:pt x="3085362" y="550348"/>
                </a:lnTo>
                <a:lnTo>
                  <a:pt x="0" y="5266121"/>
                </a:lnTo>
              </a:path>
              <a:path w="3085465" h="5266690">
                <a:moveTo>
                  <a:pt x="3085362" y="550348"/>
                </a:moveTo>
                <a:lnTo>
                  <a:pt x="1413013" y="2497652"/>
                </a:lnTo>
                <a:lnTo>
                  <a:pt x="0" y="5148122"/>
                </a:lnTo>
              </a:path>
              <a:path w="3085465" h="5266690">
                <a:moveTo>
                  <a:pt x="0" y="2854156"/>
                </a:moveTo>
                <a:lnTo>
                  <a:pt x="1413013" y="2497652"/>
                </a:lnTo>
                <a:lnTo>
                  <a:pt x="0" y="1710089"/>
                </a:lnTo>
              </a:path>
              <a:path w="3085465" h="5266690">
                <a:moveTo>
                  <a:pt x="0" y="3016675"/>
                </a:moveTo>
                <a:lnTo>
                  <a:pt x="2387344" y="2949733"/>
                </a:lnTo>
                <a:lnTo>
                  <a:pt x="1442096" y="99549"/>
                </a:lnTo>
                <a:lnTo>
                  <a:pt x="0" y="0"/>
                </a:lnTo>
              </a:path>
            </a:pathLst>
          </a:custGeom>
          <a:ln w="3175">
            <a:solidFill>
              <a:srgbClr val="000000">
                <a:alpha val="60000"/>
              </a:srgbClr>
            </a:solidFill>
          </a:ln>
        </p:spPr>
        <p:txBody>
          <a:bodyPr wrap="square" lIns="0" tIns="0" rIns="0" bIns="0" rtlCol="0"/>
          <a:lstStyle/>
          <a:p>
            <a:endParaRPr sz="1799"/>
          </a:p>
        </p:txBody>
      </p:sp>
      <p:sp>
        <p:nvSpPr>
          <p:cNvPr id="6" name="object 2">
            <a:extLst>
              <a:ext uri="{FF2B5EF4-FFF2-40B4-BE49-F238E27FC236}">
                <a16:creationId xmlns:a16="http://schemas.microsoft.com/office/drawing/2014/main" id="{DF8A2929-BE86-DC58-6B1C-1B1DB26FE09A}"/>
              </a:ext>
            </a:extLst>
          </p:cNvPr>
          <p:cNvSpPr txBox="1">
            <a:spLocks/>
          </p:cNvSpPr>
          <p:nvPr/>
        </p:nvSpPr>
        <p:spPr>
          <a:xfrm>
            <a:off x="3175124" y="1678412"/>
            <a:ext cx="6607488" cy="474158"/>
          </a:xfrm>
          <a:prstGeom prst="rect">
            <a:avLst/>
          </a:prstGeom>
        </p:spPr>
        <p:txBody>
          <a:bodyPr vert="horz" wrap="square" lIns="0" tIns="12689" rIns="0" bIns="0" rtlCol="0">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2998" b="1">
                <a:solidFill>
                  <a:srgbClr val="2B3B88"/>
                </a:solidFill>
              </a:rPr>
              <a:t>¿QUÉ ES GEO?</a:t>
            </a:r>
          </a:p>
        </p:txBody>
      </p:sp>
      <p:sp>
        <p:nvSpPr>
          <p:cNvPr id="8" name="object 3">
            <a:extLst>
              <a:ext uri="{FF2B5EF4-FFF2-40B4-BE49-F238E27FC236}">
                <a16:creationId xmlns:a16="http://schemas.microsoft.com/office/drawing/2014/main" id="{CF293298-A748-FB3B-53FA-3C33194595FC}"/>
              </a:ext>
            </a:extLst>
          </p:cNvPr>
          <p:cNvSpPr txBox="1"/>
          <p:nvPr/>
        </p:nvSpPr>
        <p:spPr>
          <a:xfrm>
            <a:off x="6931961" y="3249227"/>
            <a:ext cx="3476040" cy="3170216"/>
          </a:xfrm>
          <a:prstGeom prst="rect">
            <a:avLst/>
          </a:prstGeom>
        </p:spPr>
        <p:txBody>
          <a:bodyPr vert="horz" wrap="square" lIns="0" tIns="12689" rIns="0" bIns="0" rtlCol="0">
            <a:spAutoFit/>
          </a:bodyPr>
          <a:lstStyle/>
          <a:p>
            <a:pPr algn="just">
              <a:spcBef>
                <a:spcPts val="699"/>
              </a:spcBef>
              <a:buClr>
                <a:srgbClr val="2B3B87"/>
              </a:buClr>
              <a:tabLst>
                <a:tab pos="240472" algn="l"/>
              </a:tabLst>
            </a:pPr>
            <a:r>
              <a:rPr lang="es-ES" sz="1049">
                <a:latin typeface="Tahoma" panose="020B0604030504040204" pitchFamily="34" charset="0"/>
                <a:cs typeface="Tahoma" panose="020B0604030504040204" pitchFamily="34" charset="0"/>
              </a:rPr>
              <a:t>El GEO trata tanto del grado de optimización de tu web, de como contamos a los usuarios quienes somos y que hacemos, hasta la manera en que se lo enseñamos a los usuarios y las herramientas que les ofrecemos para facilitar su estancia en nuestra web, también conocido como la experiencia de usuario.</a:t>
            </a:r>
          </a:p>
          <a:p>
            <a:pPr algn="just">
              <a:spcBef>
                <a:spcPts val="699"/>
              </a:spcBef>
              <a:buClr>
                <a:srgbClr val="2B3B87"/>
              </a:buClr>
              <a:tabLst>
                <a:tab pos="240472" algn="l"/>
              </a:tabLst>
            </a:pPr>
            <a:r>
              <a:rPr lang="es-ES" sz="1049">
                <a:latin typeface="Tahoma" panose="020B0604030504040204" pitchFamily="34" charset="0"/>
                <a:cs typeface="Tahoma" panose="020B0604030504040204" pitchFamily="34" charset="0"/>
              </a:rPr>
              <a:t>Además, la manera en que el usuario realiza sus búsquedas ha cambiado, enfocar una web tan solo para aparecer en los buscadores de una manera correcta es no aprovechar todas las herramientas que se nos ofrecen ahora mismo y no adaptarse al nuevo modelo de búsqueda del usuario. Con esto, hablamos de las nuevas herramientas de IA, las cuales toman la información que posteriormente ofrecen a los usuarios de aquellos recursos que asumen como relevantes en todo Internet. Por ello, es de vital importancia que a nivel de marca seamos nosotros capaces de ofrecerles toda esa información que están buscando, además de ser capaces de ganar negocio a través de otras búsquedas mucho más genéricas.</a:t>
            </a:r>
          </a:p>
        </p:txBody>
      </p:sp>
      <p:sp>
        <p:nvSpPr>
          <p:cNvPr id="2" name="object 14">
            <a:extLst>
              <a:ext uri="{FF2B5EF4-FFF2-40B4-BE49-F238E27FC236}">
                <a16:creationId xmlns:a16="http://schemas.microsoft.com/office/drawing/2014/main" id="{FF3C5D16-375E-DDBD-D4FA-32AF03F1A6B6}"/>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29</a:t>
            </a:fld>
            <a:endParaRPr lang="es-ES" dirty="0"/>
          </a:p>
        </p:txBody>
      </p:sp>
    </p:spTree>
    <p:extLst>
      <p:ext uri="{BB962C8B-B14F-4D97-AF65-F5344CB8AC3E}">
        <p14:creationId xmlns:p14="http://schemas.microsoft.com/office/powerpoint/2010/main" val="6286090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46F41-18E9-26A8-2176-A0662266D79A}"/>
            </a:ext>
          </a:extLst>
        </p:cNvPr>
        <p:cNvGrpSpPr/>
        <p:nvPr/>
      </p:nvGrpSpPr>
      <p:grpSpPr>
        <a:xfrm>
          <a:off x="0" y="0"/>
          <a:ext cx="0" cy="0"/>
          <a:chOff x="0" y="0"/>
          <a:chExt cx="0" cy="0"/>
        </a:xfrm>
      </p:grpSpPr>
      <p:sp>
        <p:nvSpPr>
          <p:cNvPr id="3" name="object 3">
            <a:extLst>
              <a:ext uri="{FF2B5EF4-FFF2-40B4-BE49-F238E27FC236}">
                <a16:creationId xmlns:a16="http://schemas.microsoft.com/office/drawing/2014/main" id="{C2459501-D463-01A1-EA48-8B2A77C31AE8}"/>
              </a:ext>
            </a:extLst>
          </p:cNvPr>
          <p:cNvSpPr txBox="1"/>
          <p:nvPr/>
        </p:nvSpPr>
        <p:spPr>
          <a:xfrm>
            <a:off x="3175124" y="3249227"/>
            <a:ext cx="3476040" cy="4039300"/>
          </a:xfrm>
          <a:prstGeom prst="rect">
            <a:avLst/>
          </a:prstGeom>
        </p:spPr>
        <p:txBody>
          <a:bodyPr vert="horz" wrap="square" lIns="0" tIns="12689" rIns="0" bIns="0" rtlCol="0">
            <a:spAutoFit/>
          </a:bodyPr>
          <a:lstStyle/>
          <a:p>
            <a:pPr marL="12690" marR="173216" algn="just">
              <a:spcBef>
                <a:spcPts val="100"/>
              </a:spcBef>
            </a:pPr>
            <a:r>
              <a:rPr lang="es-ES" sz="1049">
                <a:latin typeface="Tahoma" panose="020B0604030504040204" pitchFamily="34" charset="0"/>
                <a:cs typeface="Tahoma" panose="020B0604030504040204" pitchFamily="34" charset="0"/>
              </a:rPr>
              <a:t>En</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este</a:t>
            </a:r>
            <a:r>
              <a:rPr lang="es-ES" sz="1049" spc="-5">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punto,</a:t>
            </a:r>
            <a:r>
              <a:rPr lang="es-ES" sz="1049" spc="-10">
                <a:latin typeface="Tahoma" panose="020B0604030504040204" pitchFamily="34" charset="0"/>
                <a:cs typeface="Tahoma" panose="020B0604030504040204" pitchFamily="34" charset="0"/>
              </a:rPr>
              <a:t> </a:t>
            </a:r>
            <a:r>
              <a:rPr lang="es-ES" sz="1049">
                <a:latin typeface="Tahoma" panose="020B0604030504040204" pitchFamily="34" charset="0"/>
                <a:cs typeface="Tahoma" panose="020B0604030504040204" pitchFamily="34" charset="0"/>
              </a:rPr>
              <a:t>se</a:t>
            </a:r>
            <a:r>
              <a:rPr lang="es-ES" sz="1049" spc="-5">
                <a:latin typeface="Tahoma" panose="020B0604030504040204" pitchFamily="34" charset="0"/>
                <a:cs typeface="Tahoma" panose="020B0604030504040204" pitchFamily="34" charset="0"/>
              </a:rPr>
              <a:t> analizan elementos de la web tanto a nivel de contenidos, semántico, técnico o UX que están considerados muy relevantes para que Google y las herramientas IA puedan leer correctamente la información de la web.</a:t>
            </a:r>
          </a:p>
          <a:p>
            <a:pPr marL="12690" marR="173216" algn="just">
              <a:spcBef>
                <a:spcPts val="100"/>
              </a:spcBef>
            </a:pPr>
            <a:endParaRPr lang="es-ES" sz="1049" spc="-5">
              <a:latin typeface="Tahoma" panose="020B0604030504040204" pitchFamily="34" charset="0"/>
              <a:cs typeface="Tahoma" panose="020B0604030504040204" pitchFamily="34" charset="0"/>
            </a:endParaRPr>
          </a:p>
          <a:p>
            <a:pPr marL="12690" marR="173216" algn="just">
              <a:spcBef>
                <a:spcPts val="100"/>
              </a:spcBef>
            </a:pPr>
            <a:r>
              <a:rPr lang="es-ES" sz="1049" spc="-5">
                <a:latin typeface="Tahoma" panose="020B0604030504040204" pitchFamily="34" charset="0"/>
                <a:cs typeface="Tahoma" panose="020B0604030504040204" pitchFamily="34" charset="0"/>
              </a:rPr>
              <a:t>Los </a:t>
            </a:r>
            <a:r>
              <a:rPr lang="es-ES" sz="1049" spc="-5" err="1">
                <a:latin typeface="Tahoma" panose="020B0604030504040204" pitchFamily="34" charset="0"/>
                <a:cs typeface="Tahoma" panose="020B0604030504040204" pitchFamily="34" charset="0"/>
              </a:rPr>
              <a:t>KPIs</a:t>
            </a:r>
            <a:r>
              <a:rPr lang="es-ES" sz="1049" spc="-5">
                <a:latin typeface="Tahoma" panose="020B0604030504040204" pitchFamily="34" charset="0"/>
                <a:cs typeface="Tahoma" panose="020B0604030504040204" pitchFamily="34" charset="0"/>
              </a:rPr>
              <a:t> que hemos analizado son:</a:t>
            </a:r>
          </a:p>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Contenido – Calidad:</a:t>
            </a:r>
            <a:r>
              <a:rPr lang="es-ES" sz="1049">
                <a:latin typeface="Tahoma" panose="020B0604030504040204" pitchFamily="34" charset="0"/>
                <a:cs typeface="Tahoma" panose="020B0604030504040204" pitchFamily="34" charset="0"/>
              </a:rPr>
              <a:t> análisis de la estructura SEO GEO </a:t>
            </a:r>
            <a:r>
              <a:rPr lang="es-ES" sz="1049" err="1">
                <a:latin typeface="Tahoma" panose="020B0604030504040204" pitchFamily="34" charset="0"/>
                <a:cs typeface="Tahoma" panose="020B0604030504040204" pitchFamily="34" charset="0"/>
              </a:rPr>
              <a:t>Friendly</a:t>
            </a:r>
            <a:r>
              <a:rPr lang="es-ES" sz="1049">
                <a:latin typeface="Tahoma" panose="020B0604030504040204" pitchFamily="34" charset="0"/>
                <a:cs typeface="Tahoma" panose="020B0604030504040204" pitchFamily="34" charset="0"/>
              </a:rPr>
              <a:t>, optimización SEO GEO de los contenidos, optimización semántica SEO GEO, estrategia de </a:t>
            </a:r>
            <a:r>
              <a:rPr lang="es-ES" sz="1049" err="1">
                <a:latin typeface="Tahoma" panose="020B0604030504040204" pitchFamily="34" charset="0"/>
                <a:cs typeface="Tahoma" panose="020B0604030504040204" pitchFamily="34" charset="0"/>
              </a:rPr>
              <a:t>netlinking</a:t>
            </a:r>
            <a:r>
              <a:rPr lang="es-ES" sz="1049">
                <a:latin typeface="Tahoma" panose="020B0604030504040204" pitchFamily="34" charset="0"/>
                <a:cs typeface="Tahoma" panose="020B0604030504040204" pitchFamily="34" charset="0"/>
              </a:rPr>
              <a:t> interno y uso diferentes formatos de contenido textual y multimedia.</a:t>
            </a:r>
            <a:endParaRPr lang="es-ES" sz="1049">
              <a:highlight>
                <a:srgbClr val="FFFF00"/>
              </a:highlight>
              <a:latin typeface="Tahoma" panose="020B0604030504040204" pitchFamily="34" charset="0"/>
              <a:cs typeface="Tahoma" panose="020B0604030504040204" pitchFamily="34" charset="0"/>
            </a:endParaRPr>
          </a:p>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Contenido - Cantidad por temáticas:</a:t>
            </a:r>
            <a:r>
              <a:rPr lang="es-ES" sz="1049">
                <a:latin typeface="Tahoma" panose="020B0604030504040204" pitchFamily="34" charset="0"/>
                <a:cs typeface="Tahoma" panose="020B0604030504040204" pitchFamily="34" charset="0"/>
              </a:rPr>
              <a:t> profundidad temática, uso de </a:t>
            </a:r>
            <a:r>
              <a:rPr lang="es-ES" sz="1049" err="1">
                <a:latin typeface="Tahoma" panose="020B0604030504040204" pitchFamily="34" charset="0"/>
                <a:cs typeface="Tahoma" panose="020B0604030504040204" pitchFamily="34" charset="0"/>
              </a:rPr>
              <a:t>long-tail</a:t>
            </a:r>
            <a:r>
              <a:rPr lang="es-ES" sz="1049">
                <a:latin typeface="Tahoma" panose="020B0604030504040204" pitchFamily="34" charset="0"/>
                <a:cs typeface="Tahoma" panose="020B0604030504040204" pitchFamily="34" charset="0"/>
              </a:rPr>
              <a:t> </a:t>
            </a:r>
            <a:r>
              <a:rPr lang="es-ES" sz="1049" err="1">
                <a:latin typeface="Tahoma" panose="020B0604030504040204" pitchFamily="34" charset="0"/>
                <a:cs typeface="Tahoma" panose="020B0604030504040204" pitchFamily="34" charset="0"/>
              </a:rPr>
              <a:t>keywords</a:t>
            </a:r>
            <a:r>
              <a:rPr lang="es-ES" sz="1049">
                <a:latin typeface="Tahoma" panose="020B0604030504040204" pitchFamily="34" charset="0"/>
                <a:cs typeface="Tahoma" panose="020B0604030504040204" pitchFamily="34" charset="0"/>
              </a:rPr>
              <a:t>, uso de </a:t>
            </a:r>
            <a:r>
              <a:rPr lang="es-ES" sz="1049" err="1">
                <a:latin typeface="Tahoma" panose="020B0604030504040204" pitchFamily="34" charset="0"/>
                <a:cs typeface="Tahoma" panose="020B0604030504040204" pitchFamily="34" charset="0"/>
              </a:rPr>
              <a:t>Keywords</a:t>
            </a:r>
            <a:r>
              <a:rPr lang="es-ES" sz="1049">
                <a:latin typeface="Tahoma" panose="020B0604030504040204" pitchFamily="34" charset="0"/>
                <a:cs typeface="Tahoma" panose="020B0604030504040204" pitchFamily="34" charset="0"/>
              </a:rPr>
              <a:t> para SAO,  </a:t>
            </a:r>
            <a:r>
              <a:rPr lang="es-ES" sz="1049" err="1">
                <a:latin typeface="Tahoma" panose="020B0604030504040204" pitchFamily="34" charset="0"/>
                <a:cs typeface="Tahoma" panose="020B0604030504040204" pitchFamily="34" charset="0"/>
              </a:rPr>
              <a:t>Keywords</a:t>
            </a:r>
            <a:r>
              <a:rPr lang="es-ES" sz="1049">
                <a:latin typeface="Tahoma" panose="020B0604030504040204" pitchFamily="34" charset="0"/>
                <a:cs typeface="Tahoma" panose="020B0604030504040204" pitchFamily="34" charset="0"/>
              </a:rPr>
              <a:t> por intencionalidad…</a:t>
            </a:r>
          </a:p>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Autoridad del dominio: </a:t>
            </a:r>
            <a:r>
              <a:rPr lang="es-ES" sz="1049">
                <a:latin typeface="Tahoma" panose="020B0604030504040204" pitchFamily="34" charset="0"/>
                <a:cs typeface="Tahoma" panose="020B0604030504040204" pitchFamily="34" charset="0"/>
              </a:rPr>
              <a:t>antigüedad del dominio, </a:t>
            </a:r>
            <a:r>
              <a:rPr lang="es-ES" sz="1049" err="1">
                <a:latin typeface="Tahoma" panose="020B0604030504040204" pitchFamily="34" charset="0"/>
                <a:cs typeface="Tahoma" panose="020B0604030504040204" pitchFamily="34" charset="0"/>
              </a:rPr>
              <a:t>Authority</a:t>
            </a:r>
            <a:r>
              <a:rPr lang="es-ES" sz="1049">
                <a:latin typeface="Tahoma" panose="020B0604030504040204" pitchFamily="34" charset="0"/>
                <a:cs typeface="Tahoma" panose="020B0604030504040204" pitchFamily="34" charset="0"/>
              </a:rPr>
              <a:t> Score, enlaces entrantes de sitios confiables.</a:t>
            </a:r>
            <a:endParaRPr lang="es-ES" sz="1049" b="1">
              <a:latin typeface="Tahoma" panose="020B0604030504040204" pitchFamily="34" charset="0"/>
              <a:cs typeface="Tahoma" panose="020B0604030504040204" pitchFamily="34" charset="0"/>
            </a:endParaRPr>
          </a:p>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Imprescindibles para ser relevantes como fuente de </a:t>
            </a:r>
            <a:r>
              <a:rPr lang="es-ES" sz="1049" b="1" err="1">
                <a:latin typeface="Tahoma" panose="020B0604030504040204" pitchFamily="34" charset="0"/>
                <a:cs typeface="Tahoma" panose="020B0604030504040204" pitchFamily="34" charset="0"/>
              </a:rPr>
              <a:t>IAs</a:t>
            </a:r>
            <a:r>
              <a:rPr lang="es-ES" sz="1049" b="1">
                <a:latin typeface="Tahoma" panose="020B0604030504040204" pitchFamily="34" charset="0"/>
                <a:cs typeface="Tahoma" panose="020B0604030504040204" pitchFamily="34" charset="0"/>
              </a:rPr>
              <a:t>:</a:t>
            </a:r>
            <a:r>
              <a:rPr lang="es-ES" sz="1049">
                <a:latin typeface="Tahoma" panose="020B0604030504040204" pitchFamily="34" charset="0"/>
                <a:cs typeface="Tahoma" panose="020B0604030504040204" pitchFamily="34" charset="0"/>
              </a:rPr>
              <a:t> información legal visible, autores identificables, certificaciones, premios, reconocimientos, testimonios o casos de estudio</a:t>
            </a:r>
          </a:p>
          <a:p>
            <a:pPr marL="12690" indent="-227783" algn="just">
              <a:spcBef>
                <a:spcPts val="699"/>
              </a:spcBef>
              <a:buClr>
                <a:srgbClr val="2B3B87"/>
              </a:buClr>
              <a:buFontTx/>
              <a:buChar char="&gt;"/>
              <a:tabLst>
                <a:tab pos="240472" algn="l"/>
              </a:tabLst>
            </a:pPr>
            <a:endParaRPr lang="es-ES" sz="1049">
              <a:highlight>
                <a:srgbClr val="FFFF00"/>
              </a:highlight>
              <a:latin typeface="Tahoma" panose="020B0604030504040204" pitchFamily="34" charset="0"/>
              <a:cs typeface="Tahoma" panose="020B0604030504040204" pitchFamily="34" charset="0"/>
            </a:endParaRPr>
          </a:p>
        </p:txBody>
      </p:sp>
      <p:sp>
        <p:nvSpPr>
          <p:cNvPr id="7" name="object 7">
            <a:extLst>
              <a:ext uri="{FF2B5EF4-FFF2-40B4-BE49-F238E27FC236}">
                <a16:creationId xmlns:a16="http://schemas.microsoft.com/office/drawing/2014/main" id="{F5EE8789-BC14-8DAE-F7A9-67B3D7FE97A0}"/>
              </a:ext>
            </a:extLst>
          </p:cNvPr>
          <p:cNvSpPr txBox="1"/>
          <p:nvPr/>
        </p:nvSpPr>
        <p:spPr>
          <a:xfrm>
            <a:off x="3175124" y="581948"/>
            <a:ext cx="1417196" cy="1119911"/>
          </a:xfrm>
          <a:prstGeom prst="rect">
            <a:avLst/>
          </a:prstGeom>
        </p:spPr>
        <p:txBody>
          <a:bodyPr vert="horz" wrap="square" lIns="0" tIns="12689" rIns="0" bIns="0" rtlCol="0">
            <a:spAutoFit/>
          </a:bodyPr>
          <a:lstStyle/>
          <a:p>
            <a:pPr marL="12690">
              <a:spcBef>
                <a:spcPts val="100"/>
              </a:spcBef>
            </a:pPr>
            <a:r>
              <a:rPr lang="es-ES" sz="7194">
                <a:solidFill>
                  <a:srgbClr val="2B3B88"/>
                </a:solidFill>
                <a:latin typeface="Tahoma" panose="020B0604030504040204" pitchFamily="34" charset="0"/>
                <a:cs typeface="Tahoma" panose="020B0604030504040204" pitchFamily="34" charset="0"/>
              </a:rPr>
              <a:t>4.1</a:t>
            </a:r>
            <a:endParaRPr sz="7194">
              <a:solidFill>
                <a:srgbClr val="2B3B88"/>
              </a:solidFill>
              <a:latin typeface="Tahoma" panose="020B0604030504040204" pitchFamily="34" charset="0"/>
              <a:cs typeface="Tahoma" panose="020B0604030504040204" pitchFamily="34" charset="0"/>
            </a:endParaRPr>
          </a:p>
        </p:txBody>
      </p:sp>
      <p:sp>
        <p:nvSpPr>
          <p:cNvPr id="5" name="object 4">
            <a:extLst>
              <a:ext uri="{FF2B5EF4-FFF2-40B4-BE49-F238E27FC236}">
                <a16:creationId xmlns:a16="http://schemas.microsoft.com/office/drawing/2014/main" id="{1EB23DEF-7015-9504-D5DB-B739A36CC9E4}"/>
              </a:ext>
            </a:extLst>
          </p:cNvPr>
          <p:cNvSpPr txBox="1"/>
          <p:nvPr/>
        </p:nvSpPr>
        <p:spPr>
          <a:xfrm>
            <a:off x="6913402" y="3249228"/>
            <a:ext cx="3356871" cy="1735208"/>
          </a:xfrm>
          <a:prstGeom prst="rect">
            <a:avLst/>
          </a:prstGeom>
        </p:spPr>
        <p:txBody>
          <a:bodyPr vert="horz" wrap="square" lIns="0" tIns="12689" rIns="0" bIns="0" rtlCol="0">
            <a:spAutoFit/>
          </a:bodyPr>
          <a:lstStyle/>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SEO técnico:</a:t>
            </a:r>
            <a:r>
              <a:rPr lang="es-ES" sz="1049">
                <a:latin typeface="Tahoma" panose="020B0604030504040204" pitchFamily="34" charset="0"/>
                <a:cs typeface="Tahoma" panose="020B0604030504040204" pitchFamily="34" charset="0"/>
              </a:rPr>
              <a:t> </a:t>
            </a:r>
            <a:r>
              <a:rPr lang="es-ES" sz="1049" err="1">
                <a:latin typeface="Tahoma" panose="020B0604030504040204" pitchFamily="34" charset="0"/>
                <a:cs typeface="Tahoma" panose="020B0604030504040204" pitchFamily="34" charset="0"/>
              </a:rPr>
              <a:t>indexabilidad</a:t>
            </a:r>
            <a:r>
              <a:rPr lang="es-ES" sz="1049">
                <a:latin typeface="Tahoma" panose="020B0604030504040204" pitchFamily="34" charset="0"/>
                <a:cs typeface="Tahoma" panose="020B0604030504040204" pitchFamily="34" charset="0"/>
              </a:rPr>
              <a:t> y buenas Prácticas SEO</a:t>
            </a:r>
            <a:endParaRPr lang="es-ES" sz="1049" b="1">
              <a:latin typeface="Tahoma" panose="020B0604030504040204" pitchFamily="34" charset="0"/>
              <a:cs typeface="Tahoma" panose="020B0604030504040204" pitchFamily="34" charset="0"/>
            </a:endParaRPr>
          </a:p>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Estructura y UX: </a:t>
            </a:r>
            <a:r>
              <a:rPr lang="es-ES" sz="1049">
                <a:latin typeface="Tahoma" panose="020B0604030504040204" pitchFamily="34" charset="0"/>
                <a:cs typeface="Tahoma" panose="020B0604030504040204" pitchFamily="34" charset="0"/>
              </a:rPr>
              <a:t>navegación clara, responsive, contacto accesible y elementos multimedia relevantes.</a:t>
            </a:r>
            <a:endParaRPr lang="es-ES" sz="1049" b="1">
              <a:latin typeface="Tahoma" panose="020B0604030504040204" pitchFamily="34" charset="0"/>
              <a:cs typeface="Tahoma" panose="020B0604030504040204" pitchFamily="34" charset="0"/>
            </a:endParaRPr>
          </a:p>
          <a:p>
            <a:pPr marL="12690" indent="-227783" algn="just">
              <a:spcBef>
                <a:spcPts val="699"/>
              </a:spcBef>
              <a:buClr>
                <a:srgbClr val="2B3B87"/>
              </a:buClr>
              <a:buFontTx/>
              <a:buChar char="&gt;"/>
              <a:tabLst>
                <a:tab pos="240472" algn="l"/>
              </a:tabLst>
            </a:pPr>
            <a:r>
              <a:rPr lang="es-ES" sz="1049" b="1">
                <a:latin typeface="Tahoma" panose="020B0604030504040204" pitchFamily="34" charset="0"/>
                <a:cs typeface="Tahoma" panose="020B0604030504040204" pitchFamily="34" charset="0"/>
              </a:rPr>
              <a:t>Huella Digital Generativa: </a:t>
            </a:r>
            <a:r>
              <a:rPr lang="es-ES" sz="1049">
                <a:latin typeface="Tahoma" panose="020B0604030504040204" pitchFamily="34" charset="0"/>
                <a:cs typeface="Tahoma" panose="020B0604030504040204" pitchFamily="34" charset="0"/>
              </a:rPr>
              <a:t> redes sociales activas, menciones externas y presencia en plataformas de opinión reconocidas.</a:t>
            </a:r>
          </a:p>
          <a:p>
            <a:pPr algn="just">
              <a:spcBef>
                <a:spcPts val="699"/>
              </a:spcBef>
              <a:buClr>
                <a:srgbClr val="2B3B87"/>
              </a:buClr>
              <a:tabLst>
                <a:tab pos="240472" algn="l"/>
              </a:tabLst>
            </a:pPr>
            <a:r>
              <a:rPr lang="es-ES" sz="1049" spc="-20">
                <a:latin typeface="Tahoma" panose="020B0604030504040204" pitchFamily="34" charset="0"/>
                <a:cs typeface="Tahoma" panose="020B0604030504040204" pitchFamily="34" charset="0"/>
              </a:rPr>
              <a:t>La optimización de la web, añadiendo todos estos elementos, nos ayudará a sacarle partido a los buscadores con resultados de IA integrados. </a:t>
            </a:r>
            <a:endParaRPr lang="es-ES" sz="1049">
              <a:latin typeface="Tahoma" panose="020B0604030504040204" pitchFamily="34" charset="0"/>
              <a:cs typeface="Tahoma" panose="020B0604030504040204" pitchFamily="34" charset="0"/>
            </a:endParaRPr>
          </a:p>
        </p:txBody>
      </p:sp>
      <p:sp>
        <p:nvSpPr>
          <p:cNvPr id="4" name="object 8">
            <a:extLst>
              <a:ext uri="{FF2B5EF4-FFF2-40B4-BE49-F238E27FC236}">
                <a16:creationId xmlns:a16="http://schemas.microsoft.com/office/drawing/2014/main" id="{C38AF48F-4F25-4F2C-66E2-63366CC86CC1}"/>
              </a:ext>
            </a:extLst>
          </p:cNvPr>
          <p:cNvSpPr/>
          <p:nvPr/>
        </p:nvSpPr>
        <p:spPr>
          <a:xfrm>
            <a:off x="4490" y="272430"/>
            <a:ext cx="3082874" cy="5262268"/>
          </a:xfrm>
          <a:custGeom>
            <a:avLst/>
            <a:gdLst/>
            <a:ahLst/>
            <a:cxnLst/>
            <a:rect l="l" t="t" r="r" b="b"/>
            <a:pathLst>
              <a:path w="3085465" h="5266690">
                <a:moveTo>
                  <a:pt x="0" y="769577"/>
                </a:moveTo>
                <a:lnTo>
                  <a:pt x="1262251" y="1386173"/>
                </a:lnTo>
                <a:lnTo>
                  <a:pt x="0" y="2397216"/>
                </a:lnTo>
              </a:path>
              <a:path w="3085465" h="5266690">
                <a:moveTo>
                  <a:pt x="0" y="1432017"/>
                </a:moveTo>
                <a:lnTo>
                  <a:pt x="1262251" y="1386173"/>
                </a:lnTo>
                <a:lnTo>
                  <a:pt x="0" y="1819763"/>
                </a:lnTo>
              </a:path>
              <a:path w="3085465" h="5266690">
                <a:moveTo>
                  <a:pt x="0" y="924013"/>
                </a:moveTo>
                <a:lnTo>
                  <a:pt x="3085362" y="550348"/>
                </a:lnTo>
                <a:lnTo>
                  <a:pt x="0" y="5266121"/>
                </a:lnTo>
              </a:path>
              <a:path w="3085465" h="5266690">
                <a:moveTo>
                  <a:pt x="3085362" y="550348"/>
                </a:moveTo>
                <a:lnTo>
                  <a:pt x="1413013" y="2497652"/>
                </a:lnTo>
                <a:lnTo>
                  <a:pt x="0" y="5148122"/>
                </a:lnTo>
              </a:path>
              <a:path w="3085465" h="5266690">
                <a:moveTo>
                  <a:pt x="0" y="2854156"/>
                </a:moveTo>
                <a:lnTo>
                  <a:pt x="1413013" y="2497652"/>
                </a:lnTo>
                <a:lnTo>
                  <a:pt x="0" y="1710089"/>
                </a:lnTo>
              </a:path>
              <a:path w="3085465" h="5266690">
                <a:moveTo>
                  <a:pt x="0" y="3016675"/>
                </a:moveTo>
                <a:lnTo>
                  <a:pt x="2387344" y="2949733"/>
                </a:lnTo>
                <a:lnTo>
                  <a:pt x="1442096" y="99549"/>
                </a:lnTo>
                <a:lnTo>
                  <a:pt x="0" y="0"/>
                </a:lnTo>
              </a:path>
            </a:pathLst>
          </a:custGeom>
          <a:ln w="3175">
            <a:solidFill>
              <a:srgbClr val="000000">
                <a:alpha val="60000"/>
              </a:srgbClr>
            </a:solidFill>
          </a:ln>
        </p:spPr>
        <p:txBody>
          <a:bodyPr wrap="square" lIns="0" tIns="0" rIns="0" bIns="0" rtlCol="0"/>
          <a:lstStyle/>
          <a:p>
            <a:endParaRPr sz="1799"/>
          </a:p>
        </p:txBody>
      </p:sp>
      <p:sp>
        <p:nvSpPr>
          <p:cNvPr id="6" name="object 2">
            <a:extLst>
              <a:ext uri="{FF2B5EF4-FFF2-40B4-BE49-F238E27FC236}">
                <a16:creationId xmlns:a16="http://schemas.microsoft.com/office/drawing/2014/main" id="{EB0FFCFE-DBD1-BD94-89BD-C2C1699267A4}"/>
              </a:ext>
            </a:extLst>
          </p:cNvPr>
          <p:cNvSpPr txBox="1">
            <a:spLocks/>
          </p:cNvSpPr>
          <p:nvPr/>
        </p:nvSpPr>
        <p:spPr>
          <a:xfrm>
            <a:off x="3175124" y="1678412"/>
            <a:ext cx="6607488" cy="474158"/>
          </a:xfrm>
          <a:prstGeom prst="rect">
            <a:avLst/>
          </a:prstGeom>
        </p:spPr>
        <p:txBody>
          <a:bodyPr vert="horz" wrap="square" lIns="0" tIns="12689" rIns="0" bIns="0" rtlCol="0">
            <a:spAutoFit/>
          </a:bodyPr>
          <a:lstStyle>
            <a:lvl1pPr>
              <a:defRPr sz="3000" b="0" i="0">
                <a:solidFill>
                  <a:schemeClr val="tx1"/>
                </a:solidFill>
                <a:latin typeface="Tahoma" panose="020B0604030504040204" pitchFamily="34" charset="0"/>
                <a:ea typeface="+mj-ea"/>
                <a:cs typeface="Tahoma" panose="020B0604030504040204" pitchFamily="34" charset="0"/>
              </a:defRPr>
            </a:lvl1pPr>
          </a:lstStyle>
          <a:p>
            <a:pPr marL="12690">
              <a:spcBef>
                <a:spcPts val="100"/>
              </a:spcBef>
            </a:pPr>
            <a:r>
              <a:rPr lang="es-ES" sz="2998" b="1">
                <a:solidFill>
                  <a:srgbClr val="2B3B88"/>
                </a:solidFill>
              </a:rPr>
              <a:t>CHECKLIST GEO</a:t>
            </a:r>
          </a:p>
        </p:txBody>
      </p:sp>
      <p:sp>
        <p:nvSpPr>
          <p:cNvPr id="2" name="object 14">
            <a:extLst>
              <a:ext uri="{FF2B5EF4-FFF2-40B4-BE49-F238E27FC236}">
                <a16:creationId xmlns:a16="http://schemas.microsoft.com/office/drawing/2014/main" id="{A637BFAC-DA64-395F-1577-7C4AB4B938DB}"/>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30</a:t>
            </a:fld>
            <a:endParaRPr lang="es-ES" dirty="0"/>
          </a:p>
        </p:txBody>
      </p:sp>
    </p:spTree>
    <p:extLst>
      <p:ext uri="{BB962C8B-B14F-4D97-AF65-F5344CB8AC3E}">
        <p14:creationId xmlns:p14="http://schemas.microsoft.com/office/powerpoint/2010/main" val="2035764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81F29A80-CF43-21B3-699A-06F6E7BEB612}"/>
              </a:ext>
            </a:extLst>
          </p:cNvPr>
          <p:cNvGraphicFramePr>
            <a:graphicFrameLocks noGrp="1"/>
          </p:cNvGraphicFramePr>
          <p:nvPr>
            <p:extLst>
              <p:ext uri="{D42A27DB-BD31-4B8C-83A1-F6EECF244321}">
                <p14:modId xmlns:p14="http://schemas.microsoft.com/office/powerpoint/2010/main" val="1054452744"/>
              </p:ext>
            </p:extLst>
          </p:nvPr>
        </p:nvGraphicFramePr>
        <p:xfrm>
          <a:off x="2448910" y="2462826"/>
          <a:ext cx="8244490" cy="4687369"/>
        </p:xfrm>
        <a:graphic>
          <a:graphicData uri="http://schemas.openxmlformats.org/drawingml/2006/table">
            <a:tbl>
              <a:tblPr/>
              <a:tblGrid>
                <a:gridCol w="704193">
                  <a:extLst>
                    <a:ext uri="{9D8B030D-6E8A-4147-A177-3AD203B41FA5}">
                      <a16:colId xmlns:a16="http://schemas.microsoft.com/office/drawing/2014/main" val="2272553618"/>
                    </a:ext>
                  </a:extLst>
                </a:gridCol>
                <a:gridCol w="1082566">
                  <a:extLst>
                    <a:ext uri="{9D8B030D-6E8A-4147-A177-3AD203B41FA5}">
                      <a16:colId xmlns:a16="http://schemas.microsoft.com/office/drawing/2014/main" val="1901133917"/>
                    </a:ext>
                  </a:extLst>
                </a:gridCol>
                <a:gridCol w="851338">
                  <a:extLst>
                    <a:ext uri="{9D8B030D-6E8A-4147-A177-3AD203B41FA5}">
                      <a16:colId xmlns:a16="http://schemas.microsoft.com/office/drawing/2014/main" val="4046713691"/>
                    </a:ext>
                  </a:extLst>
                </a:gridCol>
                <a:gridCol w="987972">
                  <a:extLst>
                    <a:ext uri="{9D8B030D-6E8A-4147-A177-3AD203B41FA5}">
                      <a16:colId xmlns:a16="http://schemas.microsoft.com/office/drawing/2014/main" val="3208611349"/>
                    </a:ext>
                  </a:extLst>
                </a:gridCol>
                <a:gridCol w="662152">
                  <a:extLst>
                    <a:ext uri="{9D8B030D-6E8A-4147-A177-3AD203B41FA5}">
                      <a16:colId xmlns:a16="http://schemas.microsoft.com/office/drawing/2014/main" val="88443991"/>
                    </a:ext>
                  </a:extLst>
                </a:gridCol>
                <a:gridCol w="1479867">
                  <a:extLst>
                    <a:ext uri="{9D8B030D-6E8A-4147-A177-3AD203B41FA5}">
                      <a16:colId xmlns:a16="http://schemas.microsoft.com/office/drawing/2014/main" val="481455255"/>
                    </a:ext>
                  </a:extLst>
                </a:gridCol>
                <a:gridCol w="631838">
                  <a:extLst>
                    <a:ext uri="{9D8B030D-6E8A-4147-A177-3AD203B41FA5}">
                      <a16:colId xmlns:a16="http://schemas.microsoft.com/office/drawing/2014/main" val="4156941916"/>
                    </a:ext>
                  </a:extLst>
                </a:gridCol>
                <a:gridCol w="672603">
                  <a:extLst>
                    <a:ext uri="{9D8B030D-6E8A-4147-A177-3AD203B41FA5}">
                      <a16:colId xmlns:a16="http://schemas.microsoft.com/office/drawing/2014/main" val="1569111765"/>
                    </a:ext>
                  </a:extLst>
                </a:gridCol>
                <a:gridCol w="1171961">
                  <a:extLst>
                    <a:ext uri="{9D8B030D-6E8A-4147-A177-3AD203B41FA5}">
                      <a16:colId xmlns:a16="http://schemas.microsoft.com/office/drawing/2014/main" val="1206728535"/>
                    </a:ext>
                  </a:extLst>
                </a:gridCol>
              </a:tblGrid>
              <a:tr h="1020244">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Marca</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Contenido – Calidad GEO</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Contenido GEO - Cantidad por temáticas </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Autoridad del dominio</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Imprescindibles para ser relevantes como Fuente de IAs</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SEO/GEO técnico</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Estructura y UX GEO</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Huella Digital Generativa GEO</a:t>
                      </a:r>
                    </a:p>
                  </a:txBody>
                  <a:tcPr marL="5052" marR="5052" marT="505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3373897679"/>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Teva Pharma</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97657981"/>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70369651"/>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378294235"/>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Abbvie</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62708352"/>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53403280"/>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Glaxosmithline (GSK)</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235881500"/>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170777096"/>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49317581"/>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7130796"/>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324603688"/>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800524701"/>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Abbott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131981956"/>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53303425"/>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 KGAA</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94748687"/>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MSD</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766105654"/>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45437004"/>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576478256"/>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4026173"/>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463610288"/>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46855476"/>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75521200"/>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Esteve</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623095080"/>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Gilead</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85407521"/>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Menarini</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77308525"/>
                  </a:ext>
                </a:extLst>
              </a:tr>
              <a:tr h="145928">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Ferrer</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tc>
                  <a:txBody>
                    <a:bodyPr/>
                    <a:lstStyle/>
                    <a:p>
                      <a:pPr algn="ctr" rtl="0" fontAlgn="ctr"/>
                      <a:r>
                        <a:rPr lang="es-ES" sz="9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9525" marR="9525" marT="9525"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94066628"/>
                  </a:ext>
                </a:extLst>
              </a:tr>
            </a:tbl>
          </a:graphicData>
        </a:graphic>
      </p:graphicFrame>
      <p:sp>
        <p:nvSpPr>
          <p:cNvPr id="4" name="object 2">
            <a:extLst>
              <a:ext uri="{FF2B5EF4-FFF2-40B4-BE49-F238E27FC236}">
                <a16:creationId xmlns:a16="http://schemas.microsoft.com/office/drawing/2014/main" id="{405CAC68-3CA2-32AB-E07E-3E7E6E20E608}"/>
              </a:ext>
            </a:extLst>
          </p:cNvPr>
          <p:cNvSpPr txBox="1"/>
          <p:nvPr/>
        </p:nvSpPr>
        <p:spPr>
          <a:xfrm>
            <a:off x="3035299" y="1174566"/>
            <a:ext cx="6719545" cy="1142994"/>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Teva Pharma tiene la mejor optimización GEO de entre las 25 farmacéuticas analizadas.</a:t>
            </a:r>
            <a:r>
              <a:rPr lang="es-ES" sz="1049">
                <a:latin typeface="Tahoma" panose="020B0604030504040204" pitchFamily="34" charset="0"/>
                <a:cs typeface="Tahoma" panose="020B0604030504040204" pitchFamily="34" charset="0"/>
              </a:rPr>
              <a:t> Lo que más le diferencia de sus competidores es que tiene la mejor Huella Digital Generativa de todas. También cuenta con un buen contenido de calidad, aunque con un margen de mejora y un SEO Técnico y estructura UX bastante buena. Su mayor margen de mejora se encuentra en la Autoridad de Dominio.</a:t>
            </a:r>
          </a:p>
          <a:p>
            <a:pPr algn="just">
              <a:spcBef>
                <a:spcPts val="40"/>
              </a:spcBef>
            </a:pPr>
            <a:endParaRPr lang="es-ES" sz="1049">
              <a:latin typeface="Tahoma" panose="020B0604030504040204" pitchFamily="34" charset="0"/>
              <a:cs typeface="Tahoma" panose="020B0604030504040204" pitchFamily="34" charset="0"/>
            </a:endParaRPr>
          </a:p>
          <a:p>
            <a:pPr marL="12690" marR="5076" algn="just"/>
            <a:r>
              <a:rPr lang="es-ES" sz="1049" b="1">
                <a:latin typeface="Tahoma" panose="020B0604030504040204" pitchFamily="34" charset="0"/>
                <a:cs typeface="Tahoma" panose="020B0604030504040204" pitchFamily="34" charset="0"/>
              </a:rPr>
              <a:t>Boehringer Ingelheim estaría en 2ª posición</a:t>
            </a:r>
            <a:r>
              <a:rPr lang="es-ES" sz="1049">
                <a:latin typeface="Tahoma" panose="020B0604030504040204" pitchFamily="34" charset="0"/>
                <a:cs typeface="Tahoma" panose="020B0604030504040204" pitchFamily="34" charset="0"/>
              </a:rPr>
              <a:t>, su Huella Digital Generativa GEO y su autoridad de dominio se encuentran por detrás de Teva Pharma, pero cuenta con una optimización de contenidos superior.</a:t>
            </a:r>
          </a:p>
        </p:txBody>
      </p:sp>
      <p:sp>
        <p:nvSpPr>
          <p:cNvPr id="6" name="object 4">
            <a:extLst>
              <a:ext uri="{FF2B5EF4-FFF2-40B4-BE49-F238E27FC236}">
                <a16:creationId xmlns:a16="http://schemas.microsoft.com/office/drawing/2014/main" id="{C704F87D-6F93-AFF0-DA37-B227C0E136F6}"/>
              </a:ext>
            </a:extLst>
          </p:cNvPr>
          <p:cNvSpPr/>
          <p:nvPr/>
        </p:nvSpPr>
        <p:spPr>
          <a:xfrm>
            <a:off x="3482340" y="425223"/>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a:latin typeface="Tahoma" panose="020B0604030504040204" pitchFamily="34" charset="0"/>
                <a:ea typeface="Tahoma" panose="020B0604030504040204" pitchFamily="34" charset="0"/>
                <a:cs typeface="Tahoma" panose="020B0604030504040204" pitchFamily="34" charset="0"/>
              </a:rPr>
              <a:t>Checklist GEO</a:t>
            </a:r>
            <a:endParaRPr sz="1400" b="1">
              <a:latin typeface="Tahoma" panose="020B0604030504040204" pitchFamily="34" charset="0"/>
              <a:ea typeface="Tahoma" panose="020B0604030504040204" pitchFamily="34" charset="0"/>
              <a:cs typeface="Tahoma" panose="020B0604030504040204" pitchFamily="34" charset="0"/>
            </a:endParaRPr>
          </a:p>
        </p:txBody>
      </p:sp>
      <p:sp>
        <p:nvSpPr>
          <p:cNvPr id="10" name="object 5">
            <a:extLst>
              <a:ext uri="{FF2B5EF4-FFF2-40B4-BE49-F238E27FC236}">
                <a16:creationId xmlns:a16="http://schemas.microsoft.com/office/drawing/2014/main" id="{54606741-F9E6-B659-FDDA-4527B26FDC0A}"/>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sp>
        <p:nvSpPr>
          <p:cNvPr id="16" name="CuadroTexto 3">
            <a:extLst>
              <a:ext uri="{FF2B5EF4-FFF2-40B4-BE49-F238E27FC236}">
                <a16:creationId xmlns:a16="http://schemas.microsoft.com/office/drawing/2014/main" id="{CD977E54-7E53-0CBA-1873-8FAB8282415F}"/>
              </a:ext>
            </a:extLst>
          </p:cNvPr>
          <p:cNvSpPr txBox="1"/>
          <p:nvPr/>
        </p:nvSpPr>
        <p:spPr>
          <a:xfrm>
            <a:off x="8690827" y="299623"/>
            <a:ext cx="1843045" cy="584775"/>
          </a:xfrm>
          <a:prstGeom prst="rect">
            <a:avLst/>
          </a:prstGeom>
          <a:noFill/>
        </p:spPr>
        <p:txBody>
          <a:bodyPr wrap="square">
            <a:spAutoFit/>
          </a:bodyPr>
          <a:lstStyle>
            <a:defPPr>
              <a:defRPr lang="es-ES"/>
            </a:defPPr>
            <a:lvl1pPr marL="0" indent="0" algn="l" defTabSz="914400" rtl="0" eaLnBrk="1" latinLnBrk="0" hangingPunct="1">
              <a:defRPr sz="1800" kern="1200">
                <a:solidFill>
                  <a:srgbClr val="000000"/>
                </a:solidFill>
                <a:latin typeface="Calibri" panose="020F0502020204030204"/>
                <a:ea typeface="+mn-ea"/>
                <a:cs typeface="+mn-cs"/>
              </a:defRPr>
            </a:lvl1pPr>
            <a:lvl2pPr marL="457200" indent="0" algn="l" defTabSz="914400" rtl="0" eaLnBrk="1" latinLnBrk="0" hangingPunct="1">
              <a:defRPr sz="1800" kern="1200">
                <a:solidFill>
                  <a:srgbClr val="000000"/>
                </a:solidFill>
                <a:latin typeface="Calibri" panose="020F0502020204030204"/>
                <a:ea typeface="+mn-ea"/>
                <a:cs typeface="+mn-cs"/>
              </a:defRPr>
            </a:lvl2pPr>
            <a:lvl3pPr marL="914400" indent="0" algn="l" defTabSz="914400" rtl="0" eaLnBrk="1" latinLnBrk="0" hangingPunct="1">
              <a:defRPr sz="1800" kern="1200">
                <a:solidFill>
                  <a:srgbClr val="000000"/>
                </a:solidFill>
                <a:latin typeface="Calibri" panose="020F0502020204030204"/>
                <a:ea typeface="+mn-ea"/>
                <a:cs typeface="+mn-cs"/>
              </a:defRPr>
            </a:lvl3pPr>
            <a:lvl4pPr marL="1371600" indent="0" algn="l" defTabSz="914400" rtl="0" eaLnBrk="1" latinLnBrk="0" hangingPunct="1">
              <a:defRPr sz="1800" kern="1200">
                <a:solidFill>
                  <a:srgbClr val="000000"/>
                </a:solidFill>
                <a:latin typeface="Calibri" panose="020F0502020204030204"/>
                <a:ea typeface="+mn-ea"/>
                <a:cs typeface="+mn-cs"/>
              </a:defRPr>
            </a:lvl4pPr>
            <a:lvl5pPr marL="1828800" indent="0" algn="l" defTabSz="914400" rtl="0" eaLnBrk="1" latinLnBrk="0" hangingPunct="1">
              <a:defRPr sz="1800" kern="1200">
                <a:solidFill>
                  <a:srgbClr val="000000"/>
                </a:solidFill>
                <a:latin typeface="Calibri" panose="020F0502020204030204"/>
                <a:ea typeface="+mn-ea"/>
                <a:cs typeface="+mn-cs"/>
              </a:defRPr>
            </a:lvl5pPr>
            <a:lvl6pPr marL="2286000" indent="0" algn="l" defTabSz="914400" rtl="0" eaLnBrk="1" latinLnBrk="0" hangingPunct="1">
              <a:defRPr sz="1800" kern="1200">
                <a:solidFill>
                  <a:srgbClr val="000000"/>
                </a:solidFill>
                <a:latin typeface="Calibri" panose="020F0502020204030204"/>
                <a:ea typeface="+mn-ea"/>
                <a:cs typeface="+mn-cs"/>
              </a:defRPr>
            </a:lvl6pPr>
            <a:lvl7pPr marL="2743200" indent="0" algn="l" defTabSz="914400" rtl="0" eaLnBrk="1" latinLnBrk="0" hangingPunct="1">
              <a:defRPr sz="1800" kern="1200">
                <a:solidFill>
                  <a:srgbClr val="000000"/>
                </a:solidFill>
                <a:latin typeface="Calibri" panose="020F0502020204030204"/>
                <a:ea typeface="+mn-ea"/>
                <a:cs typeface="+mn-cs"/>
              </a:defRPr>
            </a:lvl7pPr>
            <a:lvl8pPr marL="3200400" indent="0" algn="l" defTabSz="914400" rtl="0" eaLnBrk="1" latinLnBrk="0" hangingPunct="1">
              <a:defRPr sz="1800" kern="1200">
                <a:solidFill>
                  <a:srgbClr val="000000"/>
                </a:solidFill>
                <a:latin typeface="Calibri" panose="020F0502020204030204"/>
                <a:ea typeface="+mn-ea"/>
                <a:cs typeface="+mn-cs"/>
              </a:defRPr>
            </a:lvl8pPr>
            <a:lvl9pPr marL="3657600" indent="0" algn="l" defTabSz="914400" rtl="0" eaLnBrk="1" latinLnBrk="0" hangingPunct="1">
              <a:defRPr sz="1800" kern="1200">
                <a:solidFill>
                  <a:srgbClr val="000000"/>
                </a:solidFill>
                <a:latin typeface="Calibri" panose="020F0502020204030204"/>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800" b="1" i="0" u="none" strike="noStrike" kern="1200" cap="none" spc="0" normalizeH="0" baseline="0" err="1">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Excelente</a:t>
            </a:r>
            <a:endParaRPr kumimoji="0" lang="en-US" sz="800" b="0"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800" b="1" i="0" u="none" strike="noStrike" kern="1200" cap="none" spc="0" normalizeH="0" baseline="0" err="1">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Aceptable</a:t>
            </a:r>
            <a:endParaRPr kumimoji="0" lang="en-US" sz="800" b="0"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800" b="1" i="0" u="none" strike="noStrike" kern="1200" cap="none" spc="0" normalizeH="0" baseline="0" err="1">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Limitado</a:t>
            </a:r>
            <a:endParaRPr kumimoji="0" lang="en-US" sz="800" b="0"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800" b="1"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Amplio </a:t>
            </a:r>
            <a:r>
              <a:rPr kumimoji="0" lang="en-US" sz="800" b="1" i="0" u="none" strike="noStrike" kern="1200" cap="none" spc="0" normalizeH="0" baseline="0" err="1">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margen</a:t>
            </a:r>
            <a:r>
              <a:rPr kumimoji="0" lang="en-US" sz="800" b="1"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 de  </a:t>
            </a:r>
            <a:r>
              <a:rPr kumimoji="0" lang="en-US" sz="800" b="1" i="0" u="none" strike="noStrike" kern="1200" cap="none" spc="0" normalizeH="0" baseline="0" err="1">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rPr>
              <a:t>mejora</a:t>
            </a:r>
            <a:endParaRPr kumimoji="0" lang="en-US" sz="800" b="0" i="0" u="none" strike="noStrike" kern="1200" cap="none" spc="0" normalizeH="0" baseline="0">
              <a:ln>
                <a:noFill/>
              </a:ln>
              <a:solidFill>
                <a:srgbClr val="000000"/>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2" name="object 14">
            <a:extLst>
              <a:ext uri="{FF2B5EF4-FFF2-40B4-BE49-F238E27FC236}">
                <a16:creationId xmlns:a16="http://schemas.microsoft.com/office/drawing/2014/main" id="{E4088D59-6439-09C4-9767-0A011FBAEB2B}"/>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31</a:t>
            </a:fld>
            <a:endParaRPr lang="es-ES" dirty="0"/>
          </a:p>
        </p:txBody>
      </p:sp>
    </p:spTree>
    <p:extLst>
      <p:ext uri="{BB962C8B-B14F-4D97-AF65-F5344CB8AC3E}">
        <p14:creationId xmlns:p14="http://schemas.microsoft.com/office/powerpoint/2010/main" val="1641938593"/>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35A79-0CE1-F206-B710-3FC2C9287F6B}"/>
            </a:ext>
          </a:extLst>
        </p:cNvPr>
        <p:cNvGrpSpPr/>
        <p:nvPr/>
      </p:nvGrpSpPr>
      <p:grpSpPr>
        <a:xfrm>
          <a:off x="0" y="0"/>
          <a:ext cx="0" cy="0"/>
          <a:chOff x="0" y="0"/>
          <a:chExt cx="0" cy="0"/>
        </a:xfrm>
      </p:grpSpPr>
      <p:sp>
        <p:nvSpPr>
          <p:cNvPr id="378" name="object 2">
            <a:extLst>
              <a:ext uri="{FF2B5EF4-FFF2-40B4-BE49-F238E27FC236}">
                <a16:creationId xmlns:a16="http://schemas.microsoft.com/office/drawing/2014/main" id="{69C85CE0-7AFA-388B-9DF2-6D257A794FCA}"/>
              </a:ext>
            </a:extLst>
          </p:cNvPr>
          <p:cNvSpPr/>
          <p:nvPr/>
        </p:nvSpPr>
        <p:spPr>
          <a:xfrm>
            <a:off x="-3" y="-1"/>
            <a:ext cx="10692009" cy="7560007"/>
          </a:xfrm>
          <a:prstGeom prst="rect">
            <a:avLst/>
          </a:prstGeom>
          <a:solidFill>
            <a:srgbClr val="070C10"/>
          </a:solidFill>
          <a:ln w="12700">
            <a:miter lim="400000"/>
          </a:ln>
        </p:spPr>
        <p:txBody>
          <a:bodyPr lIns="45718" tIns="45718" rIns="45718" bIns="45718"/>
          <a:lstStyle/>
          <a:p>
            <a:pPr>
              <a:defRPr>
                <a:latin typeface="Calibri"/>
                <a:ea typeface="Calibri"/>
                <a:cs typeface="Calibri"/>
                <a:sym typeface="Calibri"/>
              </a:defRPr>
            </a:pPr>
            <a:endParaRPr/>
          </a:p>
        </p:txBody>
      </p:sp>
      <p:grpSp>
        <p:nvGrpSpPr>
          <p:cNvPr id="384" name="object 3">
            <a:extLst>
              <a:ext uri="{FF2B5EF4-FFF2-40B4-BE49-F238E27FC236}">
                <a16:creationId xmlns:a16="http://schemas.microsoft.com/office/drawing/2014/main" id="{67B67351-FC3D-9BCC-716B-B5F8F779B98A}"/>
              </a:ext>
            </a:extLst>
          </p:cNvPr>
          <p:cNvGrpSpPr/>
          <p:nvPr/>
        </p:nvGrpSpPr>
        <p:grpSpPr>
          <a:xfrm>
            <a:off x="-4" y="89"/>
            <a:ext cx="10692008" cy="7560000"/>
            <a:chOff x="-2" y="44"/>
            <a:chExt cx="10692006" cy="7559998"/>
          </a:xfrm>
        </p:grpSpPr>
        <p:pic>
          <p:nvPicPr>
            <p:cNvPr id="379" name="object 4" descr="object 4">
              <a:extLst>
                <a:ext uri="{FF2B5EF4-FFF2-40B4-BE49-F238E27FC236}">
                  <a16:creationId xmlns:a16="http://schemas.microsoft.com/office/drawing/2014/main" id="{8E1B920D-D340-326C-4964-8167DAF3BDB6}"/>
                </a:ext>
              </a:extLst>
            </p:cNvPr>
            <p:cNvPicPr>
              <a:picLocks noChangeAspect="1"/>
            </p:cNvPicPr>
            <p:nvPr/>
          </p:nvPicPr>
          <p:blipFill>
            <a:blip r:embed="rId2"/>
            <a:stretch>
              <a:fillRect/>
            </a:stretch>
          </p:blipFill>
          <p:spPr>
            <a:xfrm>
              <a:off x="-3" y="3330039"/>
              <a:ext cx="10403998" cy="4230005"/>
            </a:xfrm>
            <a:prstGeom prst="rect">
              <a:avLst/>
            </a:prstGeom>
            <a:ln w="12700" cap="flat">
              <a:noFill/>
              <a:miter lim="400000"/>
            </a:ln>
            <a:effectLst/>
          </p:spPr>
        </p:pic>
        <p:pic>
          <p:nvPicPr>
            <p:cNvPr id="380" name="object 5" descr="object 5">
              <a:extLst>
                <a:ext uri="{FF2B5EF4-FFF2-40B4-BE49-F238E27FC236}">
                  <a16:creationId xmlns:a16="http://schemas.microsoft.com/office/drawing/2014/main" id="{8D7D2B63-BEE8-90BF-0AE5-75F9C5144686}"/>
                </a:ext>
              </a:extLst>
            </p:cNvPr>
            <p:cNvPicPr>
              <a:picLocks noChangeAspect="1"/>
            </p:cNvPicPr>
            <p:nvPr/>
          </p:nvPicPr>
          <p:blipFill>
            <a:blip r:embed="rId3"/>
            <a:stretch>
              <a:fillRect/>
            </a:stretch>
          </p:blipFill>
          <p:spPr>
            <a:xfrm>
              <a:off x="719998" y="44"/>
              <a:ext cx="9972007" cy="4643998"/>
            </a:xfrm>
            <a:prstGeom prst="rect">
              <a:avLst/>
            </a:prstGeom>
            <a:ln w="12700" cap="flat">
              <a:noFill/>
              <a:miter lim="400000"/>
            </a:ln>
            <a:effectLst/>
          </p:spPr>
        </p:pic>
        <p:grpSp>
          <p:nvGrpSpPr>
            <p:cNvPr id="383" name="object 6">
              <a:extLst>
                <a:ext uri="{FF2B5EF4-FFF2-40B4-BE49-F238E27FC236}">
                  <a16:creationId xmlns:a16="http://schemas.microsoft.com/office/drawing/2014/main" id="{84A2D9EC-4EF8-76A8-6699-9BDB8C21F5F8}"/>
                </a:ext>
              </a:extLst>
            </p:cNvPr>
            <p:cNvGrpSpPr/>
            <p:nvPr/>
          </p:nvGrpSpPr>
          <p:grpSpPr>
            <a:xfrm>
              <a:off x="2916001" y="6264172"/>
              <a:ext cx="358957" cy="355503"/>
              <a:chOff x="0" y="0"/>
              <a:chExt cx="358956" cy="355502"/>
            </a:xfrm>
          </p:grpSpPr>
          <p:sp>
            <p:nvSpPr>
              <p:cNvPr id="381" name="Línea">
                <a:extLst>
                  <a:ext uri="{FF2B5EF4-FFF2-40B4-BE49-F238E27FC236}">
                    <a16:creationId xmlns:a16="http://schemas.microsoft.com/office/drawing/2014/main" id="{6B4A452D-5CD1-9202-229E-FAE0D24D3BE0}"/>
                  </a:ext>
                </a:extLst>
              </p:cNvPr>
              <p:cNvSpPr/>
              <p:nvPr/>
            </p:nvSpPr>
            <p:spPr>
              <a:xfrm>
                <a:off x="-1" y="-1"/>
                <a:ext cx="357130" cy="177753"/>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10885" y="11484"/>
                    </a:lnTo>
                    <a:lnTo>
                      <a:pt x="12039" y="17562"/>
                    </a:lnTo>
                    <a:lnTo>
                      <a:pt x="15273" y="20259"/>
                    </a:lnTo>
                    <a:lnTo>
                      <a:pt x="21600" y="21600"/>
                    </a:lnTo>
                    <a:lnTo>
                      <a:pt x="0" y="21600"/>
                    </a:lnTo>
                  </a:path>
                </a:pathLst>
              </a:custGeom>
              <a:noFill/>
              <a:ln w="18097" cap="flat">
                <a:solidFill>
                  <a:srgbClr val="DCDEDD"/>
                </a:solidFill>
                <a:prstDash val="solid"/>
                <a:round/>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382" name="Línea">
                <a:extLst>
                  <a:ext uri="{FF2B5EF4-FFF2-40B4-BE49-F238E27FC236}">
                    <a16:creationId xmlns:a16="http://schemas.microsoft.com/office/drawing/2014/main" id="{BC83E103-B66D-B374-C1E9-4E51FDBE6272}"/>
                  </a:ext>
                </a:extLst>
              </p:cNvPr>
              <p:cNvSpPr/>
              <p:nvPr/>
            </p:nvSpPr>
            <p:spPr>
              <a:xfrm>
                <a:off x="180390" y="177749"/>
                <a:ext cx="178567" cy="17775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71" y="10115"/>
                    </a:lnTo>
                    <a:lnTo>
                      <a:pt x="2478" y="4037"/>
                    </a:lnTo>
                    <a:lnTo>
                      <a:pt x="8946" y="1340"/>
                    </a:lnTo>
                    <a:lnTo>
                      <a:pt x="21600" y="0"/>
                    </a:lnTo>
                  </a:path>
                </a:pathLst>
              </a:custGeom>
              <a:noFill/>
              <a:ln w="18097" cap="flat">
                <a:solidFill>
                  <a:srgbClr val="DCDEDD"/>
                </a:solidFill>
                <a:prstDash val="solid"/>
                <a:round/>
              </a:ln>
              <a:effectLst/>
            </p:spPr>
            <p:txBody>
              <a:bodyPr wrap="square" lIns="45718" tIns="45718" rIns="45718" bIns="45718" numCol="1" anchor="t">
                <a:noAutofit/>
              </a:bodyPr>
              <a:lstStyle/>
              <a:p>
                <a:pPr>
                  <a:defRPr>
                    <a:latin typeface="Calibri"/>
                    <a:ea typeface="Calibri"/>
                    <a:cs typeface="Calibri"/>
                    <a:sym typeface="Calibri"/>
                  </a:defRPr>
                </a:pPr>
                <a:endParaRPr/>
              </a:p>
            </p:txBody>
          </p:sp>
        </p:grpSp>
      </p:grpSp>
      <p:sp>
        <p:nvSpPr>
          <p:cNvPr id="385" name="object 8">
            <a:extLst>
              <a:ext uri="{FF2B5EF4-FFF2-40B4-BE49-F238E27FC236}">
                <a16:creationId xmlns:a16="http://schemas.microsoft.com/office/drawing/2014/main" id="{4CC968B3-28FA-D19F-FC7E-1F56482B5C59}"/>
              </a:ext>
            </a:extLst>
          </p:cNvPr>
          <p:cNvSpPr txBox="1"/>
          <p:nvPr/>
        </p:nvSpPr>
        <p:spPr>
          <a:xfrm>
            <a:off x="2816090" y="3527095"/>
            <a:ext cx="7157313" cy="17312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indent="12700">
              <a:spcBef>
                <a:spcPts val="1500"/>
              </a:spcBef>
              <a:defRPr sz="7200" b="1" spc="114">
                <a:solidFill>
                  <a:srgbClr val="FFFFFF"/>
                </a:solidFill>
                <a:latin typeface="Tahoma"/>
                <a:ea typeface="Tahoma"/>
                <a:cs typeface="Tahoma"/>
                <a:sym typeface="Tahoma"/>
              </a:defRPr>
            </a:pPr>
            <a:r>
              <a:rPr lang="es-ES">
                <a:latin typeface="Tahoma"/>
                <a:ea typeface="Tahoma"/>
                <a:cs typeface="Tahoma"/>
              </a:rPr>
              <a:t>5</a:t>
            </a:r>
          </a:p>
          <a:p>
            <a:pPr indent="12700">
              <a:spcBef>
                <a:spcPts val="1500"/>
              </a:spcBef>
              <a:defRPr sz="3000" b="1" spc="114">
                <a:solidFill>
                  <a:srgbClr val="FFFFFF"/>
                </a:solidFill>
                <a:latin typeface="Tahoma"/>
                <a:ea typeface="Tahoma"/>
                <a:cs typeface="Tahoma"/>
                <a:sym typeface="Tahoma"/>
              </a:defRPr>
            </a:pPr>
            <a:r>
              <a:rPr lang="es-ES" sz="2800"/>
              <a:t>VISIBILIDAD EN BUSCADORES DE IA</a:t>
            </a:r>
            <a:endParaRPr sz="2800"/>
          </a:p>
        </p:txBody>
      </p:sp>
      <p:pic>
        <p:nvPicPr>
          <p:cNvPr id="2" name="Marcador de posición de imagen 5">
            <a:extLst>
              <a:ext uri="{FF2B5EF4-FFF2-40B4-BE49-F238E27FC236}">
                <a16:creationId xmlns:a16="http://schemas.microsoft.com/office/drawing/2014/main" id="{74B5D84A-7521-6545-4095-A37864CE808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5786" b="5786"/>
          <a:stretch/>
        </p:blipFill>
        <p:spPr>
          <a:xfrm>
            <a:off x="6754703" y="-9"/>
            <a:ext cx="5577285" cy="3444083"/>
          </a:xfrm>
          <a:custGeom>
            <a:avLst/>
            <a:gdLst/>
            <a:ahLst/>
            <a:cxnLst>
              <a:cxn ang="0">
                <a:pos x="wd2" y="hd2"/>
              </a:cxn>
              <a:cxn ang="5400000">
                <a:pos x="wd2" y="hd2"/>
              </a:cxn>
              <a:cxn ang="10800000">
                <a:pos x="wd2" y="hd2"/>
              </a:cxn>
              <a:cxn ang="16200000">
                <a:pos x="wd2" y="hd2"/>
              </a:cxn>
            </a:cxnLst>
            <a:rect l="0" t="0" r="r" b="b"/>
            <a:pathLst>
              <a:path w="21600" h="21600" extrusionOk="0">
                <a:moveTo>
                  <a:pt x="307" y="0"/>
                </a:moveTo>
                <a:cubicBezTo>
                  <a:pt x="110" y="1319"/>
                  <a:pt x="0" y="2694"/>
                  <a:pt x="0" y="4112"/>
                </a:cubicBezTo>
                <a:cubicBezTo>
                  <a:pt x="0" y="13771"/>
                  <a:pt x="4836" y="21600"/>
                  <a:pt x="10801" y="21600"/>
                </a:cubicBezTo>
                <a:cubicBezTo>
                  <a:pt x="16766" y="21600"/>
                  <a:pt x="21600" y="13771"/>
                  <a:pt x="21600" y="4112"/>
                </a:cubicBezTo>
                <a:cubicBezTo>
                  <a:pt x="21600" y="2694"/>
                  <a:pt x="21490" y="1319"/>
                  <a:pt x="21293" y="0"/>
                </a:cubicBezTo>
                <a:lnTo>
                  <a:pt x="307" y="0"/>
                </a:lnTo>
                <a:close/>
              </a:path>
            </a:pathLst>
          </a:custGeom>
          <a:ln w="12700">
            <a:miter lim="400000"/>
          </a:ln>
        </p:spPr>
      </p:pic>
    </p:spTree>
    <p:extLst>
      <p:ext uri="{BB962C8B-B14F-4D97-AF65-F5344CB8AC3E}">
        <p14:creationId xmlns:p14="http://schemas.microsoft.com/office/powerpoint/2010/main" val="2296749469"/>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F79C7-C0BF-30A6-2C8B-CBB6BC6901D3}"/>
            </a:ext>
          </a:extLst>
        </p:cNvPr>
        <p:cNvGrpSpPr/>
        <p:nvPr/>
      </p:nvGrpSpPr>
      <p:grpSpPr>
        <a:xfrm>
          <a:off x="0" y="0"/>
          <a:ext cx="0" cy="0"/>
          <a:chOff x="0" y="0"/>
          <a:chExt cx="0" cy="0"/>
        </a:xfrm>
      </p:grpSpPr>
      <p:sp>
        <p:nvSpPr>
          <p:cNvPr id="315" name="object 7">
            <a:extLst>
              <a:ext uri="{FF2B5EF4-FFF2-40B4-BE49-F238E27FC236}">
                <a16:creationId xmlns:a16="http://schemas.microsoft.com/office/drawing/2014/main" id="{9DA799A7-93F9-DB56-042C-4E0135B50540}"/>
              </a:ext>
            </a:extLst>
          </p:cNvPr>
          <p:cNvSpPr txBox="1">
            <a:spLocks noGrp="1"/>
          </p:cNvSpPr>
          <p:nvPr>
            <p:ph type="title"/>
          </p:nvPr>
        </p:nvSpPr>
        <p:spPr>
          <a:xfrm>
            <a:off x="2869998" y="1665440"/>
            <a:ext cx="4680873" cy="482603"/>
          </a:xfrm>
          <a:prstGeom prst="rect">
            <a:avLst/>
          </a:prstGeom>
        </p:spPr>
        <p:txBody>
          <a:bodyPr lIns="0" tIns="0" rIns="0" bIns="0" anchor="t">
            <a:normAutofit/>
          </a:bodyPr>
          <a:lstStyle/>
          <a:p>
            <a:pPr indent="12700">
              <a:spcBef>
                <a:spcPts val="100"/>
              </a:spcBef>
              <a:defRPr sz="2800" b="1" spc="100">
                <a:solidFill>
                  <a:srgbClr val="25408F"/>
                </a:solidFill>
              </a:defRPr>
            </a:pPr>
            <a:r>
              <a:rPr lang="es-ES"/>
              <a:t>Metodología del estudio</a:t>
            </a:r>
          </a:p>
        </p:txBody>
      </p:sp>
      <p:sp>
        <p:nvSpPr>
          <p:cNvPr id="317" name="object 15">
            <a:extLst>
              <a:ext uri="{FF2B5EF4-FFF2-40B4-BE49-F238E27FC236}">
                <a16:creationId xmlns:a16="http://schemas.microsoft.com/office/drawing/2014/main" id="{9D18DC01-22ED-59AA-7979-B7D8B10A69D6}"/>
              </a:ext>
            </a:extLst>
          </p:cNvPr>
          <p:cNvSpPr txBox="1"/>
          <p:nvPr/>
        </p:nvSpPr>
        <p:spPr>
          <a:xfrm>
            <a:off x="2869999" y="684036"/>
            <a:ext cx="2187701" cy="100027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5</a:t>
            </a:r>
            <a:endParaRPr spc="104"/>
          </a:p>
        </p:txBody>
      </p:sp>
      <p:sp>
        <p:nvSpPr>
          <p:cNvPr id="5" name="CuadroTexto 4">
            <a:extLst>
              <a:ext uri="{FF2B5EF4-FFF2-40B4-BE49-F238E27FC236}">
                <a16:creationId xmlns:a16="http://schemas.microsoft.com/office/drawing/2014/main" id="{A7E36E47-FACA-CF1A-277E-D436C0FE41F0}"/>
              </a:ext>
            </a:extLst>
          </p:cNvPr>
          <p:cNvSpPr txBox="1"/>
          <p:nvPr/>
        </p:nvSpPr>
        <p:spPr>
          <a:xfrm>
            <a:off x="2891173" y="2471207"/>
            <a:ext cx="3647850" cy="283923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algn="just"/>
            <a:r>
              <a:rPr kumimoji="0" lang="es-ES" sz="105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Con el objetivo de explorar el posicionamiento en buscadores de Inteligencia Artificial hemos recurrido a </a:t>
            </a:r>
            <a:r>
              <a:rPr lang="es-ES" sz="1050">
                <a:latin typeface="Tahoma" panose="020B0604030504040204" pitchFamily="34" charset="0"/>
                <a:ea typeface="Tahoma" panose="020B0604030504040204" pitchFamily="34" charset="0"/>
                <a:cs typeface="Tahoma" panose="020B0604030504040204" pitchFamily="34" charset="0"/>
              </a:rPr>
              <a:t>una herramienta de medición interna. Con</a:t>
            </a:r>
            <a:r>
              <a:rPr kumimoji="0" lang="es-ES" sz="105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ella hemos obtenido datos relevantes para poder elaborar un ranking sobre la visibilidad de las principales compañías, el ranking que ocupan y el sentimiento y percepción que devuelven estos motores de búsqueda de Inteligencia Artificial. </a:t>
            </a:r>
          </a:p>
          <a:p>
            <a:pPr marL="0" marR="0" indent="0" algn="just" defTabSz="914400" rtl="0" fontAlgn="auto" latinLnBrk="0" hangingPunct="0">
              <a:lnSpc>
                <a:spcPct val="100000"/>
              </a:lnSpc>
              <a:spcBef>
                <a:spcPts val="0"/>
              </a:spcBef>
              <a:spcAft>
                <a:spcPts val="0"/>
              </a:spcAft>
              <a:buClrTx/>
              <a:buSzTx/>
              <a:buFontTx/>
              <a:buNone/>
              <a:tabLst/>
            </a:pPr>
            <a:endParaRPr lang="es-ES" sz="1050">
              <a:latin typeface="Tahoma" panose="020B0604030504040204" pitchFamily="34" charset="0"/>
              <a:ea typeface="Tahoma" panose="020B0604030504040204" pitchFamily="34" charset="0"/>
              <a:cs typeface="Tahoma" panose="020B0604030504040204" pitchFamily="34" charset="0"/>
            </a:endParaRPr>
          </a:p>
          <a:p>
            <a:pPr algn="just"/>
            <a:r>
              <a:rPr kumimoji="0" lang="es-ES" sz="105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Hemos analizado los buscadores de IA con mayor cuota de uso: </a:t>
            </a:r>
          </a:p>
          <a:p>
            <a:pPr marL="171450" indent="-171450" algn="just">
              <a:buFont typeface="Arial" panose="020B0604020202020204" pitchFamily="34" charset="0"/>
              <a:buChar char="•"/>
            </a:pPr>
            <a:r>
              <a:rPr lang="es-ES" sz="1050" b="1">
                <a:latin typeface="Tahoma" panose="020B0604030504040204" pitchFamily="34" charset="0"/>
                <a:ea typeface="Tahoma" panose="020B0604030504040204" pitchFamily="34" charset="0"/>
                <a:cs typeface="Tahoma" panose="020B0604030504040204" pitchFamily="34" charset="0"/>
              </a:rPr>
              <a:t>ChatGPT 4o</a:t>
            </a:r>
          </a:p>
          <a:p>
            <a:pPr marL="171450" indent="-171450" algn="just">
              <a:buFont typeface="Arial" panose="020B0604020202020204" pitchFamily="34" charset="0"/>
              <a:buChar char="•"/>
            </a:pPr>
            <a:r>
              <a:rPr lang="es-ES" sz="1050" b="1">
                <a:latin typeface="Tahoma" panose="020B0604030504040204" pitchFamily="34" charset="0"/>
                <a:ea typeface="Tahoma" panose="020B0604030504040204" pitchFamily="34" charset="0"/>
                <a:cs typeface="Tahoma" panose="020B0604030504040204" pitchFamily="34" charset="0"/>
              </a:rPr>
              <a:t>Google AI Overviews</a:t>
            </a:r>
          </a:p>
          <a:p>
            <a:pPr marL="171450" indent="-171450" algn="just">
              <a:buFont typeface="Arial" panose="020B0604020202020204" pitchFamily="34" charset="0"/>
              <a:buChar char="•"/>
            </a:pPr>
            <a:r>
              <a:rPr lang="es-ES" sz="1050" b="1"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rPr>
              <a:t>Gemini 2.5 Flash</a:t>
            </a:r>
          </a:p>
          <a:p>
            <a:pPr marL="171450" indent="-171450" algn="just">
              <a:buFont typeface="Arial" panose="020B0604020202020204" pitchFamily="34" charset="0"/>
              <a:buChar char="•"/>
            </a:pPr>
            <a:r>
              <a:rPr lang="es-ES" sz="1050" b="1"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rPr>
              <a:t>Perplexity Sonar</a:t>
            </a:r>
          </a:p>
          <a:p>
            <a:pPr marL="171450" indent="-171450" algn="just">
              <a:buFont typeface="Arial" panose="020B0604020202020204" pitchFamily="34" charset="0"/>
              <a:buChar char="•"/>
            </a:pPr>
            <a:r>
              <a:rPr lang="es-ES" sz="1050" b="1">
                <a:latin typeface="Tahoma" panose="020B0604030504040204" pitchFamily="34" charset="0"/>
                <a:ea typeface="Tahoma" panose="020B0604030504040204" pitchFamily="34" charset="0"/>
                <a:cs typeface="Tahoma" panose="020B0604030504040204" pitchFamily="34" charset="0"/>
              </a:rPr>
              <a:t>Claude 3.5 Haiku</a:t>
            </a:r>
          </a:p>
          <a:p>
            <a:pPr marL="171450" indent="-171450" algn="just">
              <a:buFont typeface="Arial" panose="020B0604020202020204" pitchFamily="34" charset="0"/>
              <a:buChar char="•"/>
            </a:pPr>
            <a:r>
              <a:rPr lang="es-ES" sz="1050" b="1"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rPr>
              <a:t>Deepseek v3</a:t>
            </a:r>
          </a:p>
          <a:p>
            <a:pPr marL="0" marR="0" indent="0" algn="just" defTabSz="914400" rtl="0" fontAlgn="auto" latinLnBrk="0" hangingPunct="0">
              <a:lnSpc>
                <a:spcPct val="100000"/>
              </a:lnSpc>
              <a:spcBef>
                <a:spcPts val="0"/>
              </a:spcBef>
              <a:spcAft>
                <a:spcPts val="0"/>
              </a:spcAft>
              <a:buClrTx/>
              <a:buSzTx/>
              <a:buFontTx/>
              <a:buNone/>
              <a:tabLst/>
            </a:pPr>
            <a:endParaRPr lang="es-ES" sz="1050">
              <a:latin typeface="Tahoma" panose="020B0604030504040204" pitchFamily="34" charset="0"/>
              <a:ea typeface="Tahoma" panose="020B0604030504040204" pitchFamily="34" charset="0"/>
              <a:cs typeface="Tahoma" panose="020B0604030504040204" pitchFamily="34" charset="0"/>
            </a:endParaRPr>
          </a:p>
        </p:txBody>
      </p:sp>
      <p:sp>
        <p:nvSpPr>
          <p:cNvPr id="2" name="CuadroTexto 1">
            <a:extLst>
              <a:ext uri="{FF2B5EF4-FFF2-40B4-BE49-F238E27FC236}">
                <a16:creationId xmlns:a16="http://schemas.microsoft.com/office/drawing/2014/main" id="{6FC7A683-1161-B585-7DAE-652042350804}"/>
              </a:ext>
            </a:extLst>
          </p:cNvPr>
          <p:cNvSpPr txBox="1"/>
          <p:nvPr/>
        </p:nvSpPr>
        <p:spPr>
          <a:xfrm>
            <a:off x="6789831" y="2471207"/>
            <a:ext cx="3647850" cy="29649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a:lnSpc>
                <a:spcPts val="1425"/>
              </a:lnSpc>
            </a:pPr>
            <a:r>
              <a:rPr lang="es-ES" sz="1050" b="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Las métricas que hemos analizado son:</a:t>
            </a:r>
          </a:p>
          <a:p>
            <a:pPr marL="171450" indent="-171450">
              <a:lnSpc>
                <a:spcPts val="1425"/>
              </a:lnSpc>
              <a:buFont typeface="Wingdings" panose="05000000000000000000" pitchFamily="2" charset="2"/>
              <a:buChar char="Ø"/>
            </a:pPr>
            <a:endParaRPr lang="es-ES" sz="1050">
              <a:solidFill>
                <a:schemeClr val="tx1">
                  <a:lumMod val="95000"/>
                  <a:lumOff val="5000"/>
                </a:schemeClr>
              </a:solidFill>
              <a:highlight>
                <a:srgbClr val="FFFF00"/>
              </a:highlight>
              <a:latin typeface="Tahoma" panose="020B0604030504040204" pitchFamily="34" charset="0"/>
              <a:ea typeface="Tahoma" panose="020B0604030504040204" pitchFamily="34" charset="0"/>
              <a:cs typeface="Tahoma" panose="020B0604030504040204" pitchFamily="34" charset="0"/>
            </a:endParaRPr>
          </a:p>
          <a:p>
            <a:pPr marL="171450" indent="-171450">
              <a:lnSpc>
                <a:spcPts val="1425"/>
              </a:lnSpc>
              <a:buClr>
                <a:srgbClr val="4299FF"/>
              </a:buClr>
              <a:buFont typeface="Tipo de letra del sistema regular"/>
              <a:buChar char="&gt;"/>
            </a:pPr>
            <a:r>
              <a:rPr lang="es-ES" sz="1050" b="1" err="1">
                <a:latin typeface="Tahoma" panose="020B0604030504040204" pitchFamily="34" charset="0"/>
                <a:ea typeface="Tahoma" panose="020B0604030504040204" pitchFamily="34" charset="0"/>
                <a:cs typeface="Tahoma" panose="020B0604030504040204" pitchFamily="34" charset="0"/>
              </a:rPr>
              <a:t>Visibility</a:t>
            </a:r>
            <a:r>
              <a:rPr lang="es-ES" sz="1050" b="1">
                <a:latin typeface="Tahoma" panose="020B0604030504040204" pitchFamily="34" charset="0"/>
                <a:ea typeface="Tahoma" panose="020B0604030504040204" pitchFamily="34" charset="0"/>
                <a:cs typeface="Tahoma" panose="020B0604030504040204" pitchFamily="34" charset="0"/>
              </a:rPr>
              <a:t> Score: </a:t>
            </a:r>
            <a:r>
              <a:rPr lang="es-ES" sz="1050">
                <a:latin typeface="Tahoma" panose="020B0604030504040204" pitchFamily="34" charset="0"/>
                <a:ea typeface="Tahoma" panose="020B0604030504040204" pitchFamily="34" charset="0"/>
                <a:cs typeface="Tahoma" panose="020B0604030504040204" pitchFamily="34" charset="0"/>
              </a:rPr>
              <a:t>métrica utilizada en SEO y marketing digital para medir la visibilidad de una web en los resultados de búsqueda de Google.</a:t>
            </a:r>
          </a:p>
          <a:p>
            <a:pPr marL="171450" indent="-171450">
              <a:lnSpc>
                <a:spcPts val="1425"/>
              </a:lnSpc>
              <a:buClr>
                <a:srgbClr val="4299FF"/>
              </a:buClr>
              <a:buFont typeface="Tipo de letra del sistema regular"/>
              <a:buChar char="&gt;"/>
            </a:pPr>
            <a:r>
              <a:rPr lang="es-ES" sz="1050" b="1"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Sentiment</a:t>
            </a:r>
            <a:r>
              <a:rPr lang="es-ES" sz="1050" b="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Score: </a:t>
            </a:r>
            <a:r>
              <a:rPr lang="es-ES" sz="105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métrica utilizada para analizar y cuantificar el tono emocional de un texto, como una reseña, comentario en redes sociales, artículo...</a:t>
            </a:r>
          </a:p>
          <a:p>
            <a:pPr marL="171450" indent="-171450">
              <a:lnSpc>
                <a:spcPts val="1425"/>
              </a:lnSpc>
              <a:buClr>
                <a:srgbClr val="4299FF"/>
              </a:buClr>
              <a:buFont typeface="Tipo de letra del sistema regular"/>
              <a:buChar char="&gt;"/>
            </a:pPr>
            <a:r>
              <a:rPr lang="es-ES" sz="1050" b="1"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Mentions</a:t>
            </a:r>
            <a:r>
              <a:rPr lang="es-ES" sz="1050" b="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s-ES" sz="105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número de menciones recibidas.</a:t>
            </a:r>
          </a:p>
          <a:p>
            <a:pPr marL="171450" indent="-171450">
              <a:lnSpc>
                <a:spcPts val="1425"/>
              </a:lnSpc>
              <a:buClr>
                <a:srgbClr val="4299FF"/>
              </a:buClr>
              <a:buFont typeface="Tipo de letra del sistema regular"/>
              <a:buChar char="&gt;"/>
            </a:pPr>
            <a:r>
              <a:rPr lang="es-ES" sz="1050" b="1"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Citations</a:t>
            </a:r>
            <a:r>
              <a:rPr lang="es-ES" sz="1050" b="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s-ES" sz="105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métrica que indica la cantidad de </a:t>
            </a:r>
            <a:r>
              <a:rPr lang="es-ES" sz="1050"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URLs</a:t>
            </a:r>
            <a:r>
              <a:rPr lang="es-ES" sz="105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de una web que están siendo enlazadas.</a:t>
            </a:r>
          </a:p>
          <a:p>
            <a:pPr marL="171450" indent="-171450">
              <a:lnSpc>
                <a:spcPts val="1425"/>
              </a:lnSpc>
              <a:buClr>
                <a:srgbClr val="4299FF"/>
              </a:buClr>
              <a:buFont typeface="Tipo de letra del sistema regular"/>
              <a:buChar char="&gt;"/>
            </a:pPr>
            <a:r>
              <a:rPr lang="es-ES" sz="1050" b="1"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Average</a:t>
            </a:r>
            <a:r>
              <a:rPr lang="es-ES" sz="1050" b="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position: </a:t>
            </a:r>
            <a:r>
              <a:rPr lang="es-ES" sz="105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posición media de las webs ante las búsquedas realizadas.</a:t>
            </a:r>
          </a:p>
          <a:p>
            <a:pPr marL="171450" indent="-171450">
              <a:lnSpc>
                <a:spcPts val="1425"/>
              </a:lnSpc>
              <a:buClr>
                <a:srgbClr val="4299FF"/>
              </a:buClr>
              <a:buFont typeface="Tipo de letra del sistema regular"/>
              <a:buChar char="&gt;"/>
            </a:pPr>
            <a:r>
              <a:rPr lang="es-ES" sz="1050" b="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Top 3 </a:t>
            </a:r>
            <a:r>
              <a:rPr lang="es-ES" sz="1050" b="1" err="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Visibility</a:t>
            </a:r>
            <a:r>
              <a:rPr lang="es-ES" sz="1050" b="1">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s-ES" sz="105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cantidad de enlaces y referencias a la web en el Top-3 de la búsqueda realizada.</a:t>
            </a:r>
          </a:p>
          <a:p>
            <a:pPr>
              <a:lnSpc>
                <a:spcPts val="1425"/>
              </a:lnSpc>
            </a:pPr>
            <a:endParaRPr lang="es-ES" sz="100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 name="object 14">
            <a:extLst>
              <a:ext uri="{FF2B5EF4-FFF2-40B4-BE49-F238E27FC236}">
                <a16:creationId xmlns:a16="http://schemas.microsoft.com/office/drawing/2014/main" id="{38905B44-7675-0E1B-DCE0-910490600CAD}"/>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33</a:t>
            </a:fld>
            <a:endParaRPr lang="es-ES" dirty="0"/>
          </a:p>
        </p:txBody>
      </p:sp>
    </p:spTree>
    <p:extLst>
      <p:ext uri="{BB962C8B-B14F-4D97-AF65-F5344CB8AC3E}">
        <p14:creationId xmlns:p14="http://schemas.microsoft.com/office/powerpoint/2010/main" val="4262984036"/>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E8C27-1A75-910F-4CC6-7120E0CDC017}"/>
            </a:ext>
          </a:extLst>
        </p:cNvPr>
        <p:cNvGrpSpPr/>
        <p:nvPr/>
      </p:nvGrpSpPr>
      <p:grpSpPr>
        <a:xfrm>
          <a:off x="0" y="0"/>
          <a:ext cx="0" cy="0"/>
          <a:chOff x="0" y="0"/>
          <a:chExt cx="0" cy="0"/>
        </a:xfrm>
      </p:grpSpPr>
      <p:sp>
        <p:nvSpPr>
          <p:cNvPr id="315" name="object 7">
            <a:extLst>
              <a:ext uri="{FF2B5EF4-FFF2-40B4-BE49-F238E27FC236}">
                <a16:creationId xmlns:a16="http://schemas.microsoft.com/office/drawing/2014/main" id="{7B4BBA29-AE5E-8614-B5AD-7B26CEA7EC23}"/>
              </a:ext>
            </a:extLst>
          </p:cNvPr>
          <p:cNvSpPr txBox="1">
            <a:spLocks noGrp="1"/>
          </p:cNvSpPr>
          <p:nvPr>
            <p:ph type="title"/>
          </p:nvPr>
        </p:nvSpPr>
        <p:spPr>
          <a:xfrm>
            <a:off x="2869998" y="1665440"/>
            <a:ext cx="6474724" cy="482603"/>
          </a:xfrm>
          <a:prstGeom prst="rect">
            <a:avLst/>
          </a:prstGeom>
        </p:spPr>
        <p:txBody>
          <a:bodyPr lIns="0" tIns="0" rIns="0" bIns="0" anchor="t">
            <a:noAutofit/>
          </a:bodyPr>
          <a:lstStyle/>
          <a:p>
            <a:pPr indent="12700">
              <a:spcBef>
                <a:spcPts val="100"/>
              </a:spcBef>
              <a:defRPr sz="2800" b="1" spc="100">
                <a:solidFill>
                  <a:srgbClr val="25408F"/>
                </a:solidFill>
              </a:defRPr>
            </a:pPr>
            <a:r>
              <a:rPr lang="es-ES" sz="2800" spc="0">
                <a:solidFill>
                  <a:srgbClr val="2B3B88"/>
                </a:solidFill>
              </a:rPr>
              <a:t>Métricas medias de rendimiento de la marca</a:t>
            </a:r>
            <a:endParaRPr lang="es-ES" sz="2800" spc="0"/>
          </a:p>
        </p:txBody>
      </p:sp>
      <p:sp>
        <p:nvSpPr>
          <p:cNvPr id="317" name="object 15">
            <a:extLst>
              <a:ext uri="{FF2B5EF4-FFF2-40B4-BE49-F238E27FC236}">
                <a16:creationId xmlns:a16="http://schemas.microsoft.com/office/drawing/2014/main" id="{E1A6547B-9A3E-C57D-0E2A-3B66E1A455ED}"/>
              </a:ext>
            </a:extLst>
          </p:cNvPr>
          <p:cNvSpPr txBox="1"/>
          <p:nvPr/>
        </p:nvSpPr>
        <p:spPr>
          <a:xfrm>
            <a:off x="2869999" y="684036"/>
            <a:ext cx="2187701" cy="100027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5.1</a:t>
            </a:r>
            <a:endParaRPr lang="es-ES" spc="104"/>
          </a:p>
        </p:txBody>
      </p:sp>
      <p:sp>
        <p:nvSpPr>
          <p:cNvPr id="3" name="object 3">
            <a:extLst>
              <a:ext uri="{FF2B5EF4-FFF2-40B4-BE49-F238E27FC236}">
                <a16:creationId xmlns:a16="http://schemas.microsoft.com/office/drawing/2014/main" id="{1C308500-B945-B5C7-9B4D-8997C96B2C7A}"/>
              </a:ext>
            </a:extLst>
          </p:cNvPr>
          <p:cNvSpPr txBox="1"/>
          <p:nvPr/>
        </p:nvSpPr>
        <p:spPr>
          <a:xfrm>
            <a:off x="3175124" y="3249227"/>
            <a:ext cx="3476040" cy="2122237"/>
          </a:xfrm>
          <a:prstGeom prst="rect">
            <a:avLst/>
          </a:prstGeom>
        </p:spPr>
        <p:txBody>
          <a:bodyPr vert="horz" wrap="square" lIns="0" tIns="12689" rIns="0" bIns="0" rtlCol="0">
            <a:spAutoFit/>
          </a:bodyPr>
          <a:lstStyle/>
          <a:p>
            <a:pPr marL="12690" marR="173216" algn="just">
              <a:spcBef>
                <a:spcPts val="100"/>
              </a:spcBef>
            </a:pPr>
            <a:r>
              <a:rPr lang="es-ES" sz="1049">
                <a:latin typeface="Tahoma" panose="020B0604030504040204" pitchFamily="34" charset="0"/>
                <a:cs typeface="Tahoma" panose="020B0604030504040204" pitchFamily="34" charset="0"/>
              </a:rPr>
              <a:t>Hemos hecho un análisis con las métricas previamente mencionadas sobre diferentes </a:t>
            </a:r>
            <a:r>
              <a:rPr lang="es-ES" sz="1049" err="1">
                <a:latin typeface="Tahoma" panose="020B0604030504040204" pitchFamily="34" charset="0"/>
                <a:cs typeface="Tahoma" panose="020B0604030504040204" pitchFamily="34" charset="0"/>
              </a:rPr>
              <a:t>keywords</a:t>
            </a:r>
            <a:r>
              <a:rPr lang="es-ES" sz="1049">
                <a:latin typeface="Tahoma" panose="020B0604030504040204" pitchFamily="34" charset="0"/>
                <a:cs typeface="Tahoma" panose="020B0604030504040204" pitchFamily="34" charset="0"/>
              </a:rPr>
              <a:t> con marca de las 25 farmacéuticas analizadas.</a:t>
            </a:r>
          </a:p>
          <a:p>
            <a:pPr marL="12690" marR="173216" algn="just">
              <a:spcBef>
                <a:spcPts val="100"/>
              </a:spcBef>
            </a:pPr>
            <a:endParaRPr lang="es-ES" sz="1049" spc="-20">
              <a:latin typeface="Tahoma" panose="020B0604030504040204" pitchFamily="34" charset="0"/>
              <a:cs typeface="Tahoma" panose="020B0604030504040204" pitchFamily="34" charset="0"/>
            </a:endParaRPr>
          </a:p>
          <a:p>
            <a:pPr marL="12690" marR="173216" algn="just">
              <a:spcBef>
                <a:spcPts val="100"/>
              </a:spcBef>
            </a:pPr>
            <a:r>
              <a:rPr lang="es-ES" sz="1049" spc="-20">
                <a:latin typeface="Tahoma" panose="020B0604030504040204" pitchFamily="34" charset="0"/>
                <a:cs typeface="Tahoma" panose="020B0604030504040204" pitchFamily="34" charset="0"/>
              </a:rPr>
              <a:t>La tipología de las </a:t>
            </a:r>
            <a:r>
              <a:rPr lang="es-ES" sz="1049" spc="-20" err="1">
                <a:latin typeface="Tahoma" panose="020B0604030504040204" pitchFamily="34" charset="0"/>
                <a:cs typeface="Tahoma" panose="020B0604030504040204" pitchFamily="34" charset="0"/>
              </a:rPr>
              <a:t>keywords</a:t>
            </a:r>
            <a:r>
              <a:rPr lang="es-ES" sz="1049" spc="-20">
                <a:latin typeface="Tahoma" panose="020B0604030504040204" pitchFamily="34" charset="0"/>
                <a:cs typeface="Tahoma" panose="020B0604030504040204" pitchFamily="34" charset="0"/>
              </a:rPr>
              <a:t> analizadas son las siguientes:</a:t>
            </a:r>
          </a:p>
          <a:p>
            <a:pPr marL="12690" indent="-227783" algn="just">
              <a:spcBef>
                <a:spcPts val="699"/>
              </a:spcBef>
              <a:buClr>
                <a:srgbClr val="2B3B87"/>
              </a:buClr>
              <a:buFontTx/>
              <a:buChar char="&gt;"/>
              <a:tabLst>
                <a:tab pos="240472" algn="l"/>
              </a:tabLst>
            </a:pPr>
            <a:r>
              <a:rPr lang="es-ES" sz="1049">
                <a:latin typeface="Tahoma" panose="020B0604030504040204" pitchFamily="34" charset="0"/>
                <a:cs typeface="Tahoma" panose="020B0604030504040204" pitchFamily="34" charset="0"/>
              </a:rPr>
              <a:t>[Nombre de la marca]</a:t>
            </a:r>
          </a:p>
          <a:p>
            <a:pPr marL="12690" indent="-227783" algn="just">
              <a:spcBef>
                <a:spcPts val="699"/>
              </a:spcBef>
              <a:buClr>
                <a:srgbClr val="2B3B87"/>
              </a:buClr>
              <a:buFontTx/>
              <a:buChar char="&gt;"/>
              <a:tabLst>
                <a:tab pos="240472" algn="l"/>
              </a:tabLst>
            </a:pPr>
            <a:r>
              <a:rPr lang="es-ES" sz="1049">
                <a:latin typeface="Tahoma" panose="020B0604030504040204" pitchFamily="34" charset="0"/>
                <a:cs typeface="Tahoma" panose="020B0604030504040204" pitchFamily="34" charset="0"/>
              </a:rPr>
              <a:t>Productos + [Nombre de la marca]</a:t>
            </a:r>
          </a:p>
          <a:p>
            <a:pPr marL="12690" indent="-227783" algn="just">
              <a:spcBef>
                <a:spcPts val="699"/>
              </a:spcBef>
              <a:buClr>
                <a:srgbClr val="2B3B87"/>
              </a:buClr>
              <a:buFontTx/>
              <a:buChar char="&gt;"/>
              <a:tabLst>
                <a:tab pos="240472" algn="l"/>
              </a:tabLst>
            </a:pPr>
            <a:r>
              <a:rPr lang="es-ES" sz="1049">
                <a:latin typeface="Tahoma" panose="020B0604030504040204" pitchFamily="34" charset="0"/>
                <a:cs typeface="Tahoma" panose="020B0604030504040204" pitchFamily="34" charset="0"/>
              </a:rPr>
              <a:t>[Nombre de la marca] + </a:t>
            </a:r>
            <a:r>
              <a:rPr lang="es-ES" sz="1049" err="1">
                <a:latin typeface="Tahoma" panose="020B0604030504040204" pitchFamily="34" charset="0"/>
                <a:cs typeface="Tahoma" panose="020B0604030504040204" pitchFamily="34" charset="0"/>
              </a:rPr>
              <a:t>españa</a:t>
            </a:r>
            <a:endParaRPr lang="es-ES" sz="1049">
              <a:latin typeface="Tahoma" panose="020B0604030504040204" pitchFamily="34" charset="0"/>
              <a:cs typeface="Tahoma" panose="020B0604030504040204" pitchFamily="34" charset="0"/>
            </a:endParaRPr>
          </a:p>
          <a:p>
            <a:pPr marL="12690" marR="173216" algn="just">
              <a:spcBef>
                <a:spcPts val="100"/>
              </a:spcBef>
            </a:pPr>
            <a:endParaRPr lang="es-ES" sz="1049" spc="-20">
              <a:latin typeface="Tahoma" panose="020B0604030504040204" pitchFamily="34" charset="0"/>
              <a:cs typeface="Tahoma" panose="020B0604030504040204" pitchFamily="34" charset="0"/>
            </a:endParaRPr>
          </a:p>
          <a:p>
            <a:pPr marL="12690" marR="173216" algn="just">
              <a:spcBef>
                <a:spcPts val="100"/>
              </a:spcBef>
            </a:pPr>
            <a:endParaRPr lang="es-ES" sz="1049" spc="-20">
              <a:latin typeface="Tahoma" panose="020B0604030504040204" pitchFamily="34" charset="0"/>
              <a:cs typeface="Tahoma" panose="020B0604030504040204" pitchFamily="34" charset="0"/>
            </a:endParaRPr>
          </a:p>
          <a:p>
            <a:pPr marL="12690" marR="173216" algn="just">
              <a:spcBef>
                <a:spcPts val="100"/>
              </a:spcBef>
            </a:pPr>
            <a:endParaRPr lang="es-ES" sz="1049" spc="-20">
              <a:latin typeface="Tahoma" panose="020B0604030504040204" pitchFamily="34" charset="0"/>
              <a:cs typeface="Tahoma" panose="020B0604030504040204" pitchFamily="34" charset="0"/>
            </a:endParaRPr>
          </a:p>
        </p:txBody>
      </p:sp>
      <p:sp>
        <p:nvSpPr>
          <p:cNvPr id="4" name="object 4">
            <a:extLst>
              <a:ext uri="{FF2B5EF4-FFF2-40B4-BE49-F238E27FC236}">
                <a16:creationId xmlns:a16="http://schemas.microsoft.com/office/drawing/2014/main" id="{8CA862E9-BD50-4DC3-5A36-4DEC573066A2}"/>
              </a:ext>
            </a:extLst>
          </p:cNvPr>
          <p:cNvSpPr txBox="1"/>
          <p:nvPr/>
        </p:nvSpPr>
        <p:spPr>
          <a:xfrm>
            <a:off x="6913402" y="3249228"/>
            <a:ext cx="3132966" cy="1394217"/>
          </a:xfrm>
          <a:prstGeom prst="rect">
            <a:avLst/>
          </a:prstGeom>
        </p:spPr>
        <p:txBody>
          <a:bodyPr vert="horz" wrap="square" lIns="0" tIns="12689" rIns="0" bIns="0" rtlCol="0">
            <a:spAutoFit/>
          </a:bodyPr>
          <a:lstStyle/>
          <a:p>
            <a:pPr algn="just">
              <a:spcBef>
                <a:spcPts val="699"/>
              </a:spcBef>
              <a:buClr>
                <a:srgbClr val="2B3B87"/>
              </a:buClr>
              <a:tabLst>
                <a:tab pos="240472" algn="l"/>
              </a:tabLst>
            </a:pPr>
            <a:r>
              <a:rPr lang="es-ES" sz="1049">
                <a:latin typeface="Tahoma" panose="020B0604030504040204" pitchFamily="34" charset="0"/>
                <a:cs typeface="Tahoma" panose="020B0604030504040204" pitchFamily="34" charset="0"/>
              </a:rPr>
              <a:t>Este análisis, y usando este tipo de </a:t>
            </a:r>
            <a:r>
              <a:rPr lang="es-ES" sz="1049" err="1">
                <a:latin typeface="Tahoma" panose="020B0604030504040204" pitchFamily="34" charset="0"/>
                <a:cs typeface="Tahoma" panose="020B0604030504040204" pitchFamily="34" charset="0"/>
              </a:rPr>
              <a:t>keywords</a:t>
            </a:r>
            <a:r>
              <a:rPr lang="es-ES" sz="1049">
                <a:latin typeface="Tahoma" panose="020B0604030504040204" pitchFamily="34" charset="0"/>
                <a:cs typeface="Tahoma" panose="020B0604030504040204" pitchFamily="34" charset="0"/>
              </a:rPr>
              <a:t>, nos ayuda a ver el trabajo corporativo de las webs con respecto a su propia imagen, al no trabajar la parte corporativa de tu compañía te arriesgas a que Google tome una gran parte de la información sobre tu empresa a través de canales externos que pudieran perjudicar tu imagen de marca.</a:t>
            </a:r>
          </a:p>
          <a:p>
            <a:pPr marL="240472" indent="-227783" algn="just">
              <a:spcBef>
                <a:spcPts val="699"/>
              </a:spcBef>
              <a:buClr>
                <a:srgbClr val="2B3B87"/>
              </a:buClr>
              <a:buChar char="&gt;"/>
              <a:tabLst>
                <a:tab pos="240472" algn="l"/>
              </a:tabLst>
            </a:pPr>
            <a:endParaRPr sz="1049">
              <a:latin typeface="Tahoma" panose="020B0604030504040204" pitchFamily="34" charset="0"/>
              <a:cs typeface="Tahoma" panose="020B0604030504040204" pitchFamily="34" charset="0"/>
            </a:endParaRPr>
          </a:p>
        </p:txBody>
      </p:sp>
      <p:sp>
        <p:nvSpPr>
          <p:cNvPr id="2" name="object 14">
            <a:extLst>
              <a:ext uri="{FF2B5EF4-FFF2-40B4-BE49-F238E27FC236}">
                <a16:creationId xmlns:a16="http://schemas.microsoft.com/office/drawing/2014/main" id="{5D95E1A4-9AEA-7EFB-F8BD-C6BACF1E60FB}"/>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34</a:t>
            </a:fld>
            <a:endParaRPr lang="es-ES" dirty="0"/>
          </a:p>
        </p:txBody>
      </p:sp>
    </p:spTree>
    <p:extLst>
      <p:ext uri="{BB962C8B-B14F-4D97-AF65-F5344CB8AC3E}">
        <p14:creationId xmlns:p14="http://schemas.microsoft.com/office/powerpoint/2010/main" val="2671686665"/>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2B266-93F0-ECD8-F307-7B5CF128D726}"/>
            </a:ext>
          </a:extLst>
        </p:cNvPr>
        <p:cNvGrpSpPr/>
        <p:nvPr/>
      </p:nvGrpSpPr>
      <p:grpSpPr>
        <a:xfrm>
          <a:off x="0" y="0"/>
          <a:ext cx="0" cy="0"/>
          <a:chOff x="0" y="0"/>
          <a:chExt cx="0" cy="0"/>
        </a:xfrm>
      </p:grpSpPr>
      <p:sp>
        <p:nvSpPr>
          <p:cNvPr id="4" name="object 2">
            <a:extLst>
              <a:ext uri="{FF2B5EF4-FFF2-40B4-BE49-F238E27FC236}">
                <a16:creationId xmlns:a16="http://schemas.microsoft.com/office/drawing/2014/main" id="{14ED6659-377B-6306-4442-3BE5A32EF3EB}"/>
              </a:ext>
            </a:extLst>
          </p:cNvPr>
          <p:cNvSpPr txBox="1"/>
          <p:nvPr/>
        </p:nvSpPr>
        <p:spPr>
          <a:xfrm>
            <a:off x="3035299" y="1174566"/>
            <a:ext cx="6719545" cy="1142994"/>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Analizando el rendimiento de la marca, podemos ver que Gilead, Abbvie y Teva Pharma son aquellos que han recibido una mejor puntuación. </a:t>
            </a:r>
            <a:r>
              <a:rPr lang="es-ES" sz="1049">
                <a:latin typeface="Tahoma" panose="020B0604030504040204" pitchFamily="34" charset="0"/>
                <a:cs typeface="Tahoma" panose="020B0604030504040204" pitchFamily="34" charset="0"/>
              </a:rPr>
              <a:t>Esto se puede deber a que son los que en sus webs están trabajando mejor su información corporativa y esto ha desembocado en que los buscadores IA estén ofreciendo una información mucho más amplia y completa de su compañía, productos, actividad, RSC…</a:t>
            </a:r>
          </a:p>
          <a:p>
            <a:pPr algn="just">
              <a:spcBef>
                <a:spcPts val="40"/>
              </a:spcBef>
            </a:pPr>
            <a:endParaRPr lang="es-ES" sz="1049">
              <a:latin typeface="Tahoma" panose="020B0604030504040204" pitchFamily="34" charset="0"/>
              <a:cs typeface="Tahoma" panose="020B0604030504040204" pitchFamily="34" charset="0"/>
            </a:endParaRPr>
          </a:p>
          <a:p>
            <a:pPr marL="12690" marR="5076" algn="just"/>
            <a:r>
              <a:rPr lang="es-ES" sz="1049">
                <a:latin typeface="Tahoma" panose="020B0604030504040204" pitchFamily="34" charset="0"/>
                <a:cs typeface="Tahoma" panose="020B0604030504040204" pitchFamily="34" charset="0"/>
              </a:rPr>
              <a:t>También podríamos decir que todas tienen un margen de mejora, en cuanto a las menciones o citas que están recibiendo.</a:t>
            </a:r>
          </a:p>
        </p:txBody>
      </p:sp>
      <p:sp>
        <p:nvSpPr>
          <p:cNvPr id="6" name="object 4">
            <a:extLst>
              <a:ext uri="{FF2B5EF4-FFF2-40B4-BE49-F238E27FC236}">
                <a16:creationId xmlns:a16="http://schemas.microsoft.com/office/drawing/2014/main" id="{D0BA555F-05EB-1374-BA78-D2A3B5356BDC}"/>
              </a:ext>
            </a:extLst>
          </p:cNvPr>
          <p:cNvSpPr/>
          <p:nvPr/>
        </p:nvSpPr>
        <p:spPr>
          <a:xfrm>
            <a:off x="3359679" y="414072"/>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Métricas medias de rendimiento de la marca</a:t>
            </a:r>
          </a:p>
        </p:txBody>
      </p:sp>
      <p:sp>
        <p:nvSpPr>
          <p:cNvPr id="10" name="object 5">
            <a:extLst>
              <a:ext uri="{FF2B5EF4-FFF2-40B4-BE49-F238E27FC236}">
                <a16:creationId xmlns:a16="http://schemas.microsoft.com/office/drawing/2014/main" id="{0AB6EE3E-7342-F6E3-DA24-75AE98770D47}"/>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aphicFrame>
        <p:nvGraphicFramePr>
          <p:cNvPr id="2" name="Tabla 1">
            <a:extLst>
              <a:ext uri="{FF2B5EF4-FFF2-40B4-BE49-F238E27FC236}">
                <a16:creationId xmlns:a16="http://schemas.microsoft.com/office/drawing/2014/main" id="{0C56D852-E053-8112-DD7B-1AFC4C65AF6E}"/>
              </a:ext>
            </a:extLst>
          </p:cNvPr>
          <p:cNvGraphicFramePr>
            <a:graphicFrameLocks noGrp="1"/>
          </p:cNvGraphicFramePr>
          <p:nvPr>
            <p:extLst>
              <p:ext uri="{D42A27DB-BD31-4B8C-83A1-F6EECF244321}">
                <p14:modId xmlns:p14="http://schemas.microsoft.com/office/powerpoint/2010/main" val="335042959"/>
              </p:ext>
            </p:extLst>
          </p:nvPr>
        </p:nvGraphicFramePr>
        <p:xfrm>
          <a:off x="3482340" y="2383422"/>
          <a:ext cx="5688876" cy="4747855"/>
        </p:xfrm>
        <a:graphic>
          <a:graphicData uri="http://schemas.openxmlformats.org/drawingml/2006/table">
            <a:tbl>
              <a:tblPr/>
              <a:tblGrid>
                <a:gridCol w="455268">
                  <a:extLst>
                    <a:ext uri="{9D8B030D-6E8A-4147-A177-3AD203B41FA5}">
                      <a16:colId xmlns:a16="http://schemas.microsoft.com/office/drawing/2014/main" val="1163147346"/>
                    </a:ext>
                  </a:extLst>
                </a:gridCol>
                <a:gridCol w="838203">
                  <a:extLst>
                    <a:ext uri="{9D8B030D-6E8A-4147-A177-3AD203B41FA5}">
                      <a16:colId xmlns:a16="http://schemas.microsoft.com/office/drawing/2014/main" val="1078856320"/>
                    </a:ext>
                  </a:extLst>
                </a:gridCol>
                <a:gridCol w="742548">
                  <a:extLst>
                    <a:ext uri="{9D8B030D-6E8A-4147-A177-3AD203B41FA5}">
                      <a16:colId xmlns:a16="http://schemas.microsoft.com/office/drawing/2014/main" val="1106475707"/>
                    </a:ext>
                  </a:extLst>
                </a:gridCol>
                <a:gridCol w="982080">
                  <a:extLst>
                    <a:ext uri="{9D8B030D-6E8A-4147-A177-3AD203B41FA5}">
                      <a16:colId xmlns:a16="http://schemas.microsoft.com/office/drawing/2014/main" val="2210106469"/>
                    </a:ext>
                  </a:extLst>
                </a:gridCol>
                <a:gridCol w="562899">
                  <a:extLst>
                    <a:ext uri="{9D8B030D-6E8A-4147-A177-3AD203B41FA5}">
                      <a16:colId xmlns:a16="http://schemas.microsoft.com/office/drawing/2014/main" val="216531153"/>
                    </a:ext>
                  </a:extLst>
                </a:gridCol>
                <a:gridCol w="622782">
                  <a:extLst>
                    <a:ext uri="{9D8B030D-6E8A-4147-A177-3AD203B41FA5}">
                      <a16:colId xmlns:a16="http://schemas.microsoft.com/office/drawing/2014/main" val="3527199798"/>
                    </a:ext>
                  </a:extLst>
                </a:gridCol>
                <a:gridCol w="742548">
                  <a:extLst>
                    <a:ext uri="{9D8B030D-6E8A-4147-A177-3AD203B41FA5}">
                      <a16:colId xmlns:a16="http://schemas.microsoft.com/office/drawing/2014/main" val="364030820"/>
                    </a:ext>
                  </a:extLst>
                </a:gridCol>
                <a:gridCol w="742548">
                  <a:extLst>
                    <a:ext uri="{9D8B030D-6E8A-4147-A177-3AD203B41FA5}">
                      <a16:colId xmlns:a16="http://schemas.microsoft.com/office/drawing/2014/main" val="1592495584"/>
                    </a:ext>
                  </a:extLst>
                </a:gridCol>
              </a:tblGrid>
              <a:tr h="251780">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Farma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Visibility Score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Sentiment Score (when found)</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Mentions</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Citations</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Av. Position (when found)</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 3 Visibility</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318904944"/>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Gilead</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91,7%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82,1%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91,7%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11689249"/>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Abbvie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88,9%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78,5%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88,9%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453905030"/>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Teva Pharma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87,4%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87,5%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938428154"/>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Glaxosmithline (GSK)</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195316681"/>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459778846"/>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78,2%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76380206"/>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87,9%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05638353"/>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Abbott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77826745"/>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78,3%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11305514"/>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80,2%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80,0%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200374060"/>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78,5%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73743989"/>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82,3%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87,1%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82,3%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321319968"/>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82,3%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906991655"/>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90,1%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411208156"/>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88,7%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114618960"/>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Menarini</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563392447"/>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84,6%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445401077"/>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82,2%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116070879"/>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74,7%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124681834"/>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Ferrer</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78,2%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69,5%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097931573"/>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 KGAA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74,9%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78,6%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617397088"/>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MSD</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74,6%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85,8%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039629147"/>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Esteve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72,4%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69194641"/>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68,6%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68,7%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57382632"/>
                  </a:ext>
                </a:extLst>
              </a:tr>
              <a:tr h="17984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41,7%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72,3%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82723910"/>
                  </a:ext>
                </a:extLst>
              </a:tr>
            </a:tbl>
          </a:graphicData>
        </a:graphic>
      </p:graphicFrame>
      <p:sp>
        <p:nvSpPr>
          <p:cNvPr id="3" name="object 14">
            <a:extLst>
              <a:ext uri="{FF2B5EF4-FFF2-40B4-BE49-F238E27FC236}">
                <a16:creationId xmlns:a16="http://schemas.microsoft.com/office/drawing/2014/main" id="{159560CE-0020-FAE9-EC87-B764128E2281}"/>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35</a:t>
            </a:fld>
            <a:endParaRPr lang="es-ES" dirty="0"/>
          </a:p>
        </p:txBody>
      </p:sp>
    </p:spTree>
    <p:extLst>
      <p:ext uri="{BB962C8B-B14F-4D97-AF65-F5344CB8AC3E}">
        <p14:creationId xmlns:p14="http://schemas.microsoft.com/office/powerpoint/2010/main" val="3748071781"/>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699DD-91E9-504C-52E0-5D2E1028312B}"/>
            </a:ext>
          </a:extLst>
        </p:cNvPr>
        <p:cNvGrpSpPr/>
        <p:nvPr/>
      </p:nvGrpSpPr>
      <p:grpSpPr>
        <a:xfrm>
          <a:off x="0" y="0"/>
          <a:ext cx="0" cy="0"/>
          <a:chOff x="0" y="0"/>
          <a:chExt cx="0" cy="0"/>
        </a:xfrm>
      </p:grpSpPr>
      <p:sp>
        <p:nvSpPr>
          <p:cNvPr id="315" name="object 7">
            <a:extLst>
              <a:ext uri="{FF2B5EF4-FFF2-40B4-BE49-F238E27FC236}">
                <a16:creationId xmlns:a16="http://schemas.microsoft.com/office/drawing/2014/main" id="{7BD4D7D0-9F08-32CE-FE67-A6BE16103CE7}"/>
              </a:ext>
            </a:extLst>
          </p:cNvPr>
          <p:cNvSpPr txBox="1">
            <a:spLocks noGrp="1"/>
          </p:cNvSpPr>
          <p:nvPr>
            <p:ph type="title"/>
          </p:nvPr>
        </p:nvSpPr>
        <p:spPr>
          <a:xfrm>
            <a:off x="2869998" y="1665440"/>
            <a:ext cx="6474724" cy="482603"/>
          </a:xfrm>
          <a:prstGeom prst="rect">
            <a:avLst/>
          </a:prstGeom>
        </p:spPr>
        <p:txBody>
          <a:bodyPr lIns="0" tIns="0" rIns="0" bIns="0" anchor="t">
            <a:noAutofit/>
          </a:bodyPr>
          <a:lstStyle/>
          <a:p>
            <a:pPr indent="12700">
              <a:spcBef>
                <a:spcPts val="100"/>
              </a:spcBef>
              <a:defRPr sz="2800" b="1" spc="100">
                <a:solidFill>
                  <a:srgbClr val="25408F"/>
                </a:solidFill>
              </a:defRPr>
            </a:pPr>
            <a:r>
              <a:rPr lang="es-ES" sz="2800" spc="0">
                <a:solidFill>
                  <a:srgbClr val="2B3B88"/>
                </a:solidFill>
              </a:rPr>
              <a:t>Mejores </a:t>
            </a:r>
            <a:r>
              <a:rPr lang="es-ES" sz="2800" spc="0" err="1">
                <a:solidFill>
                  <a:srgbClr val="2B3B88"/>
                </a:solidFill>
              </a:rPr>
              <a:t>pharmas</a:t>
            </a:r>
            <a:r>
              <a:rPr lang="es-ES" sz="2800" spc="0">
                <a:solidFill>
                  <a:srgbClr val="2B3B88"/>
                </a:solidFill>
              </a:rPr>
              <a:t> en España según la Inteligencia Artificial</a:t>
            </a:r>
            <a:endParaRPr lang="es-ES" sz="2800" spc="0"/>
          </a:p>
        </p:txBody>
      </p:sp>
      <p:sp>
        <p:nvSpPr>
          <p:cNvPr id="317" name="object 15">
            <a:extLst>
              <a:ext uri="{FF2B5EF4-FFF2-40B4-BE49-F238E27FC236}">
                <a16:creationId xmlns:a16="http://schemas.microsoft.com/office/drawing/2014/main" id="{05E7FA44-1DEA-7904-07FE-A91B79C8651B}"/>
              </a:ext>
            </a:extLst>
          </p:cNvPr>
          <p:cNvSpPr txBox="1"/>
          <p:nvPr/>
        </p:nvSpPr>
        <p:spPr>
          <a:xfrm>
            <a:off x="2869999" y="684036"/>
            <a:ext cx="2187701" cy="100027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5.2</a:t>
            </a:r>
            <a:endParaRPr lang="es-ES" spc="104"/>
          </a:p>
        </p:txBody>
      </p:sp>
      <p:sp>
        <p:nvSpPr>
          <p:cNvPr id="2" name="object 3">
            <a:extLst>
              <a:ext uri="{FF2B5EF4-FFF2-40B4-BE49-F238E27FC236}">
                <a16:creationId xmlns:a16="http://schemas.microsoft.com/office/drawing/2014/main" id="{02067BEF-31BC-6BC7-2F2A-209AD0059FCD}"/>
              </a:ext>
            </a:extLst>
          </p:cNvPr>
          <p:cNvSpPr txBox="1"/>
          <p:nvPr/>
        </p:nvSpPr>
        <p:spPr>
          <a:xfrm>
            <a:off x="3175124" y="3249227"/>
            <a:ext cx="3476040" cy="4266029"/>
          </a:xfrm>
          <a:prstGeom prst="rect">
            <a:avLst/>
          </a:prstGeom>
        </p:spPr>
        <p:txBody>
          <a:bodyPr vert="horz" wrap="square" lIns="0" tIns="12689" rIns="0" bIns="0" rtlCol="0">
            <a:spAutoFit/>
          </a:bodyPr>
          <a:lstStyle/>
          <a:p>
            <a:pPr algn="just"/>
            <a:r>
              <a:rPr lang="es-ES" sz="1050">
                <a:latin typeface="Tahoma" panose="020B0604030504040204" pitchFamily="34" charset="0"/>
                <a:ea typeface="Tahoma" panose="020B0604030504040204" pitchFamily="34" charset="0"/>
                <a:cs typeface="Tahoma" panose="020B0604030504040204" pitchFamily="34" charset="0"/>
              </a:rPr>
              <a:t>Hemos analizado y extraído resultados de las diferentes herramientas de Inteligencia Artificial antes nombradas para 4 </a:t>
            </a:r>
            <a:r>
              <a:rPr lang="es-ES" sz="1050" err="1">
                <a:latin typeface="Tahoma" panose="020B0604030504040204" pitchFamily="34" charset="0"/>
                <a:ea typeface="Tahoma" panose="020B0604030504040204" pitchFamily="34" charset="0"/>
                <a:cs typeface="Tahoma" panose="020B0604030504040204" pitchFamily="34" charset="0"/>
              </a:rPr>
              <a:t>keywords</a:t>
            </a:r>
            <a:r>
              <a:rPr lang="es-ES" sz="1050">
                <a:latin typeface="Tahoma" panose="020B0604030504040204" pitchFamily="34" charset="0"/>
                <a:ea typeface="Tahoma" panose="020B0604030504040204" pitchFamily="34" charset="0"/>
                <a:cs typeface="Tahoma" panose="020B0604030504040204" pitchFamily="34" charset="0"/>
              </a:rPr>
              <a:t> muy similares pero diferentes:</a:t>
            </a:r>
          </a:p>
          <a:p>
            <a:pPr marL="12690" indent="-227783" algn="just">
              <a:spcBef>
                <a:spcPts val="699"/>
              </a:spcBef>
              <a:buClr>
                <a:srgbClr val="2B3B87"/>
              </a:buClr>
              <a:buFontTx/>
              <a:buChar char="&gt;"/>
              <a:tabLst>
                <a:tab pos="240472" algn="l"/>
              </a:tabLst>
            </a:pPr>
            <a:r>
              <a:rPr lang="es-ES" sz="1049">
                <a:latin typeface="Tahoma" panose="020B0604030504040204" pitchFamily="34" charset="0"/>
                <a:cs typeface="Tahoma" panose="020B0604030504040204" pitchFamily="34" charset="0"/>
              </a:rPr>
              <a:t>“top </a:t>
            </a:r>
            <a:r>
              <a:rPr lang="es-ES" sz="1049" err="1">
                <a:latin typeface="Tahoma" panose="020B0604030504040204" pitchFamily="34" charset="0"/>
                <a:cs typeface="Tahoma" panose="020B0604030504040204" pitchFamily="34" charset="0"/>
              </a:rPr>
              <a:t>pharmas</a:t>
            </a:r>
            <a:r>
              <a:rPr lang="es-ES" sz="1049">
                <a:latin typeface="Tahoma" panose="020B0604030504040204" pitchFamily="34" charset="0"/>
                <a:cs typeface="Tahoma" panose="020B0604030504040204" pitchFamily="34" charset="0"/>
              </a:rPr>
              <a:t> en </a:t>
            </a:r>
            <a:r>
              <a:rPr lang="es-ES" sz="1049" err="1">
                <a:latin typeface="Tahoma" panose="020B0604030504040204" pitchFamily="34" charset="0"/>
                <a:cs typeface="Tahoma" panose="020B0604030504040204" pitchFamily="34" charset="0"/>
              </a:rPr>
              <a:t>españa</a:t>
            </a:r>
            <a:r>
              <a:rPr lang="es-ES" sz="1049">
                <a:latin typeface="Tahoma" panose="020B0604030504040204" pitchFamily="34" charset="0"/>
                <a:cs typeface="Tahoma" panose="020B0604030504040204" pitchFamily="34" charset="0"/>
              </a:rPr>
              <a:t>”</a:t>
            </a:r>
          </a:p>
          <a:p>
            <a:pPr marL="12690" indent="-227783" algn="just">
              <a:spcBef>
                <a:spcPts val="699"/>
              </a:spcBef>
              <a:buClr>
                <a:srgbClr val="2B3B87"/>
              </a:buClr>
              <a:buFontTx/>
              <a:buChar char="&gt;"/>
              <a:tabLst>
                <a:tab pos="240472" algn="l"/>
              </a:tabLst>
            </a:pPr>
            <a:r>
              <a:rPr lang="es-ES" sz="1049">
                <a:latin typeface="Tahoma" panose="020B0604030504040204" pitchFamily="34" charset="0"/>
                <a:cs typeface="Tahoma" panose="020B0604030504040204" pitchFamily="34" charset="0"/>
              </a:rPr>
              <a:t>“mejores </a:t>
            </a:r>
            <a:r>
              <a:rPr lang="es-ES" sz="1049" err="1">
                <a:latin typeface="Tahoma" panose="020B0604030504040204" pitchFamily="34" charset="0"/>
                <a:cs typeface="Tahoma" panose="020B0604030504040204" pitchFamily="34" charset="0"/>
              </a:rPr>
              <a:t>pharmas</a:t>
            </a:r>
            <a:r>
              <a:rPr lang="es-ES" sz="1049">
                <a:latin typeface="Tahoma" panose="020B0604030504040204" pitchFamily="34" charset="0"/>
                <a:cs typeface="Tahoma" panose="020B0604030504040204" pitchFamily="34" charset="0"/>
              </a:rPr>
              <a:t> en </a:t>
            </a:r>
            <a:r>
              <a:rPr lang="es-ES" sz="1049" err="1">
                <a:latin typeface="Tahoma" panose="020B0604030504040204" pitchFamily="34" charset="0"/>
                <a:cs typeface="Tahoma" panose="020B0604030504040204" pitchFamily="34" charset="0"/>
              </a:rPr>
              <a:t>españa</a:t>
            </a:r>
            <a:r>
              <a:rPr lang="es-ES" sz="1049">
                <a:latin typeface="Tahoma" panose="020B0604030504040204" pitchFamily="34" charset="0"/>
                <a:cs typeface="Tahoma" panose="020B0604030504040204" pitchFamily="34" charset="0"/>
              </a:rPr>
              <a:t>”</a:t>
            </a:r>
          </a:p>
          <a:p>
            <a:pPr marL="12690" indent="-227783" algn="just">
              <a:spcBef>
                <a:spcPts val="699"/>
              </a:spcBef>
              <a:buClr>
                <a:srgbClr val="2B3B87"/>
              </a:buClr>
              <a:buFontTx/>
              <a:buChar char="&gt;"/>
              <a:tabLst>
                <a:tab pos="240472" algn="l"/>
              </a:tabLst>
            </a:pPr>
            <a:r>
              <a:rPr lang="es-ES" sz="1049">
                <a:latin typeface="Tahoma" panose="020B0604030504040204" pitchFamily="34" charset="0"/>
                <a:cs typeface="Tahoma" panose="020B0604030504040204" pitchFamily="34" charset="0"/>
              </a:rPr>
              <a:t>“mejores </a:t>
            </a:r>
            <a:r>
              <a:rPr lang="es-ES" sz="1049" err="1">
                <a:latin typeface="Tahoma" panose="020B0604030504040204" pitchFamily="34" charset="0"/>
                <a:cs typeface="Tahoma" panose="020B0604030504040204" pitchFamily="34" charset="0"/>
              </a:rPr>
              <a:t>farmaceuticas</a:t>
            </a:r>
            <a:r>
              <a:rPr lang="es-ES" sz="1049">
                <a:latin typeface="Tahoma" panose="020B0604030504040204" pitchFamily="34" charset="0"/>
                <a:cs typeface="Tahoma" panose="020B0604030504040204" pitchFamily="34" charset="0"/>
              </a:rPr>
              <a:t> en </a:t>
            </a:r>
            <a:r>
              <a:rPr lang="es-ES" sz="1049" err="1">
                <a:latin typeface="Tahoma" panose="020B0604030504040204" pitchFamily="34" charset="0"/>
                <a:cs typeface="Tahoma" panose="020B0604030504040204" pitchFamily="34" charset="0"/>
              </a:rPr>
              <a:t>españa</a:t>
            </a:r>
            <a:r>
              <a:rPr lang="es-ES" sz="1049">
                <a:latin typeface="Tahoma" panose="020B0604030504040204" pitchFamily="34" charset="0"/>
                <a:cs typeface="Tahoma" panose="020B0604030504040204" pitchFamily="34" charset="0"/>
              </a:rPr>
              <a:t>”</a:t>
            </a:r>
          </a:p>
          <a:p>
            <a:pPr marL="12690" indent="-227783" algn="just">
              <a:spcBef>
                <a:spcPts val="699"/>
              </a:spcBef>
              <a:buClr>
                <a:srgbClr val="2B3B87"/>
              </a:buClr>
              <a:buFontTx/>
              <a:buChar char="&gt;"/>
              <a:tabLst>
                <a:tab pos="240472" algn="l"/>
              </a:tabLst>
            </a:pPr>
            <a:r>
              <a:rPr lang="es-ES" sz="1049">
                <a:latin typeface="Tahoma" panose="020B0604030504040204" pitchFamily="34" charset="0"/>
                <a:cs typeface="Tahoma" panose="020B0604030504040204" pitchFamily="34" charset="0"/>
              </a:rPr>
              <a:t>“top mejores farmacéuticas en España”</a:t>
            </a:r>
          </a:p>
          <a:p>
            <a:pPr algn="just">
              <a:spcBef>
                <a:spcPts val="699"/>
              </a:spcBef>
              <a:buClr>
                <a:srgbClr val="2B3B87"/>
              </a:buClr>
              <a:tabLst>
                <a:tab pos="240472" algn="l"/>
              </a:tabLst>
            </a:pPr>
            <a:endParaRPr lang="es-ES" sz="1049">
              <a:latin typeface="Tahoma" panose="020B0604030504040204" pitchFamily="34" charset="0"/>
              <a:ea typeface="Tahoma" panose="020B0604030504040204" pitchFamily="34" charset="0"/>
              <a:cs typeface="Tahoma" panose="020B0604030504040204" pitchFamily="34" charset="0"/>
            </a:endParaRPr>
          </a:p>
          <a:p>
            <a:pPr algn="just">
              <a:spcBef>
                <a:spcPts val="699"/>
              </a:spcBef>
              <a:buClr>
                <a:srgbClr val="2B3B87"/>
              </a:buClr>
              <a:tabLst>
                <a:tab pos="240472" algn="l"/>
              </a:tabLst>
            </a:pPr>
            <a:r>
              <a:rPr lang="es-ES" sz="1049">
                <a:latin typeface="Tahoma" panose="020B0604030504040204" pitchFamily="34" charset="0"/>
                <a:ea typeface="Tahoma" panose="020B0604030504040204" pitchFamily="34" charset="0"/>
                <a:cs typeface="Tahoma" panose="020B0604030504040204" pitchFamily="34" charset="0"/>
              </a:rPr>
              <a:t>Con estos resultados podremos analizar que farmacéuticas tienen trabajado su SEO de marca y branding tanto en la propia web como en medios de comunicación o webs especializadas, pues podremos encontrar farmacéuticas que quizás no son tan relevantes, pero han aparecido en esos rankings y alguno que, teniendo mejores resultados económicos, de éxito de sus productos o una mejor investigación, no han logrado entrar en estos rankings.</a:t>
            </a:r>
            <a:endParaRPr lang="es-ES" sz="1050">
              <a:latin typeface="Tahoma" panose="020B0604030504040204" pitchFamily="34" charset="0"/>
              <a:ea typeface="Tahoma" panose="020B0604030504040204" pitchFamily="34" charset="0"/>
              <a:cs typeface="Tahoma" panose="020B0604030504040204" pitchFamily="34" charset="0"/>
            </a:endParaRPr>
          </a:p>
          <a:p>
            <a:pPr algn="just"/>
            <a:endParaRPr lang="es-ES" sz="1050">
              <a:latin typeface="Tahoma" panose="020B0604030504040204" pitchFamily="34" charset="0"/>
              <a:ea typeface="Tahoma" panose="020B0604030504040204" pitchFamily="34" charset="0"/>
              <a:cs typeface="Tahoma" panose="020B0604030504040204" pitchFamily="34" charset="0"/>
            </a:endParaRPr>
          </a:p>
          <a:p>
            <a:pPr algn="just"/>
            <a:endParaRPr lang="es-ES" sz="1050">
              <a:latin typeface="Tahoma" panose="020B0604030504040204" pitchFamily="34" charset="0"/>
              <a:ea typeface="Tahoma" panose="020B0604030504040204" pitchFamily="34" charset="0"/>
              <a:cs typeface="Tahoma" panose="020B0604030504040204" pitchFamily="34" charset="0"/>
            </a:endParaRPr>
          </a:p>
          <a:p>
            <a:pPr algn="just"/>
            <a:endParaRPr lang="es-ES" sz="1050">
              <a:latin typeface="Tahoma" panose="020B0604030504040204" pitchFamily="34" charset="0"/>
              <a:ea typeface="Tahoma" panose="020B0604030504040204" pitchFamily="34" charset="0"/>
              <a:cs typeface="Tahoma" panose="020B0604030504040204" pitchFamily="34" charset="0"/>
            </a:endParaRPr>
          </a:p>
          <a:p>
            <a:pPr algn="just"/>
            <a:endParaRPr lang="es-ES" sz="1050">
              <a:latin typeface="Tahoma" panose="020B0604030504040204" pitchFamily="34" charset="0"/>
              <a:ea typeface="Tahoma" panose="020B0604030504040204" pitchFamily="34" charset="0"/>
              <a:cs typeface="Tahoma" panose="020B0604030504040204" pitchFamily="34" charset="0"/>
            </a:endParaRPr>
          </a:p>
          <a:p>
            <a:pPr algn="just"/>
            <a:endParaRPr lang="es-ES" sz="1050">
              <a:latin typeface="Tahoma" panose="020B0604030504040204" pitchFamily="34" charset="0"/>
              <a:ea typeface="Tahoma" panose="020B0604030504040204" pitchFamily="34" charset="0"/>
              <a:cs typeface="Tahoma" panose="020B0604030504040204" pitchFamily="34" charset="0"/>
            </a:endParaRPr>
          </a:p>
          <a:p>
            <a:pPr algn="just"/>
            <a:endParaRPr lang="es-ES" sz="1050">
              <a:latin typeface="Tahoma" panose="020B0604030504040204" pitchFamily="34" charset="0"/>
              <a:ea typeface="Tahoma" panose="020B0604030504040204" pitchFamily="34" charset="0"/>
              <a:cs typeface="Tahoma" panose="020B0604030504040204" pitchFamily="34" charset="0"/>
            </a:endParaRPr>
          </a:p>
        </p:txBody>
      </p:sp>
      <p:sp>
        <p:nvSpPr>
          <p:cNvPr id="4" name="object 4">
            <a:extLst>
              <a:ext uri="{FF2B5EF4-FFF2-40B4-BE49-F238E27FC236}">
                <a16:creationId xmlns:a16="http://schemas.microsoft.com/office/drawing/2014/main" id="{7B0300D4-46D1-C23E-2A82-B36C4616BC6B}"/>
              </a:ext>
            </a:extLst>
          </p:cNvPr>
          <p:cNvSpPr txBox="1"/>
          <p:nvPr/>
        </p:nvSpPr>
        <p:spPr>
          <a:xfrm>
            <a:off x="6913402" y="3249228"/>
            <a:ext cx="3012449" cy="1233532"/>
          </a:xfrm>
          <a:prstGeom prst="rect">
            <a:avLst/>
          </a:prstGeom>
        </p:spPr>
        <p:txBody>
          <a:bodyPr vert="horz" wrap="square" lIns="0" tIns="12689" rIns="0" bIns="0" rtlCol="0">
            <a:spAutoFit/>
          </a:bodyPr>
          <a:lstStyle/>
          <a:p>
            <a:pPr marL="12689" algn="just">
              <a:spcBef>
                <a:spcPts val="699"/>
              </a:spcBef>
              <a:buClr>
                <a:srgbClr val="2B3B87"/>
              </a:buClr>
              <a:tabLst>
                <a:tab pos="240472" algn="l"/>
              </a:tabLst>
            </a:pPr>
            <a:r>
              <a:rPr lang="es-ES" sz="1050">
                <a:latin typeface="Tahoma" panose="020B0604030504040204" pitchFamily="34" charset="0"/>
                <a:ea typeface="Tahoma" panose="020B0604030504040204" pitchFamily="34" charset="0"/>
                <a:cs typeface="Tahoma" panose="020B0604030504040204" pitchFamily="34" charset="0"/>
              </a:rPr>
              <a:t>El análisis que mostramos en las siguientes diapositivas no están enfocadas en las 25 farmacéuticas analizadas en el resto del observatorio, sino en las 25 farmacéuticas que han resultado más relevantes para cada una de las IA analizadas.</a:t>
            </a:r>
          </a:p>
          <a:p>
            <a:pPr marL="12689" algn="just">
              <a:spcBef>
                <a:spcPts val="699"/>
              </a:spcBef>
              <a:buClr>
                <a:srgbClr val="2B3B87"/>
              </a:buClr>
              <a:tabLst>
                <a:tab pos="240472" algn="l"/>
              </a:tabLst>
            </a:pPr>
            <a:endParaRPr sz="1049">
              <a:latin typeface="Tahoma" panose="020B0604030504040204" pitchFamily="34" charset="0"/>
              <a:cs typeface="Tahoma" panose="020B0604030504040204" pitchFamily="34" charset="0"/>
            </a:endParaRPr>
          </a:p>
        </p:txBody>
      </p:sp>
      <p:sp>
        <p:nvSpPr>
          <p:cNvPr id="3" name="object 14">
            <a:extLst>
              <a:ext uri="{FF2B5EF4-FFF2-40B4-BE49-F238E27FC236}">
                <a16:creationId xmlns:a16="http://schemas.microsoft.com/office/drawing/2014/main" id="{AB5516DD-EE02-B36B-D729-924F97EBCBCB}"/>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36</a:t>
            </a:fld>
            <a:endParaRPr lang="es-ES" dirty="0"/>
          </a:p>
        </p:txBody>
      </p:sp>
    </p:spTree>
    <p:extLst>
      <p:ext uri="{BB962C8B-B14F-4D97-AF65-F5344CB8AC3E}">
        <p14:creationId xmlns:p14="http://schemas.microsoft.com/office/powerpoint/2010/main" val="154361517"/>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1AE02C-0B1F-956C-8C1B-5A894EFE14F3}"/>
            </a:ext>
          </a:extLst>
        </p:cNvPr>
        <p:cNvGrpSpPr/>
        <p:nvPr/>
      </p:nvGrpSpPr>
      <p:grpSpPr>
        <a:xfrm>
          <a:off x="0" y="0"/>
          <a:ext cx="0" cy="0"/>
          <a:chOff x="0" y="0"/>
          <a:chExt cx="0" cy="0"/>
        </a:xfrm>
      </p:grpSpPr>
      <p:sp>
        <p:nvSpPr>
          <p:cNvPr id="4" name="object 2">
            <a:extLst>
              <a:ext uri="{FF2B5EF4-FFF2-40B4-BE49-F238E27FC236}">
                <a16:creationId xmlns:a16="http://schemas.microsoft.com/office/drawing/2014/main" id="{C45ECB74-F4FE-A4C4-E927-1272BBC15D3E}"/>
              </a:ext>
            </a:extLst>
          </p:cNvPr>
          <p:cNvSpPr txBox="1"/>
          <p:nvPr/>
        </p:nvSpPr>
        <p:spPr>
          <a:xfrm>
            <a:off x="3035299" y="1174566"/>
            <a:ext cx="6719545" cy="1155818"/>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Pfizer, Farmacia Marro y Novartis son las que mejor resultado han conseguido </a:t>
            </a:r>
            <a:r>
              <a:rPr lang="es-ES" sz="1049">
                <a:latin typeface="Tahoma" panose="020B0604030504040204" pitchFamily="34" charset="0"/>
                <a:cs typeface="Tahoma" panose="020B0604030504040204" pitchFamily="34" charset="0"/>
              </a:rPr>
              <a:t>sumando el resultado de las 6 herramientas de Inteligencia Artificial analizadas. Destaca que Pfizer es la única farmacéutica en superar el 80% de </a:t>
            </a:r>
            <a:r>
              <a:rPr lang="es-ES" sz="1049" err="1">
                <a:latin typeface="Tahoma" panose="020B0604030504040204" pitchFamily="34" charset="0"/>
                <a:cs typeface="Tahoma" panose="020B0604030504040204" pitchFamily="34" charset="0"/>
              </a:rPr>
              <a:t>Visibility</a:t>
            </a:r>
            <a:r>
              <a:rPr lang="es-ES" sz="1049">
                <a:latin typeface="Tahoma" panose="020B0604030504040204" pitchFamily="34" charset="0"/>
                <a:cs typeface="Tahoma" panose="020B0604030504040204" pitchFamily="34" charset="0"/>
              </a:rPr>
              <a:t> Score (83,4%).</a:t>
            </a:r>
          </a:p>
          <a:p>
            <a:pPr marL="12690" marR="21573" algn="just">
              <a:spcBef>
                <a:spcPts val="100"/>
              </a:spcBef>
            </a:pPr>
            <a:endParaRPr lang="es-ES" sz="1049">
              <a:latin typeface="Tahoma" panose="020B0604030504040204" pitchFamily="34" charset="0"/>
              <a:cs typeface="Tahoma" panose="020B0604030504040204" pitchFamily="34" charset="0"/>
            </a:endParaRPr>
          </a:p>
          <a:p>
            <a:pPr algn="just">
              <a:spcBef>
                <a:spcPts val="40"/>
              </a:spcBef>
            </a:pPr>
            <a:r>
              <a:rPr lang="es-ES" sz="1049">
                <a:latin typeface="Tahoma" panose="020B0604030504040204" pitchFamily="34" charset="0"/>
                <a:cs typeface="Tahoma" panose="020B0604030504040204" pitchFamily="34" charset="0"/>
              </a:rPr>
              <a:t>De las 25 Top </a:t>
            </a:r>
            <a:r>
              <a:rPr lang="es-ES" sz="1049" err="1">
                <a:latin typeface="Tahoma" panose="020B0604030504040204" pitchFamily="34" charset="0"/>
                <a:cs typeface="Tahoma" panose="020B0604030504040204" pitchFamily="34" charset="0"/>
              </a:rPr>
              <a:t>farmas</a:t>
            </a:r>
            <a:r>
              <a:rPr lang="es-ES" sz="1049">
                <a:latin typeface="Tahoma" panose="020B0604030504040204" pitchFamily="34" charset="0"/>
                <a:cs typeface="Tahoma" panose="020B0604030504040204" pitchFamily="34" charset="0"/>
              </a:rPr>
              <a:t> analizadas en este observatorio, solo 15 aparecen en este ranking. Lo que muestra que pese a tener una mayor facturación no logran tener tanta relevancia como otras que no tienen ese resultado económico y por al trabajar su imagen de marca están consiguiendo un mejor rendimiento en el mundo online.</a:t>
            </a:r>
          </a:p>
        </p:txBody>
      </p:sp>
      <p:sp>
        <p:nvSpPr>
          <p:cNvPr id="6" name="object 4">
            <a:extLst>
              <a:ext uri="{FF2B5EF4-FFF2-40B4-BE49-F238E27FC236}">
                <a16:creationId xmlns:a16="http://schemas.microsoft.com/office/drawing/2014/main" id="{B80C2B64-FD15-F88D-94B5-60BD9D8B99FB}"/>
              </a:ext>
            </a:extLst>
          </p:cNvPr>
          <p:cNvSpPr/>
          <p:nvPr/>
        </p:nvSpPr>
        <p:spPr>
          <a:xfrm>
            <a:off x="3359679" y="414072"/>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Ranking General</a:t>
            </a:r>
            <a:endParaRPr sz="14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0" name="object 5">
            <a:extLst>
              <a:ext uri="{FF2B5EF4-FFF2-40B4-BE49-F238E27FC236}">
                <a16:creationId xmlns:a16="http://schemas.microsoft.com/office/drawing/2014/main" id="{A8336E77-A594-B304-316E-FC9AE1D535D5}"/>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aphicFrame>
        <p:nvGraphicFramePr>
          <p:cNvPr id="3" name="Tabla 2">
            <a:extLst>
              <a:ext uri="{FF2B5EF4-FFF2-40B4-BE49-F238E27FC236}">
                <a16:creationId xmlns:a16="http://schemas.microsoft.com/office/drawing/2014/main" id="{15B5F162-881E-6720-3366-7AEE5F49BDBB}"/>
              </a:ext>
            </a:extLst>
          </p:cNvPr>
          <p:cNvGraphicFramePr>
            <a:graphicFrameLocks noGrp="1"/>
          </p:cNvGraphicFramePr>
          <p:nvPr>
            <p:extLst>
              <p:ext uri="{D42A27DB-BD31-4B8C-83A1-F6EECF244321}">
                <p14:modId xmlns:p14="http://schemas.microsoft.com/office/powerpoint/2010/main" val="2970268738"/>
              </p:ext>
            </p:extLst>
          </p:nvPr>
        </p:nvGraphicFramePr>
        <p:xfrm>
          <a:off x="3035298" y="2417751"/>
          <a:ext cx="5796468" cy="4975499"/>
        </p:xfrm>
        <a:graphic>
          <a:graphicData uri="http://schemas.openxmlformats.org/drawingml/2006/table">
            <a:tbl>
              <a:tblPr/>
              <a:tblGrid>
                <a:gridCol w="524733">
                  <a:extLst>
                    <a:ext uri="{9D8B030D-6E8A-4147-A177-3AD203B41FA5}">
                      <a16:colId xmlns:a16="http://schemas.microsoft.com/office/drawing/2014/main" val="793162865"/>
                    </a:ext>
                  </a:extLst>
                </a:gridCol>
                <a:gridCol w="793200">
                  <a:extLst>
                    <a:ext uri="{9D8B030D-6E8A-4147-A177-3AD203B41FA5}">
                      <a16:colId xmlns:a16="http://schemas.microsoft.com/office/drawing/2014/main" val="349278463"/>
                    </a:ext>
                  </a:extLst>
                </a:gridCol>
                <a:gridCol w="756592">
                  <a:extLst>
                    <a:ext uri="{9D8B030D-6E8A-4147-A177-3AD203B41FA5}">
                      <a16:colId xmlns:a16="http://schemas.microsoft.com/office/drawing/2014/main" val="4147168867"/>
                    </a:ext>
                  </a:extLst>
                </a:gridCol>
                <a:gridCol w="1000654">
                  <a:extLst>
                    <a:ext uri="{9D8B030D-6E8A-4147-A177-3AD203B41FA5}">
                      <a16:colId xmlns:a16="http://schemas.microsoft.com/office/drawing/2014/main" val="2518269287"/>
                    </a:ext>
                  </a:extLst>
                </a:gridCol>
                <a:gridCol w="573545">
                  <a:extLst>
                    <a:ext uri="{9D8B030D-6E8A-4147-A177-3AD203B41FA5}">
                      <a16:colId xmlns:a16="http://schemas.microsoft.com/office/drawing/2014/main" val="1348237318"/>
                    </a:ext>
                  </a:extLst>
                </a:gridCol>
                <a:gridCol w="634560">
                  <a:extLst>
                    <a:ext uri="{9D8B030D-6E8A-4147-A177-3AD203B41FA5}">
                      <a16:colId xmlns:a16="http://schemas.microsoft.com/office/drawing/2014/main" val="361498365"/>
                    </a:ext>
                  </a:extLst>
                </a:gridCol>
                <a:gridCol w="756592">
                  <a:extLst>
                    <a:ext uri="{9D8B030D-6E8A-4147-A177-3AD203B41FA5}">
                      <a16:colId xmlns:a16="http://schemas.microsoft.com/office/drawing/2014/main" val="1932086576"/>
                    </a:ext>
                  </a:extLst>
                </a:gridCol>
                <a:gridCol w="756592">
                  <a:extLst>
                    <a:ext uri="{9D8B030D-6E8A-4147-A177-3AD203B41FA5}">
                      <a16:colId xmlns:a16="http://schemas.microsoft.com/office/drawing/2014/main" val="1145253677"/>
                    </a:ext>
                  </a:extLst>
                </a:gridCol>
              </a:tblGrid>
              <a:tr h="264749">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Farma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Visibility Score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Sentiment Score (when found)</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Mentions</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Citations</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Av. Position (when found)</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 3 Visibility</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1787798087"/>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76,3%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69,6%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918610416"/>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 Marro</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518892522"/>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710788279"/>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Laboratorio Reig</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958504908"/>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73,5%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63,9%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30276376"/>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Atida |</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80,0%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793152711"/>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777172504"/>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Bioibérica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73969785"/>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649727591"/>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 Pozo</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727925661"/>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Laboratorios Cinfa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400821199"/>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34,4%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09404225"/>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 Esteve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895376879"/>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Esteve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735115956"/>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53,8%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909814336"/>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Promofarma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68,0%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98561419"/>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604147974"/>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955404150"/>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GlaxoSmithKline</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768157985"/>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Hipra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41793364"/>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Farmavazquez</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197307007"/>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Grupo Uriach</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03690376"/>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62,1%</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8,9</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739300954"/>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59,2%</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8,7</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407332317"/>
                  </a:ext>
                </a:extLst>
              </a:tr>
              <a:tr h="18843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51,4%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58,8%</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9,4</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35,3%</a:t>
                      </a:r>
                    </a:p>
                  </a:txBody>
                  <a:tcPr marL="7562" marR="7562" marT="756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80063935"/>
                  </a:ext>
                </a:extLst>
              </a:tr>
            </a:tbl>
          </a:graphicData>
        </a:graphic>
      </p:graphicFrame>
      <p:sp>
        <p:nvSpPr>
          <p:cNvPr id="5" name="Rectángulo 4">
            <a:extLst>
              <a:ext uri="{FF2B5EF4-FFF2-40B4-BE49-F238E27FC236}">
                <a16:creationId xmlns:a16="http://schemas.microsoft.com/office/drawing/2014/main" id="{531CDED2-4B56-B09A-F3AB-A18EB01E5BF7}"/>
              </a:ext>
            </a:extLst>
          </p:cNvPr>
          <p:cNvSpPr/>
          <p:nvPr/>
        </p:nvSpPr>
        <p:spPr>
          <a:xfrm>
            <a:off x="8991600" y="6377400"/>
            <a:ext cx="209550" cy="209550"/>
          </a:xfrm>
          <a:prstGeom prst="rect">
            <a:avLst/>
          </a:prstGeom>
          <a:solidFill>
            <a:schemeClr val="accent3">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7" name="CuadroTexto 6">
            <a:extLst>
              <a:ext uri="{FF2B5EF4-FFF2-40B4-BE49-F238E27FC236}">
                <a16:creationId xmlns:a16="http://schemas.microsoft.com/office/drawing/2014/main" id="{E02D288F-C904-9189-984D-4411696D23D8}"/>
              </a:ext>
            </a:extLst>
          </p:cNvPr>
          <p:cNvSpPr txBox="1"/>
          <p:nvPr/>
        </p:nvSpPr>
        <p:spPr>
          <a:xfrm>
            <a:off x="9201150" y="597435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Otras farmacéuticas que no están en el informe</a:t>
            </a:r>
          </a:p>
        </p:txBody>
      </p:sp>
      <p:sp>
        <p:nvSpPr>
          <p:cNvPr id="8" name="CuadroTexto 7">
            <a:extLst>
              <a:ext uri="{FF2B5EF4-FFF2-40B4-BE49-F238E27FC236}">
                <a16:creationId xmlns:a16="http://schemas.microsoft.com/office/drawing/2014/main" id="{ECC3C10C-1830-6E5D-7B90-1E80A77C04F0}"/>
              </a:ext>
            </a:extLst>
          </p:cNvPr>
          <p:cNvSpPr txBox="1"/>
          <p:nvPr/>
        </p:nvSpPr>
        <p:spPr>
          <a:xfrm>
            <a:off x="9201150" y="631290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Farmacias, </a:t>
            </a:r>
            <a:r>
              <a:rPr kumimoji="0" lang="es-ES" sz="800" b="0" i="0" u="none" strike="noStrike" cap="none" spc="0" normalizeH="0" baseline="0" err="1">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ecommerce</a:t>
            </a: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y otros negocios</a:t>
            </a:r>
          </a:p>
        </p:txBody>
      </p:sp>
      <p:sp>
        <p:nvSpPr>
          <p:cNvPr id="9" name="Rectángulo 8">
            <a:extLst>
              <a:ext uri="{FF2B5EF4-FFF2-40B4-BE49-F238E27FC236}">
                <a16:creationId xmlns:a16="http://schemas.microsoft.com/office/drawing/2014/main" id="{EE2526ED-70D4-3FCD-5C1A-043540220B54}"/>
              </a:ext>
            </a:extLst>
          </p:cNvPr>
          <p:cNvSpPr/>
          <p:nvPr/>
        </p:nvSpPr>
        <p:spPr>
          <a:xfrm>
            <a:off x="8991600" y="6038850"/>
            <a:ext cx="209550" cy="209550"/>
          </a:xfrm>
          <a:prstGeom prst="rect">
            <a:avLst/>
          </a:prstGeom>
          <a:solidFill>
            <a:schemeClr val="accent4">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2" name="object 14">
            <a:extLst>
              <a:ext uri="{FF2B5EF4-FFF2-40B4-BE49-F238E27FC236}">
                <a16:creationId xmlns:a16="http://schemas.microsoft.com/office/drawing/2014/main" id="{E7064B6F-78DD-E433-6C4C-0577FEB4A8B0}"/>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37</a:t>
            </a:fld>
            <a:endParaRPr lang="es-ES" dirty="0"/>
          </a:p>
        </p:txBody>
      </p:sp>
    </p:spTree>
    <p:extLst>
      <p:ext uri="{BB962C8B-B14F-4D97-AF65-F5344CB8AC3E}">
        <p14:creationId xmlns:p14="http://schemas.microsoft.com/office/powerpoint/2010/main" val="2228873222"/>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395FB-CC3C-CEB4-859D-B853F004771A}"/>
            </a:ext>
          </a:extLst>
        </p:cNvPr>
        <p:cNvGrpSpPr/>
        <p:nvPr/>
      </p:nvGrpSpPr>
      <p:grpSpPr>
        <a:xfrm>
          <a:off x="0" y="0"/>
          <a:ext cx="0" cy="0"/>
          <a:chOff x="0" y="0"/>
          <a:chExt cx="0" cy="0"/>
        </a:xfrm>
      </p:grpSpPr>
      <p:sp>
        <p:nvSpPr>
          <p:cNvPr id="6" name="object 4">
            <a:extLst>
              <a:ext uri="{FF2B5EF4-FFF2-40B4-BE49-F238E27FC236}">
                <a16:creationId xmlns:a16="http://schemas.microsoft.com/office/drawing/2014/main" id="{775BA522-CCE1-B42C-5F8D-C72D76FB4E86}"/>
              </a:ext>
            </a:extLst>
          </p:cNvPr>
          <p:cNvSpPr/>
          <p:nvPr/>
        </p:nvSpPr>
        <p:spPr>
          <a:xfrm>
            <a:off x="3359679" y="414072"/>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ChatGPT 4-o (</a:t>
            </a:r>
            <a:r>
              <a:rPr lang="es-ES" sz="1400" b="1" err="1">
                <a:solidFill>
                  <a:schemeClr val="tx1"/>
                </a:solidFill>
                <a:latin typeface="Tahoma" panose="020B0604030504040204" pitchFamily="34" charset="0"/>
                <a:ea typeface="Tahoma" panose="020B0604030504040204" pitchFamily="34" charset="0"/>
                <a:cs typeface="Tahoma" panose="020B0604030504040204" pitchFamily="34" charset="0"/>
              </a:rPr>
              <a:t>OpenAI</a:t>
            </a: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 GPT-4o)</a:t>
            </a:r>
            <a:endParaRPr sz="14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0" name="object 5">
            <a:extLst>
              <a:ext uri="{FF2B5EF4-FFF2-40B4-BE49-F238E27FC236}">
                <a16:creationId xmlns:a16="http://schemas.microsoft.com/office/drawing/2014/main" id="{6ACF31F1-76A5-DDA7-7F33-CE4CE47F13C1}"/>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aphicFrame>
        <p:nvGraphicFramePr>
          <p:cNvPr id="3" name="Tabla 2">
            <a:extLst>
              <a:ext uri="{FF2B5EF4-FFF2-40B4-BE49-F238E27FC236}">
                <a16:creationId xmlns:a16="http://schemas.microsoft.com/office/drawing/2014/main" id="{2FF440F1-7DB3-AAD1-BD27-26A9B4FAA922}"/>
              </a:ext>
            </a:extLst>
          </p:cNvPr>
          <p:cNvGraphicFramePr>
            <a:graphicFrameLocks noGrp="1"/>
          </p:cNvGraphicFramePr>
          <p:nvPr>
            <p:extLst>
              <p:ext uri="{D42A27DB-BD31-4B8C-83A1-F6EECF244321}">
                <p14:modId xmlns:p14="http://schemas.microsoft.com/office/powerpoint/2010/main" val="842739433"/>
              </p:ext>
            </p:extLst>
          </p:nvPr>
        </p:nvGraphicFramePr>
        <p:xfrm>
          <a:off x="3035299" y="2419816"/>
          <a:ext cx="5807619" cy="4917681"/>
        </p:xfrm>
        <a:graphic>
          <a:graphicData uri="http://schemas.openxmlformats.org/drawingml/2006/table">
            <a:tbl>
              <a:tblPr/>
              <a:tblGrid>
                <a:gridCol w="530207">
                  <a:extLst>
                    <a:ext uri="{9D8B030D-6E8A-4147-A177-3AD203B41FA5}">
                      <a16:colId xmlns:a16="http://schemas.microsoft.com/office/drawing/2014/main" val="967523292"/>
                    </a:ext>
                  </a:extLst>
                </a:gridCol>
                <a:gridCol w="801476">
                  <a:extLst>
                    <a:ext uri="{9D8B030D-6E8A-4147-A177-3AD203B41FA5}">
                      <a16:colId xmlns:a16="http://schemas.microsoft.com/office/drawing/2014/main" val="45307220"/>
                    </a:ext>
                  </a:extLst>
                </a:gridCol>
                <a:gridCol w="764485">
                  <a:extLst>
                    <a:ext uri="{9D8B030D-6E8A-4147-A177-3AD203B41FA5}">
                      <a16:colId xmlns:a16="http://schemas.microsoft.com/office/drawing/2014/main" val="1066449162"/>
                    </a:ext>
                  </a:extLst>
                </a:gridCol>
                <a:gridCol w="961771">
                  <a:extLst>
                    <a:ext uri="{9D8B030D-6E8A-4147-A177-3AD203B41FA5}">
                      <a16:colId xmlns:a16="http://schemas.microsoft.com/office/drawing/2014/main" val="1573183809"/>
                    </a:ext>
                  </a:extLst>
                </a:gridCol>
                <a:gridCol w="579529">
                  <a:extLst>
                    <a:ext uri="{9D8B030D-6E8A-4147-A177-3AD203B41FA5}">
                      <a16:colId xmlns:a16="http://schemas.microsoft.com/office/drawing/2014/main" val="3745320891"/>
                    </a:ext>
                  </a:extLst>
                </a:gridCol>
                <a:gridCol w="641181">
                  <a:extLst>
                    <a:ext uri="{9D8B030D-6E8A-4147-A177-3AD203B41FA5}">
                      <a16:colId xmlns:a16="http://schemas.microsoft.com/office/drawing/2014/main" val="863308941"/>
                    </a:ext>
                  </a:extLst>
                </a:gridCol>
                <a:gridCol w="764485">
                  <a:extLst>
                    <a:ext uri="{9D8B030D-6E8A-4147-A177-3AD203B41FA5}">
                      <a16:colId xmlns:a16="http://schemas.microsoft.com/office/drawing/2014/main" val="3722859160"/>
                    </a:ext>
                  </a:extLst>
                </a:gridCol>
                <a:gridCol w="764485">
                  <a:extLst>
                    <a:ext uri="{9D8B030D-6E8A-4147-A177-3AD203B41FA5}">
                      <a16:colId xmlns:a16="http://schemas.microsoft.com/office/drawing/2014/main" val="543621874"/>
                    </a:ext>
                  </a:extLst>
                </a:gridCol>
              </a:tblGrid>
              <a:tr h="257663">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Farma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Visibility Score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Sentiment Score (when found)</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Mentions</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Citations</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Av. Position (when found)</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 3 Visibility</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752254833"/>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84,2%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63,1%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985301936"/>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 Marro</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73190765"/>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63,1%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087246323"/>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445719689"/>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68,6%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848027651"/>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Isdin</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65582735"/>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68,3%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85529156"/>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 Pozo</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061026384"/>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Reig Jofre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443203404"/>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Laboratorios Cinfa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047259981"/>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69,0%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262714650"/>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 Esteve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79485494"/>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Hipra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813703753"/>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Grupo Uriach</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408035541"/>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Fedefarma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163742262"/>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38,7%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73,1%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137305862"/>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36,9%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73,3%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003504671"/>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Johnson &amp;</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30,7%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68,8%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72380188"/>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Atida Mifarma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30,3%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023341356"/>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GlaxoSmithKline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29,6%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097671190"/>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199411877"/>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DosFarma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27,8%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437025685"/>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27,7%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037777828"/>
                  </a:ext>
                </a:extLst>
              </a:tr>
              <a:tr h="242938">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27,1%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76,0%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005022645"/>
                  </a:ext>
                </a:extLst>
              </a:tr>
              <a:tr h="184045">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310502616"/>
                  </a:ext>
                </a:extLst>
              </a:tr>
            </a:tbl>
          </a:graphicData>
        </a:graphic>
      </p:graphicFrame>
      <p:sp>
        <p:nvSpPr>
          <p:cNvPr id="5" name="object 2">
            <a:extLst>
              <a:ext uri="{FF2B5EF4-FFF2-40B4-BE49-F238E27FC236}">
                <a16:creationId xmlns:a16="http://schemas.microsoft.com/office/drawing/2014/main" id="{3EBB9A2C-9678-61FA-224B-ECFEF107D063}"/>
              </a:ext>
            </a:extLst>
          </p:cNvPr>
          <p:cNvSpPr txBox="1"/>
          <p:nvPr/>
        </p:nvSpPr>
        <p:spPr>
          <a:xfrm>
            <a:off x="3035299" y="1174566"/>
            <a:ext cx="6719545" cy="1168642"/>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Grifols, Farmacia Marro y Almirall son las mejores farmacéuticas en España según </a:t>
            </a:r>
            <a:r>
              <a:rPr lang="es-ES" sz="1049" b="1" err="1">
                <a:latin typeface="Tahoma" panose="020B0604030504040204" pitchFamily="34" charset="0"/>
                <a:cs typeface="Tahoma" panose="020B0604030504040204" pitchFamily="34" charset="0"/>
              </a:rPr>
              <a:t>OpenAI</a:t>
            </a:r>
            <a:r>
              <a:rPr lang="es-ES" sz="1049" b="1">
                <a:latin typeface="Tahoma" panose="020B0604030504040204" pitchFamily="34" charset="0"/>
                <a:cs typeface="Tahoma" panose="020B0604030504040204" pitchFamily="34" charset="0"/>
              </a:rPr>
              <a:t> GPT.</a:t>
            </a:r>
            <a:r>
              <a:rPr lang="es-ES" sz="1049">
                <a:latin typeface="Tahoma" panose="020B0604030504040204" pitchFamily="34" charset="0"/>
                <a:cs typeface="Tahoma" panose="020B0604030504040204" pitchFamily="34" charset="0"/>
              </a:rPr>
              <a:t> En el caso de Grifols, ha conseguido un 84,2% de </a:t>
            </a:r>
            <a:r>
              <a:rPr lang="es-ES" sz="1049" err="1">
                <a:latin typeface="Tahoma" panose="020B0604030504040204" pitchFamily="34" charset="0"/>
                <a:cs typeface="Tahoma" panose="020B0604030504040204" pitchFamily="34" charset="0"/>
              </a:rPr>
              <a:t>Visibility</a:t>
            </a:r>
            <a:r>
              <a:rPr lang="es-ES" sz="1049">
                <a:latin typeface="Tahoma" panose="020B0604030504040204" pitchFamily="34" charset="0"/>
                <a:cs typeface="Tahoma" panose="020B0604030504040204" pitchFamily="34" charset="0"/>
              </a:rPr>
              <a:t> Score y un 70,7% de </a:t>
            </a:r>
            <a:r>
              <a:rPr lang="es-ES" sz="1049" err="1">
                <a:latin typeface="Tahoma" panose="020B0604030504040204" pitchFamily="34" charset="0"/>
                <a:cs typeface="Tahoma" panose="020B0604030504040204" pitchFamily="34" charset="0"/>
              </a:rPr>
              <a:t>Sentiment</a:t>
            </a:r>
            <a:r>
              <a:rPr lang="es-ES" sz="1049">
                <a:latin typeface="Tahoma" panose="020B0604030504040204" pitchFamily="34" charset="0"/>
                <a:cs typeface="Tahoma" panose="020B0604030504040204" pitchFamily="34" charset="0"/>
              </a:rPr>
              <a:t> Score como métricas más destacadas.</a:t>
            </a:r>
          </a:p>
          <a:p>
            <a:pPr marL="12690" marR="21573" algn="just">
              <a:spcBef>
                <a:spcPts val="100"/>
              </a:spcBef>
            </a:pPr>
            <a:endParaRPr lang="es-ES" sz="1049">
              <a:latin typeface="Tahoma" panose="020B0604030504040204" pitchFamily="34" charset="0"/>
              <a:cs typeface="Tahoma" panose="020B0604030504040204" pitchFamily="34" charset="0"/>
            </a:endParaRPr>
          </a:p>
          <a:p>
            <a:pPr marL="12690" marR="21573" algn="just">
              <a:spcBef>
                <a:spcPts val="100"/>
              </a:spcBef>
            </a:pPr>
            <a:r>
              <a:rPr lang="es-ES" sz="1049">
                <a:latin typeface="Tahoma" panose="020B0604030504040204" pitchFamily="34" charset="0"/>
                <a:cs typeface="Tahoma" panose="020B0604030504040204" pitchFamily="34" charset="0"/>
              </a:rPr>
              <a:t>De las 25 Top farmas analizadas en este observatorio, solo 16 aparecen en este ranking. Mostrando que otras Farmacéuticas, sin tener tanto poder económico han conseguido entrar en este ranking, destacando Farmacia Marro en el 2º puesto o </a:t>
            </a:r>
            <a:r>
              <a:rPr lang="es-ES" sz="1049" err="1">
                <a:latin typeface="Tahoma" panose="020B0604030504040204" pitchFamily="34" charset="0"/>
                <a:cs typeface="Tahoma" panose="020B0604030504040204" pitchFamily="34" charset="0"/>
              </a:rPr>
              <a:t>Isdin</a:t>
            </a:r>
            <a:r>
              <a:rPr lang="es-ES" sz="1049">
                <a:latin typeface="Tahoma" panose="020B0604030504040204" pitchFamily="34" charset="0"/>
                <a:cs typeface="Tahoma" panose="020B0604030504040204" pitchFamily="34" charset="0"/>
              </a:rPr>
              <a:t> el 6º.</a:t>
            </a:r>
          </a:p>
        </p:txBody>
      </p:sp>
      <p:sp>
        <p:nvSpPr>
          <p:cNvPr id="2" name="Rectángulo 1">
            <a:extLst>
              <a:ext uri="{FF2B5EF4-FFF2-40B4-BE49-F238E27FC236}">
                <a16:creationId xmlns:a16="http://schemas.microsoft.com/office/drawing/2014/main" id="{8DB5A52F-3B1E-E3D0-9A45-D1CFB08FA4B1}"/>
              </a:ext>
            </a:extLst>
          </p:cNvPr>
          <p:cNvSpPr/>
          <p:nvPr/>
        </p:nvSpPr>
        <p:spPr>
          <a:xfrm>
            <a:off x="8991600" y="6038850"/>
            <a:ext cx="209550" cy="209550"/>
          </a:xfrm>
          <a:prstGeom prst="rect">
            <a:avLst/>
          </a:prstGeom>
          <a:solidFill>
            <a:schemeClr val="accent4">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4" name="Rectángulo 3">
            <a:extLst>
              <a:ext uri="{FF2B5EF4-FFF2-40B4-BE49-F238E27FC236}">
                <a16:creationId xmlns:a16="http://schemas.microsoft.com/office/drawing/2014/main" id="{A2BE916D-2F0B-FC22-E042-029FFE782374}"/>
              </a:ext>
            </a:extLst>
          </p:cNvPr>
          <p:cNvSpPr/>
          <p:nvPr/>
        </p:nvSpPr>
        <p:spPr>
          <a:xfrm>
            <a:off x="8991600" y="6377400"/>
            <a:ext cx="209550" cy="209550"/>
          </a:xfrm>
          <a:prstGeom prst="rect">
            <a:avLst/>
          </a:prstGeom>
          <a:solidFill>
            <a:schemeClr val="accent3">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8" name="CuadroTexto 7">
            <a:extLst>
              <a:ext uri="{FF2B5EF4-FFF2-40B4-BE49-F238E27FC236}">
                <a16:creationId xmlns:a16="http://schemas.microsoft.com/office/drawing/2014/main" id="{78602921-AA2C-1876-3D55-8022E7C63BD9}"/>
              </a:ext>
            </a:extLst>
          </p:cNvPr>
          <p:cNvSpPr txBox="1"/>
          <p:nvPr/>
        </p:nvSpPr>
        <p:spPr>
          <a:xfrm>
            <a:off x="9201150" y="597435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Otras farmacéuticas que no están en el informe</a:t>
            </a:r>
          </a:p>
        </p:txBody>
      </p:sp>
      <p:sp>
        <p:nvSpPr>
          <p:cNvPr id="9" name="CuadroTexto 8">
            <a:extLst>
              <a:ext uri="{FF2B5EF4-FFF2-40B4-BE49-F238E27FC236}">
                <a16:creationId xmlns:a16="http://schemas.microsoft.com/office/drawing/2014/main" id="{1ED924E4-4D3B-A441-76A2-A52B9AF8E888}"/>
              </a:ext>
            </a:extLst>
          </p:cNvPr>
          <p:cNvSpPr txBox="1"/>
          <p:nvPr/>
        </p:nvSpPr>
        <p:spPr>
          <a:xfrm>
            <a:off x="9201150" y="631290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Farmacias, </a:t>
            </a:r>
            <a:r>
              <a:rPr kumimoji="0" lang="es-ES" sz="800" b="0" i="0" u="none" strike="noStrike" cap="none" spc="0" normalizeH="0" baseline="0" err="1">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ecommerce</a:t>
            </a: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y otros negocios</a:t>
            </a:r>
          </a:p>
        </p:txBody>
      </p:sp>
      <p:sp>
        <p:nvSpPr>
          <p:cNvPr id="7" name="object 14">
            <a:extLst>
              <a:ext uri="{FF2B5EF4-FFF2-40B4-BE49-F238E27FC236}">
                <a16:creationId xmlns:a16="http://schemas.microsoft.com/office/drawing/2014/main" id="{91B9992D-017B-329A-31E9-5CF927EC9D7E}"/>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38</a:t>
            </a:fld>
            <a:endParaRPr lang="es-ES" dirty="0"/>
          </a:p>
        </p:txBody>
      </p:sp>
    </p:spTree>
    <p:extLst>
      <p:ext uri="{BB962C8B-B14F-4D97-AF65-F5344CB8AC3E}">
        <p14:creationId xmlns:p14="http://schemas.microsoft.com/office/powerpoint/2010/main" val="543663548"/>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B0607-C1EF-05D4-1353-C78D9FB6FF6B}"/>
            </a:ext>
          </a:extLst>
        </p:cNvPr>
        <p:cNvGrpSpPr/>
        <p:nvPr/>
      </p:nvGrpSpPr>
      <p:grpSpPr>
        <a:xfrm>
          <a:off x="0" y="0"/>
          <a:ext cx="0" cy="0"/>
          <a:chOff x="0" y="0"/>
          <a:chExt cx="0" cy="0"/>
        </a:xfrm>
      </p:grpSpPr>
      <p:sp>
        <p:nvSpPr>
          <p:cNvPr id="6" name="object 4">
            <a:extLst>
              <a:ext uri="{FF2B5EF4-FFF2-40B4-BE49-F238E27FC236}">
                <a16:creationId xmlns:a16="http://schemas.microsoft.com/office/drawing/2014/main" id="{E1E6F8E4-6F43-D09E-E8F5-B5A13CF8814C}"/>
              </a:ext>
            </a:extLst>
          </p:cNvPr>
          <p:cNvSpPr/>
          <p:nvPr/>
        </p:nvSpPr>
        <p:spPr>
          <a:xfrm>
            <a:off x="3359679" y="414072"/>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Google AI Overviews</a:t>
            </a:r>
            <a:endParaRPr sz="14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0" name="object 5">
            <a:extLst>
              <a:ext uri="{FF2B5EF4-FFF2-40B4-BE49-F238E27FC236}">
                <a16:creationId xmlns:a16="http://schemas.microsoft.com/office/drawing/2014/main" id="{AA386551-D837-8CCD-5991-FB46A72D8CB6}"/>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aphicFrame>
        <p:nvGraphicFramePr>
          <p:cNvPr id="3" name="Tabla 2">
            <a:extLst>
              <a:ext uri="{FF2B5EF4-FFF2-40B4-BE49-F238E27FC236}">
                <a16:creationId xmlns:a16="http://schemas.microsoft.com/office/drawing/2014/main" id="{C1155CF2-5A7A-72CF-CDA9-1AEA9DA309E9}"/>
              </a:ext>
            </a:extLst>
          </p:cNvPr>
          <p:cNvGraphicFramePr>
            <a:graphicFrameLocks noGrp="1"/>
          </p:cNvGraphicFramePr>
          <p:nvPr>
            <p:extLst>
              <p:ext uri="{D42A27DB-BD31-4B8C-83A1-F6EECF244321}">
                <p14:modId xmlns:p14="http://schemas.microsoft.com/office/powerpoint/2010/main" val="3571168445"/>
              </p:ext>
            </p:extLst>
          </p:nvPr>
        </p:nvGraphicFramePr>
        <p:xfrm>
          <a:off x="3035299" y="2408974"/>
          <a:ext cx="5857404" cy="4991097"/>
        </p:xfrm>
        <a:graphic>
          <a:graphicData uri="http://schemas.openxmlformats.org/drawingml/2006/table">
            <a:tbl>
              <a:tblPr/>
              <a:tblGrid>
                <a:gridCol w="529135">
                  <a:extLst>
                    <a:ext uri="{9D8B030D-6E8A-4147-A177-3AD203B41FA5}">
                      <a16:colId xmlns:a16="http://schemas.microsoft.com/office/drawing/2014/main" val="4165532045"/>
                    </a:ext>
                  </a:extLst>
                </a:gridCol>
                <a:gridCol w="799856">
                  <a:extLst>
                    <a:ext uri="{9D8B030D-6E8A-4147-A177-3AD203B41FA5}">
                      <a16:colId xmlns:a16="http://schemas.microsoft.com/office/drawing/2014/main" val="3574896950"/>
                    </a:ext>
                  </a:extLst>
                </a:gridCol>
                <a:gridCol w="762939">
                  <a:extLst>
                    <a:ext uri="{9D8B030D-6E8A-4147-A177-3AD203B41FA5}">
                      <a16:colId xmlns:a16="http://schemas.microsoft.com/office/drawing/2014/main" val="42123697"/>
                    </a:ext>
                  </a:extLst>
                </a:gridCol>
                <a:gridCol w="1021354">
                  <a:extLst>
                    <a:ext uri="{9D8B030D-6E8A-4147-A177-3AD203B41FA5}">
                      <a16:colId xmlns:a16="http://schemas.microsoft.com/office/drawing/2014/main" val="688507327"/>
                    </a:ext>
                  </a:extLst>
                </a:gridCol>
                <a:gridCol w="578357">
                  <a:extLst>
                    <a:ext uri="{9D8B030D-6E8A-4147-A177-3AD203B41FA5}">
                      <a16:colId xmlns:a16="http://schemas.microsoft.com/office/drawing/2014/main" val="1446418030"/>
                    </a:ext>
                  </a:extLst>
                </a:gridCol>
                <a:gridCol w="639885">
                  <a:extLst>
                    <a:ext uri="{9D8B030D-6E8A-4147-A177-3AD203B41FA5}">
                      <a16:colId xmlns:a16="http://schemas.microsoft.com/office/drawing/2014/main" val="2206408670"/>
                    </a:ext>
                  </a:extLst>
                </a:gridCol>
                <a:gridCol w="762939">
                  <a:extLst>
                    <a:ext uri="{9D8B030D-6E8A-4147-A177-3AD203B41FA5}">
                      <a16:colId xmlns:a16="http://schemas.microsoft.com/office/drawing/2014/main" val="2391499227"/>
                    </a:ext>
                  </a:extLst>
                </a:gridCol>
                <a:gridCol w="762939">
                  <a:extLst>
                    <a:ext uri="{9D8B030D-6E8A-4147-A177-3AD203B41FA5}">
                      <a16:colId xmlns:a16="http://schemas.microsoft.com/office/drawing/2014/main" val="4111173087"/>
                    </a:ext>
                  </a:extLst>
                </a:gridCol>
              </a:tblGrid>
              <a:tr h="258415">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Farma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Visibility Score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Sentiment Score (when found)</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Mentions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Citations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Av. Position (when found)</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 3 Visibility</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1892888982"/>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108686585"/>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90,9%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82,2%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89702489"/>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893355308"/>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72,9%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194666995"/>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GlaxoSmithKline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55796853"/>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047599956"/>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184107390"/>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83316711"/>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GSK</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5514986"/>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985685149"/>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44,3%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89598003"/>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42,9%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455864155"/>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Abbvie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40,7%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744387070"/>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Instituto Grifols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39,4%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13490603"/>
                  </a:ext>
                </a:extLst>
              </a:tr>
              <a:tr h="243648">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37,3%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529807282"/>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36,8%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03868110"/>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Johnson &amp;</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36,2%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36894650"/>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Faes Farma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613912183"/>
                  </a:ext>
                </a:extLst>
              </a:tr>
              <a:tr h="243648">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Teva Pharmaceutical</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32,2%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865889326"/>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31,8%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69268120"/>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29,2%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40426957"/>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Reig Jofre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29,2%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687108107"/>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577360341"/>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Neuraxpharm</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303623385"/>
                  </a:ext>
                </a:extLst>
              </a:tr>
              <a:tr h="1845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Esteve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91248776"/>
                  </a:ext>
                </a:extLst>
              </a:tr>
            </a:tbl>
          </a:graphicData>
        </a:graphic>
      </p:graphicFrame>
      <p:sp>
        <p:nvSpPr>
          <p:cNvPr id="5" name="object 2">
            <a:extLst>
              <a:ext uri="{FF2B5EF4-FFF2-40B4-BE49-F238E27FC236}">
                <a16:creationId xmlns:a16="http://schemas.microsoft.com/office/drawing/2014/main" id="{FC367417-D9E2-991F-9803-85A6AD673B9F}"/>
              </a:ext>
            </a:extLst>
          </p:cNvPr>
          <p:cNvSpPr txBox="1"/>
          <p:nvPr/>
        </p:nvSpPr>
        <p:spPr>
          <a:xfrm>
            <a:off x="3035299" y="1174566"/>
            <a:ext cx="6719545" cy="1517199"/>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Pfizer, Novartis y AstraZeneca son las mejores farmacéuticas en España según Google AI </a:t>
            </a:r>
            <a:r>
              <a:rPr lang="es-ES" sz="1049" b="1" err="1">
                <a:latin typeface="Tahoma" panose="020B0604030504040204" pitchFamily="34" charset="0"/>
                <a:cs typeface="Tahoma" panose="020B0604030504040204" pitchFamily="34" charset="0"/>
              </a:rPr>
              <a:t>Overview</a:t>
            </a:r>
            <a:r>
              <a:rPr lang="es-ES" sz="1049" b="1">
                <a:latin typeface="Tahoma" panose="020B0604030504040204" pitchFamily="34" charset="0"/>
                <a:cs typeface="Tahoma" panose="020B0604030504040204" pitchFamily="34" charset="0"/>
              </a:rPr>
              <a:t>.</a:t>
            </a:r>
            <a:r>
              <a:rPr lang="es-ES" sz="1049">
                <a:latin typeface="Tahoma" panose="020B0604030504040204" pitchFamily="34" charset="0"/>
                <a:cs typeface="Tahoma" panose="020B0604030504040204" pitchFamily="34" charset="0"/>
              </a:rPr>
              <a:t> En el caso de Pfizer, ha conseguido un 100% de </a:t>
            </a:r>
            <a:r>
              <a:rPr lang="es-ES" sz="1049" err="1">
                <a:latin typeface="Tahoma" panose="020B0604030504040204" pitchFamily="34" charset="0"/>
                <a:cs typeface="Tahoma" panose="020B0604030504040204" pitchFamily="34" charset="0"/>
              </a:rPr>
              <a:t>Visibility</a:t>
            </a:r>
            <a:r>
              <a:rPr lang="es-ES" sz="1049">
                <a:latin typeface="Tahoma" panose="020B0604030504040204" pitchFamily="34" charset="0"/>
                <a:cs typeface="Tahoma" panose="020B0604030504040204" pitchFamily="34" charset="0"/>
              </a:rPr>
              <a:t> Score y un 86,5% de </a:t>
            </a:r>
            <a:r>
              <a:rPr lang="es-ES" sz="1049" err="1">
                <a:latin typeface="Tahoma" panose="020B0604030504040204" pitchFamily="34" charset="0"/>
                <a:cs typeface="Tahoma" panose="020B0604030504040204" pitchFamily="34" charset="0"/>
              </a:rPr>
              <a:t>Sentiment</a:t>
            </a:r>
            <a:r>
              <a:rPr lang="es-ES" sz="1049">
                <a:latin typeface="Tahoma" panose="020B0604030504040204" pitchFamily="34" charset="0"/>
                <a:cs typeface="Tahoma" panose="020B0604030504040204" pitchFamily="34" charset="0"/>
              </a:rPr>
              <a:t> Score como métricas más destacadas.</a:t>
            </a:r>
          </a:p>
          <a:p>
            <a:pPr marL="12690" marR="21573" algn="just">
              <a:spcBef>
                <a:spcPts val="100"/>
              </a:spcBef>
            </a:pPr>
            <a:endParaRPr lang="es-ES" sz="1049">
              <a:highlight>
                <a:srgbClr val="FFFF00"/>
              </a:highlight>
              <a:latin typeface="Tahoma" panose="020B0604030504040204" pitchFamily="34" charset="0"/>
              <a:cs typeface="Tahoma" panose="020B0604030504040204" pitchFamily="34" charset="0"/>
            </a:endParaRPr>
          </a:p>
          <a:p>
            <a:pPr marL="12690" marR="21573" algn="just">
              <a:spcBef>
                <a:spcPts val="100"/>
              </a:spcBef>
            </a:pPr>
            <a:r>
              <a:rPr lang="es-ES" sz="1049">
                <a:latin typeface="Tahoma" panose="020B0604030504040204" pitchFamily="34" charset="0"/>
                <a:cs typeface="Tahoma" panose="020B0604030504040204" pitchFamily="34" charset="0"/>
              </a:rPr>
              <a:t>De las 25 Top </a:t>
            </a:r>
            <a:r>
              <a:rPr lang="es-ES" sz="1049" err="1">
                <a:latin typeface="Tahoma" panose="020B0604030504040204" pitchFamily="34" charset="0"/>
                <a:cs typeface="Tahoma" panose="020B0604030504040204" pitchFamily="34" charset="0"/>
              </a:rPr>
              <a:t>farmas</a:t>
            </a:r>
            <a:r>
              <a:rPr lang="es-ES" sz="1049">
                <a:latin typeface="Tahoma" panose="020B0604030504040204" pitchFamily="34" charset="0"/>
                <a:cs typeface="Tahoma" panose="020B0604030504040204" pitchFamily="34" charset="0"/>
              </a:rPr>
              <a:t> analizadas en este observatorio, 19 aparecen en este ranking. Mostrando que otras farmacéuticas, sin tener tanto poder económico han conseguido entrar en este ranking, destacando </a:t>
            </a:r>
            <a:r>
              <a:rPr lang="es-ES" sz="1049" err="1">
                <a:latin typeface="Tahoma" panose="020B0604030504040204" pitchFamily="34" charset="0"/>
                <a:cs typeface="Tahoma" panose="020B0604030504040204" pitchFamily="34" charset="0"/>
              </a:rPr>
              <a:t>Faes</a:t>
            </a:r>
            <a:r>
              <a:rPr lang="es-ES" sz="1049">
                <a:latin typeface="Tahoma" panose="020B0604030504040204" pitchFamily="34" charset="0"/>
                <a:cs typeface="Tahoma" panose="020B0604030504040204" pitchFamily="34" charset="0"/>
              </a:rPr>
              <a:t> </a:t>
            </a:r>
            <a:r>
              <a:rPr lang="es-ES" sz="1049" err="1">
                <a:latin typeface="Tahoma" panose="020B0604030504040204" pitchFamily="34" charset="0"/>
                <a:cs typeface="Tahoma" panose="020B0604030504040204" pitchFamily="34" charset="0"/>
              </a:rPr>
              <a:t>Farma</a:t>
            </a:r>
            <a:r>
              <a:rPr lang="es-ES" sz="1049">
                <a:latin typeface="Tahoma" panose="020B0604030504040204" pitchFamily="34" charset="0"/>
                <a:cs typeface="Tahoma" panose="020B0604030504040204" pitchFamily="34" charset="0"/>
              </a:rPr>
              <a:t> en el 18º puesto o Reig Jofré el 22º.</a:t>
            </a:r>
          </a:p>
          <a:p>
            <a:pPr marL="12690" marR="21573" algn="just">
              <a:spcBef>
                <a:spcPts val="100"/>
              </a:spcBef>
            </a:pPr>
            <a:endParaRPr lang="es-ES" sz="1049">
              <a:highlight>
                <a:srgbClr val="FFFF00"/>
              </a:highlight>
              <a:latin typeface="Tahoma" panose="020B0604030504040204" pitchFamily="34" charset="0"/>
              <a:cs typeface="Tahoma" panose="020B0604030504040204" pitchFamily="34" charset="0"/>
            </a:endParaRPr>
          </a:p>
          <a:p>
            <a:pPr marL="12690" marR="21573" algn="just">
              <a:spcBef>
                <a:spcPts val="100"/>
              </a:spcBef>
            </a:pPr>
            <a:endParaRPr lang="es-ES" sz="1049">
              <a:latin typeface="Tahoma" panose="020B0604030504040204" pitchFamily="34" charset="0"/>
              <a:cs typeface="Tahoma" panose="020B0604030504040204" pitchFamily="34" charset="0"/>
            </a:endParaRPr>
          </a:p>
        </p:txBody>
      </p:sp>
      <p:sp>
        <p:nvSpPr>
          <p:cNvPr id="2" name="Rectángulo 1">
            <a:extLst>
              <a:ext uri="{FF2B5EF4-FFF2-40B4-BE49-F238E27FC236}">
                <a16:creationId xmlns:a16="http://schemas.microsoft.com/office/drawing/2014/main" id="{10938AE9-B026-4735-DF96-F23E69CFEE5F}"/>
              </a:ext>
            </a:extLst>
          </p:cNvPr>
          <p:cNvSpPr/>
          <p:nvPr/>
        </p:nvSpPr>
        <p:spPr>
          <a:xfrm>
            <a:off x="8991600" y="6038850"/>
            <a:ext cx="209550" cy="209550"/>
          </a:xfrm>
          <a:prstGeom prst="rect">
            <a:avLst/>
          </a:prstGeom>
          <a:solidFill>
            <a:schemeClr val="accent4">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4" name="Rectángulo 3">
            <a:extLst>
              <a:ext uri="{FF2B5EF4-FFF2-40B4-BE49-F238E27FC236}">
                <a16:creationId xmlns:a16="http://schemas.microsoft.com/office/drawing/2014/main" id="{2056EE80-7ED3-669D-7938-97FD0254BCC1}"/>
              </a:ext>
            </a:extLst>
          </p:cNvPr>
          <p:cNvSpPr/>
          <p:nvPr/>
        </p:nvSpPr>
        <p:spPr>
          <a:xfrm>
            <a:off x="8991600" y="6377400"/>
            <a:ext cx="209550" cy="209550"/>
          </a:xfrm>
          <a:prstGeom prst="rect">
            <a:avLst/>
          </a:prstGeom>
          <a:solidFill>
            <a:schemeClr val="accent3">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7" name="CuadroTexto 6">
            <a:extLst>
              <a:ext uri="{FF2B5EF4-FFF2-40B4-BE49-F238E27FC236}">
                <a16:creationId xmlns:a16="http://schemas.microsoft.com/office/drawing/2014/main" id="{E9DF0F02-4957-39E4-09AC-D8D3F32A3576}"/>
              </a:ext>
            </a:extLst>
          </p:cNvPr>
          <p:cNvSpPr txBox="1"/>
          <p:nvPr/>
        </p:nvSpPr>
        <p:spPr>
          <a:xfrm>
            <a:off x="9201150" y="597435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Otras farmacéuticas que no están en el informe</a:t>
            </a:r>
          </a:p>
        </p:txBody>
      </p:sp>
      <p:sp>
        <p:nvSpPr>
          <p:cNvPr id="8" name="CuadroTexto 7">
            <a:extLst>
              <a:ext uri="{FF2B5EF4-FFF2-40B4-BE49-F238E27FC236}">
                <a16:creationId xmlns:a16="http://schemas.microsoft.com/office/drawing/2014/main" id="{0AA0D352-6D66-5869-377A-8C00A0EA2774}"/>
              </a:ext>
            </a:extLst>
          </p:cNvPr>
          <p:cNvSpPr txBox="1"/>
          <p:nvPr/>
        </p:nvSpPr>
        <p:spPr>
          <a:xfrm>
            <a:off x="9201150" y="631290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Farmacias, </a:t>
            </a:r>
            <a:r>
              <a:rPr kumimoji="0" lang="es-ES" sz="800" b="0" i="0" u="none" strike="noStrike" cap="none" spc="0" normalizeH="0" baseline="0" err="1">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ecommerce</a:t>
            </a: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y otros negocios</a:t>
            </a:r>
          </a:p>
        </p:txBody>
      </p:sp>
      <p:sp>
        <p:nvSpPr>
          <p:cNvPr id="9" name="object 14">
            <a:extLst>
              <a:ext uri="{FF2B5EF4-FFF2-40B4-BE49-F238E27FC236}">
                <a16:creationId xmlns:a16="http://schemas.microsoft.com/office/drawing/2014/main" id="{D0A930B4-79D7-7134-28EB-26F3EB74B3AC}"/>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39</a:t>
            </a:fld>
            <a:endParaRPr lang="es-ES" dirty="0"/>
          </a:p>
        </p:txBody>
      </p:sp>
    </p:spTree>
    <p:extLst>
      <p:ext uri="{BB962C8B-B14F-4D97-AF65-F5344CB8AC3E}">
        <p14:creationId xmlns:p14="http://schemas.microsoft.com/office/powerpoint/2010/main" val="3196222804"/>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E399D-9F4F-BB55-90C5-EA8C3B19253E}"/>
            </a:ext>
          </a:extLst>
        </p:cNvPr>
        <p:cNvGrpSpPr/>
        <p:nvPr/>
      </p:nvGrpSpPr>
      <p:grpSpPr>
        <a:xfrm>
          <a:off x="0" y="0"/>
          <a:ext cx="0" cy="0"/>
          <a:chOff x="0" y="0"/>
          <a:chExt cx="0" cy="0"/>
        </a:xfrm>
      </p:grpSpPr>
      <p:sp>
        <p:nvSpPr>
          <p:cNvPr id="4" name="object 2">
            <a:extLst>
              <a:ext uri="{FF2B5EF4-FFF2-40B4-BE49-F238E27FC236}">
                <a16:creationId xmlns:a16="http://schemas.microsoft.com/office/drawing/2014/main" id="{955ACE84-006B-C25C-43A2-3679D8EDC5C3}"/>
              </a:ext>
            </a:extLst>
          </p:cNvPr>
          <p:cNvSpPr txBox="1"/>
          <p:nvPr/>
        </p:nvSpPr>
        <p:spPr>
          <a:xfrm>
            <a:off x="3035299" y="1174566"/>
            <a:ext cx="6719545" cy="1181466"/>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Pfizer, Novartis y Laboratorio Reig son las mejores farmacéuticas en España según Gemini.</a:t>
            </a:r>
            <a:r>
              <a:rPr lang="es-ES" sz="1049">
                <a:latin typeface="Tahoma" panose="020B0604030504040204" pitchFamily="34" charset="0"/>
                <a:cs typeface="Tahoma" panose="020B0604030504040204" pitchFamily="34" charset="0"/>
              </a:rPr>
              <a:t> En el caso de Pfizer, ha conseguido un 79,1% de </a:t>
            </a:r>
            <a:r>
              <a:rPr lang="es-ES" sz="1049" err="1">
                <a:latin typeface="Tahoma" panose="020B0604030504040204" pitchFamily="34" charset="0"/>
                <a:cs typeface="Tahoma" panose="020B0604030504040204" pitchFamily="34" charset="0"/>
              </a:rPr>
              <a:t>Visibility</a:t>
            </a:r>
            <a:r>
              <a:rPr lang="es-ES" sz="1049">
                <a:latin typeface="Tahoma" panose="020B0604030504040204" pitchFamily="34" charset="0"/>
                <a:cs typeface="Tahoma" panose="020B0604030504040204" pitchFamily="34" charset="0"/>
              </a:rPr>
              <a:t> Score y un 78% de </a:t>
            </a:r>
            <a:r>
              <a:rPr lang="es-ES" sz="1049" err="1">
                <a:latin typeface="Tahoma" panose="020B0604030504040204" pitchFamily="34" charset="0"/>
                <a:cs typeface="Tahoma" panose="020B0604030504040204" pitchFamily="34" charset="0"/>
              </a:rPr>
              <a:t>Sentiment</a:t>
            </a:r>
            <a:r>
              <a:rPr lang="es-ES" sz="1049">
                <a:latin typeface="Tahoma" panose="020B0604030504040204" pitchFamily="34" charset="0"/>
                <a:cs typeface="Tahoma" panose="020B0604030504040204" pitchFamily="34" charset="0"/>
              </a:rPr>
              <a:t> Score como métricas más destacadas.</a:t>
            </a:r>
          </a:p>
          <a:p>
            <a:pPr marL="12690" marR="21573" algn="just">
              <a:spcBef>
                <a:spcPts val="100"/>
              </a:spcBef>
            </a:pPr>
            <a:endParaRPr lang="es-ES" sz="1049">
              <a:latin typeface="Tahoma" panose="020B0604030504040204" pitchFamily="34" charset="0"/>
              <a:cs typeface="Tahoma" panose="020B0604030504040204" pitchFamily="34" charset="0"/>
            </a:endParaRPr>
          </a:p>
          <a:p>
            <a:pPr marL="12690" marR="21573" algn="just">
              <a:spcBef>
                <a:spcPts val="100"/>
              </a:spcBef>
            </a:pPr>
            <a:r>
              <a:rPr lang="es-ES" sz="1049">
                <a:latin typeface="Tahoma" panose="020B0604030504040204" pitchFamily="34" charset="0"/>
                <a:cs typeface="Tahoma" panose="020B0604030504040204" pitchFamily="34" charset="0"/>
              </a:rPr>
              <a:t>De las Top 25 farmacéuticas analizadas en este observatorio, solo 14 aparecen en este ranking. Mostrando que otras farmacéuticas, sin tener tanto poder económico han conseguido entrar en este ranking.</a:t>
            </a:r>
          </a:p>
          <a:p>
            <a:pPr marL="12690" marR="21573" algn="just">
              <a:spcBef>
                <a:spcPts val="100"/>
              </a:spcBef>
            </a:pPr>
            <a:endParaRPr lang="es-ES" sz="1049">
              <a:latin typeface="Tahoma" panose="020B0604030504040204" pitchFamily="34" charset="0"/>
              <a:cs typeface="Tahoma" panose="020B0604030504040204" pitchFamily="34" charset="0"/>
            </a:endParaRPr>
          </a:p>
        </p:txBody>
      </p:sp>
      <p:sp>
        <p:nvSpPr>
          <p:cNvPr id="6" name="object 4">
            <a:extLst>
              <a:ext uri="{FF2B5EF4-FFF2-40B4-BE49-F238E27FC236}">
                <a16:creationId xmlns:a16="http://schemas.microsoft.com/office/drawing/2014/main" id="{5468EC85-8E3C-BD0C-E63D-7A6314B2896D}"/>
              </a:ext>
            </a:extLst>
          </p:cNvPr>
          <p:cNvSpPr/>
          <p:nvPr/>
        </p:nvSpPr>
        <p:spPr>
          <a:xfrm>
            <a:off x="3359679" y="414072"/>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Google Gemini 2.5 Flash</a:t>
            </a:r>
            <a:endParaRPr sz="14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0" name="object 5">
            <a:extLst>
              <a:ext uri="{FF2B5EF4-FFF2-40B4-BE49-F238E27FC236}">
                <a16:creationId xmlns:a16="http://schemas.microsoft.com/office/drawing/2014/main" id="{6C5FEEEC-4EA9-8A73-A407-D1FB7A719768}"/>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aphicFrame>
        <p:nvGraphicFramePr>
          <p:cNvPr id="3" name="Tabla 2">
            <a:extLst>
              <a:ext uri="{FF2B5EF4-FFF2-40B4-BE49-F238E27FC236}">
                <a16:creationId xmlns:a16="http://schemas.microsoft.com/office/drawing/2014/main" id="{E3DA24D0-62B6-F6DC-23DE-4EB4D8D26E75}"/>
              </a:ext>
            </a:extLst>
          </p:cNvPr>
          <p:cNvGraphicFramePr>
            <a:graphicFrameLocks noGrp="1"/>
          </p:cNvGraphicFramePr>
          <p:nvPr>
            <p:extLst>
              <p:ext uri="{D42A27DB-BD31-4B8C-83A1-F6EECF244321}">
                <p14:modId xmlns:p14="http://schemas.microsoft.com/office/powerpoint/2010/main" val="1034360365"/>
              </p:ext>
            </p:extLst>
          </p:nvPr>
        </p:nvGraphicFramePr>
        <p:xfrm>
          <a:off x="3035299" y="2408974"/>
          <a:ext cx="5740709" cy="4950833"/>
        </p:xfrm>
        <a:graphic>
          <a:graphicData uri="http://schemas.openxmlformats.org/drawingml/2006/table">
            <a:tbl>
              <a:tblPr/>
              <a:tblGrid>
                <a:gridCol w="522988">
                  <a:extLst>
                    <a:ext uri="{9D8B030D-6E8A-4147-A177-3AD203B41FA5}">
                      <a16:colId xmlns:a16="http://schemas.microsoft.com/office/drawing/2014/main" val="1755707782"/>
                    </a:ext>
                  </a:extLst>
                </a:gridCol>
                <a:gridCol w="790564">
                  <a:extLst>
                    <a:ext uri="{9D8B030D-6E8A-4147-A177-3AD203B41FA5}">
                      <a16:colId xmlns:a16="http://schemas.microsoft.com/office/drawing/2014/main" val="3295977746"/>
                    </a:ext>
                  </a:extLst>
                </a:gridCol>
                <a:gridCol w="754076">
                  <a:extLst>
                    <a:ext uri="{9D8B030D-6E8A-4147-A177-3AD203B41FA5}">
                      <a16:colId xmlns:a16="http://schemas.microsoft.com/office/drawing/2014/main" val="3667503714"/>
                    </a:ext>
                  </a:extLst>
                </a:gridCol>
                <a:gridCol w="960839">
                  <a:extLst>
                    <a:ext uri="{9D8B030D-6E8A-4147-A177-3AD203B41FA5}">
                      <a16:colId xmlns:a16="http://schemas.microsoft.com/office/drawing/2014/main" val="3882451761"/>
                    </a:ext>
                  </a:extLst>
                </a:gridCol>
                <a:gridCol w="571638">
                  <a:extLst>
                    <a:ext uri="{9D8B030D-6E8A-4147-A177-3AD203B41FA5}">
                      <a16:colId xmlns:a16="http://schemas.microsoft.com/office/drawing/2014/main" val="3587301261"/>
                    </a:ext>
                  </a:extLst>
                </a:gridCol>
                <a:gridCol w="632452">
                  <a:extLst>
                    <a:ext uri="{9D8B030D-6E8A-4147-A177-3AD203B41FA5}">
                      <a16:colId xmlns:a16="http://schemas.microsoft.com/office/drawing/2014/main" val="1603061543"/>
                    </a:ext>
                  </a:extLst>
                </a:gridCol>
                <a:gridCol w="754076">
                  <a:extLst>
                    <a:ext uri="{9D8B030D-6E8A-4147-A177-3AD203B41FA5}">
                      <a16:colId xmlns:a16="http://schemas.microsoft.com/office/drawing/2014/main" val="2863292714"/>
                    </a:ext>
                  </a:extLst>
                </a:gridCol>
                <a:gridCol w="754076">
                  <a:extLst>
                    <a:ext uri="{9D8B030D-6E8A-4147-A177-3AD203B41FA5}">
                      <a16:colId xmlns:a16="http://schemas.microsoft.com/office/drawing/2014/main" val="1087879399"/>
                    </a:ext>
                  </a:extLst>
                </a:gridCol>
              </a:tblGrid>
              <a:tr h="256330">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Farma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Visibility Score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Sentiment Score (when found)</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Mentions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Citations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Av. Position (when found)</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 3 Visibility</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3912301037"/>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78,0%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039233883"/>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77,9%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705298286"/>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Laboratorio Reig</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192212660"/>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76,3%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3,9</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557612280"/>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Esteve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950250334"/>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Atida |</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9894707"/>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Faes Farma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73,3%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078287443"/>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Promofarma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585794625"/>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Dosfarma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256954392"/>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63,7%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823826508"/>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68,0%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57684704"/>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834192194"/>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406248138"/>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976509558"/>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Farmavazquez</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20773391"/>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GlaxoSmithKline</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66,4%</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27091533"/>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72,8%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289137292"/>
                  </a:ext>
                </a:extLst>
              </a:tr>
              <a:tr h="2416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Farmaciabarata.es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076990970"/>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SYNLAB</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49,2%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54401665"/>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48,7%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1258001"/>
                  </a:ext>
                </a:extLst>
              </a:tr>
              <a:tr h="241682">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47,6%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73,8%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587419805"/>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 en</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47,2%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474571973"/>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Pharmacius</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44,3%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62344419"/>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43,3%</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79023349"/>
                  </a:ext>
                </a:extLst>
              </a:tr>
              <a:tr h="1830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Farmacias Direct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41,7%</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383" marR="7383" marT="7383"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918313088"/>
                  </a:ext>
                </a:extLst>
              </a:tr>
            </a:tbl>
          </a:graphicData>
        </a:graphic>
      </p:graphicFrame>
      <p:sp>
        <p:nvSpPr>
          <p:cNvPr id="2" name="Rectángulo 1">
            <a:extLst>
              <a:ext uri="{FF2B5EF4-FFF2-40B4-BE49-F238E27FC236}">
                <a16:creationId xmlns:a16="http://schemas.microsoft.com/office/drawing/2014/main" id="{140D698C-1422-95E6-D588-6BFD220ED96A}"/>
              </a:ext>
            </a:extLst>
          </p:cNvPr>
          <p:cNvSpPr/>
          <p:nvPr/>
        </p:nvSpPr>
        <p:spPr>
          <a:xfrm>
            <a:off x="8991600" y="6038850"/>
            <a:ext cx="209550" cy="209550"/>
          </a:xfrm>
          <a:prstGeom prst="rect">
            <a:avLst/>
          </a:prstGeom>
          <a:solidFill>
            <a:schemeClr val="accent4">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5" name="Rectángulo 4">
            <a:extLst>
              <a:ext uri="{FF2B5EF4-FFF2-40B4-BE49-F238E27FC236}">
                <a16:creationId xmlns:a16="http://schemas.microsoft.com/office/drawing/2014/main" id="{11242C9C-CB85-8C1D-87F4-7EE97F356C4D}"/>
              </a:ext>
            </a:extLst>
          </p:cNvPr>
          <p:cNvSpPr/>
          <p:nvPr/>
        </p:nvSpPr>
        <p:spPr>
          <a:xfrm>
            <a:off x="8991600" y="6377400"/>
            <a:ext cx="209550" cy="209550"/>
          </a:xfrm>
          <a:prstGeom prst="rect">
            <a:avLst/>
          </a:prstGeom>
          <a:solidFill>
            <a:schemeClr val="accent3">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7" name="CuadroTexto 6">
            <a:extLst>
              <a:ext uri="{FF2B5EF4-FFF2-40B4-BE49-F238E27FC236}">
                <a16:creationId xmlns:a16="http://schemas.microsoft.com/office/drawing/2014/main" id="{615A3ECD-84AE-54BD-CF2D-0B32E5C0E9BD}"/>
              </a:ext>
            </a:extLst>
          </p:cNvPr>
          <p:cNvSpPr txBox="1"/>
          <p:nvPr/>
        </p:nvSpPr>
        <p:spPr>
          <a:xfrm>
            <a:off x="9201150" y="597435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Otras farmacéuticas que no están en el informe</a:t>
            </a:r>
          </a:p>
        </p:txBody>
      </p:sp>
      <p:sp>
        <p:nvSpPr>
          <p:cNvPr id="8" name="CuadroTexto 7">
            <a:extLst>
              <a:ext uri="{FF2B5EF4-FFF2-40B4-BE49-F238E27FC236}">
                <a16:creationId xmlns:a16="http://schemas.microsoft.com/office/drawing/2014/main" id="{5FEDFC6D-77A3-12E4-B8BD-ADFF5D2910C9}"/>
              </a:ext>
            </a:extLst>
          </p:cNvPr>
          <p:cNvSpPr txBox="1"/>
          <p:nvPr/>
        </p:nvSpPr>
        <p:spPr>
          <a:xfrm>
            <a:off x="9201150" y="631290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Farmacias, </a:t>
            </a:r>
            <a:r>
              <a:rPr kumimoji="0" lang="es-ES" sz="800" b="0" i="0" u="none" strike="noStrike" cap="none" spc="0" normalizeH="0" baseline="0" err="1">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ecommerce</a:t>
            </a: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y otros negocios</a:t>
            </a:r>
          </a:p>
        </p:txBody>
      </p:sp>
      <p:sp>
        <p:nvSpPr>
          <p:cNvPr id="9" name="object 14">
            <a:extLst>
              <a:ext uri="{FF2B5EF4-FFF2-40B4-BE49-F238E27FC236}">
                <a16:creationId xmlns:a16="http://schemas.microsoft.com/office/drawing/2014/main" id="{539E98EA-71E5-E719-40AE-8832F5FBE6D2}"/>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40</a:t>
            </a:fld>
            <a:endParaRPr lang="es-ES" dirty="0"/>
          </a:p>
        </p:txBody>
      </p:sp>
    </p:spTree>
    <p:extLst>
      <p:ext uri="{BB962C8B-B14F-4D97-AF65-F5344CB8AC3E}">
        <p14:creationId xmlns:p14="http://schemas.microsoft.com/office/powerpoint/2010/main" val="3474630855"/>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3778C-466A-E2C1-894F-131AAEC23F05}"/>
            </a:ext>
          </a:extLst>
        </p:cNvPr>
        <p:cNvGrpSpPr/>
        <p:nvPr/>
      </p:nvGrpSpPr>
      <p:grpSpPr>
        <a:xfrm>
          <a:off x="0" y="0"/>
          <a:ext cx="0" cy="0"/>
          <a:chOff x="0" y="0"/>
          <a:chExt cx="0" cy="0"/>
        </a:xfrm>
      </p:grpSpPr>
      <p:sp>
        <p:nvSpPr>
          <p:cNvPr id="6" name="object 4">
            <a:extLst>
              <a:ext uri="{FF2B5EF4-FFF2-40B4-BE49-F238E27FC236}">
                <a16:creationId xmlns:a16="http://schemas.microsoft.com/office/drawing/2014/main" id="{80A50F68-A728-F17F-535F-CB5543DAD6AE}"/>
              </a:ext>
            </a:extLst>
          </p:cNvPr>
          <p:cNvSpPr/>
          <p:nvPr/>
        </p:nvSpPr>
        <p:spPr>
          <a:xfrm>
            <a:off x="3359679" y="414072"/>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err="1">
                <a:solidFill>
                  <a:schemeClr val="tx1"/>
                </a:solidFill>
                <a:latin typeface="Tahoma" panose="020B0604030504040204" pitchFamily="34" charset="0"/>
                <a:ea typeface="Tahoma" panose="020B0604030504040204" pitchFamily="34" charset="0"/>
                <a:cs typeface="Tahoma" panose="020B0604030504040204" pitchFamily="34" charset="0"/>
              </a:rPr>
              <a:t>Anthropic</a:t>
            </a: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 Claude 3.5 Haiku</a:t>
            </a:r>
            <a:endParaRPr sz="14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0" name="object 5">
            <a:extLst>
              <a:ext uri="{FF2B5EF4-FFF2-40B4-BE49-F238E27FC236}">
                <a16:creationId xmlns:a16="http://schemas.microsoft.com/office/drawing/2014/main" id="{D14A2650-2290-4AB3-F3D1-4D9BA9A58D9D}"/>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aphicFrame>
        <p:nvGraphicFramePr>
          <p:cNvPr id="3" name="Tabla 2">
            <a:extLst>
              <a:ext uri="{FF2B5EF4-FFF2-40B4-BE49-F238E27FC236}">
                <a16:creationId xmlns:a16="http://schemas.microsoft.com/office/drawing/2014/main" id="{BF8C1963-241A-2A4F-BA25-70BF10377B36}"/>
              </a:ext>
            </a:extLst>
          </p:cNvPr>
          <p:cNvGraphicFramePr>
            <a:graphicFrameLocks noGrp="1"/>
          </p:cNvGraphicFramePr>
          <p:nvPr>
            <p:extLst>
              <p:ext uri="{D42A27DB-BD31-4B8C-83A1-F6EECF244321}">
                <p14:modId xmlns:p14="http://schemas.microsoft.com/office/powerpoint/2010/main" val="196382787"/>
              </p:ext>
            </p:extLst>
          </p:nvPr>
        </p:nvGraphicFramePr>
        <p:xfrm>
          <a:off x="3035299" y="2420334"/>
          <a:ext cx="5796466" cy="4952019"/>
        </p:xfrm>
        <a:graphic>
          <a:graphicData uri="http://schemas.openxmlformats.org/drawingml/2006/table">
            <a:tbl>
              <a:tblPr/>
              <a:tblGrid>
                <a:gridCol w="533722">
                  <a:extLst>
                    <a:ext uri="{9D8B030D-6E8A-4147-A177-3AD203B41FA5}">
                      <a16:colId xmlns:a16="http://schemas.microsoft.com/office/drawing/2014/main" val="924638229"/>
                    </a:ext>
                  </a:extLst>
                </a:gridCol>
                <a:gridCol w="806789">
                  <a:extLst>
                    <a:ext uri="{9D8B030D-6E8A-4147-A177-3AD203B41FA5}">
                      <a16:colId xmlns:a16="http://schemas.microsoft.com/office/drawing/2014/main" val="2098933152"/>
                    </a:ext>
                  </a:extLst>
                </a:gridCol>
                <a:gridCol w="769552">
                  <a:extLst>
                    <a:ext uri="{9D8B030D-6E8A-4147-A177-3AD203B41FA5}">
                      <a16:colId xmlns:a16="http://schemas.microsoft.com/office/drawing/2014/main" val="328217900"/>
                    </a:ext>
                  </a:extLst>
                </a:gridCol>
                <a:gridCol w="918498">
                  <a:extLst>
                    <a:ext uri="{9D8B030D-6E8A-4147-A177-3AD203B41FA5}">
                      <a16:colId xmlns:a16="http://schemas.microsoft.com/office/drawing/2014/main" val="2057196698"/>
                    </a:ext>
                  </a:extLst>
                </a:gridCol>
                <a:gridCol w="583370">
                  <a:extLst>
                    <a:ext uri="{9D8B030D-6E8A-4147-A177-3AD203B41FA5}">
                      <a16:colId xmlns:a16="http://schemas.microsoft.com/office/drawing/2014/main" val="3998724379"/>
                    </a:ext>
                  </a:extLst>
                </a:gridCol>
                <a:gridCol w="645431">
                  <a:extLst>
                    <a:ext uri="{9D8B030D-6E8A-4147-A177-3AD203B41FA5}">
                      <a16:colId xmlns:a16="http://schemas.microsoft.com/office/drawing/2014/main" val="543849536"/>
                    </a:ext>
                  </a:extLst>
                </a:gridCol>
                <a:gridCol w="769552">
                  <a:extLst>
                    <a:ext uri="{9D8B030D-6E8A-4147-A177-3AD203B41FA5}">
                      <a16:colId xmlns:a16="http://schemas.microsoft.com/office/drawing/2014/main" val="2026321917"/>
                    </a:ext>
                  </a:extLst>
                </a:gridCol>
                <a:gridCol w="769552">
                  <a:extLst>
                    <a:ext uri="{9D8B030D-6E8A-4147-A177-3AD203B41FA5}">
                      <a16:colId xmlns:a16="http://schemas.microsoft.com/office/drawing/2014/main" val="390618570"/>
                    </a:ext>
                  </a:extLst>
                </a:gridCol>
              </a:tblGrid>
              <a:tr h="257354">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Farma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Visibility Score</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Sentiment Score (when found)</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Mentions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Citations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Av. Position (when found)</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 3 Visibility</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3561335885"/>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95,3%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97,9%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632986208"/>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92,7%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30251203"/>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79,8%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930758893"/>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Laboratorios Cinfa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73,7%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120538655"/>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 Hispania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76315815"/>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Bioibérica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605609311"/>
                  </a:ext>
                </a:extLst>
              </a:tr>
              <a:tr h="23669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 Farmacéutica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51,0%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141826048"/>
                  </a:ext>
                </a:extLst>
              </a:tr>
              <a:tr h="23669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204314796"/>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44,5%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564408005"/>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42,5%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68088817"/>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Galenicum</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41,7%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816765743"/>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38,1%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470395631"/>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Moderna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36,1%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821312438"/>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Cofares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34,3%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102070819"/>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GSK</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29,1%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0266322"/>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27,8%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850171329"/>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27,8%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824202915"/>
                  </a:ext>
                </a:extLst>
              </a:tr>
              <a:tr h="236690">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Mesoestetic Pharma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26,8%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219467653"/>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Sanofi-Aventis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26,4%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623984502"/>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Uriach</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759867095"/>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 Sharp</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068390386"/>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FARMACTIVA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985513582"/>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Sobi Iberia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400768282"/>
                  </a:ext>
                </a:extLst>
              </a:tr>
              <a:tr h="219064">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ALDO-UNIÓN</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65801740"/>
                  </a:ext>
                </a:extLst>
              </a:tr>
              <a:tr h="179311">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090555450"/>
                  </a:ext>
                </a:extLst>
              </a:tr>
            </a:tbl>
          </a:graphicData>
        </a:graphic>
      </p:graphicFrame>
      <p:sp>
        <p:nvSpPr>
          <p:cNvPr id="8" name="object 2">
            <a:extLst>
              <a:ext uri="{FF2B5EF4-FFF2-40B4-BE49-F238E27FC236}">
                <a16:creationId xmlns:a16="http://schemas.microsoft.com/office/drawing/2014/main" id="{2584FC27-81AD-1BF1-5445-D4B146B2DD47}"/>
              </a:ext>
            </a:extLst>
          </p:cNvPr>
          <p:cNvSpPr txBox="1"/>
          <p:nvPr/>
        </p:nvSpPr>
        <p:spPr>
          <a:xfrm>
            <a:off x="3035299" y="1174566"/>
            <a:ext cx="6719545" cy="1342921"/>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Grifols, Rovi y Kern Pharma son las mejores farmacéuticas en España según </a:t>
            </a:r>
            <a:r>
              <a:rPr lang="es-ES" sz="1049" b="1" err="1">
                <a:latin typeface="Tahoma" panose="020B0604030504040204" pitchFamily="34" charset="0"/>
                <a:cs typeface="Tahoma" panose="020B0604030504040204" pitchFamily="34" charset="0"/>
              </a:rPr>
              <a:t>Anthropic</a:t>
            </a:r>
            <a:r>
              <a:rPr lang="es-ES" sz="1049" b="1">
                <a:latin typeface="Tahoma" panose="020B0604030504040204" pitchFamily="34" charset="0"/>
                <a:cs typeface="Tahoma" panose="020B0604030504040204" pitchFamily="34" charset="0"/>
              </a:rPr>
              <a:t> Claude.</a:t>
            </a:r>
            <a:r>
              <a:rPr lang="es-ES" sz="1049">
                <a:latin typeface="Tahoma" panose="020B0604030504040204" pitchFamily="34" charset="0"/>
                <a:cs typeface="Tahoma" panose="020B0604030504040204" pitchFamily="34" charset="0"/>
              </a:rPr>
              <a:t> En el caso de Grifols, ha conseguido un 95,3% de </a:t>
            </a:r>
            <a:r>
              <a:rPr lang="es-ES" sz="1049" err="1">
                <a:latin typeface="Tahoma" panose="020B0604030504040204" pitchFamily="34" charset="0"/>
                <a:cs typeface="Tahoma" panose="020B0604030504040204" pitchFamily="34" charset="0"/>
              </a:rPr>
              <a:t>Visibility</a:t>
            </a:r>
            <a:r>
              <a:rPr lang="es-ES" sz="1049">
                <a:latin typeface="Tahoma" panose="020B0604030504040204" pitchFamily="34" charset="0"/>
                <a:cs typeface="Tahoma" panose="020B0604030504040204" pitchFamily="34" charset="0"/>
              </a:rPr>
              <a:t> Score y un 97,9% de Top 3 </a:t>
            </a:r>
            <a:r>
              <a:rPr lang="es-ES" sz="1049" err="1">
                <a:latin typeface="Tahoma" panose="020B0604030504040204" pitchFamily="34" charset="0"/>
                <a:cs typeface="Tahoma" panose="020B0604030504040204" pitchFamily="34" charset="0"/>
              </a:rPr>
              <a:t>Visibility</a:t>
            </a:r>
            <a:r>
              <a:rPr lang="es-ES" sz="1049">
                <a:latin typeface="Tahoma" panose="020B0604030504040204" pitchFamily="34" charset="0"/>
                <a:cs typeface="Tahoma" panose="020B0604030504040204" pitchFamily="34" charset="0"/>
              </a:rPr>
              <a:t> como métricas más destacadas.</a:t>
            </a:r>
          </a:p>
          <a:p>
            <a:pPr marL="12690" marR="21573" algn="just">
              <a:spcBef>
                <a:spcPts val="100"/>
              </a:spcBef>
            </a:pPr>
            <a:endParaRPr lang="es-ES" sz="1049">
              <a:highlight>
                <a:srgbClr val="FFFF00"/>
              </a:highlight>
              <a:latin typeface="Tahoma" panose="020B0604030504040204" pitchFamily="34" charset="0"/>
              <a:cs typeface="Tahoma" panose="020B0604030504040204" pitchFamily="34" charset="0"/>
            </a:endParaRPr>
          </a:p>
          <a:p>
            <a:pPr marL="12690" marR="21573" algn="just">
              <a:spcBef>
                <a:spcPts val="100"/>
              </a:spcBef>
            </a:pPr>
            <a:r>
              <a:rPr lang="es-ES" sz="1049">
                <a:latin typeface="Tahoma" panose="020B0604030504040204" pitchFamily="34" charset="0"/>
                <a:cs typeface="Tahoma" panose="020B0604030504040204" pitchFamily="34" charset="0"/>
              </a:rPr>
              <a:t>De las Top 25 farmacéuticas analizadas en este observatorio, solo 13 aparecen en este ranking. Mostrando que otras farmacéuticas, sin tener tanto poder económico han conseguido entrar en este ranking, destacando </a:t>
            </a:r>
            <a:r>
              <a:rPr lang="es-ES" sz="1049" err="1">
                <a:latin typeface="Tahoma" panose="020B0604030504040204" pitchFamily="34" charset="0"/>
                <a:cs typeface="Tahoma" panose="020B0604030504040204" pitchFamily="34" charset="0"/>
              </a:rPr>
              <a:t>Bioibérica</a:t>
            </a:r>
            <a:r>
              <a:rPr lang="es-ES" sz="1049">
                <a:latin typeface="Tahoma" panose="020B0604030504040204" pitchFamily="34" charset="0"/>
                <a:cs typeface="Tahoma" panose="020B0604030504040204" pitchFamily="34" charset="0"/>
              </a:rPr>
              <a:t> en el 6º puesto o </a:t>
            </a:r>
            <a:r>
              <a:rPr lang="es-ES" sz="1049" err="1">
                <a:latin typeface="Tahoma" panose="020B0604030504040204" pitchFamily="34" charset="0"/>
                <a:cs typeface="Tahoma" panose="020B0604030504040204" pitchFamily="34" charset="0"/>
              </a:rPr>
              <a:t>Galenicum</a:t>
            </a:r>
            <a:r>
              <a:rPr lang="es-ES" sz="1049">
                <a:latin typeface="Tahoma" panose="020B0604030504040204" pitchFamily="34" charset="0"/>
                <a:cs typeface="Tahoma" panose="020B0604030504040204" pitchFamily="34" charset="0"/>
              </a:rPr>
              <a:t> en el 11º. *SOLO SALEN 24 EN CLAUDE</a:t>
            </a:r>
          </a:p>
          <a:p>
            <a:pPr marL="12690" marR="21573" algn="just">
              <a:spcBef>
                <a:spcPts val="100"/>
              </a:spcBef>
            </a:pPr>
            <a:endParaRPr lang="es-ES" sz="1049">
              <a:latin typeface="Tahoma" panose="020B0604030504040204" pitchFamily="34" charset="0"/>
              <a:cs typeface="Tahoma" panose="020B0604030504040204" pitchFamily="34" charset="0"/>
            </a:endParaRPr>
          </a:p>
        </p:txBody>
      </p:sp>
      <p:sp>
        <p:nvSpPr>
          <p:cNvPr id="2" name="Rectángulo 1">
            <a:extLst>
              <a:ext uri="{FF2B5EF4-FFF2-40B4-BE49-F238E27FC236}">
                <a16:creationId xmlns:a16="http://schemas.microsoft.com/office/drawing/2014/main" id="{9AC672BB-4B24-A9BE-AAA9-DB1B846EC43C}"/>
              </a:ext>
            </a:extLst>
          </p:cNvPr>
          <p:cNvSpPr/>
          <p:nvPr/>
        </p:nvSpPr>
        <p:spPr>
          <a:xfrm>
            <a:off x="8991600" y="6038850"/>
            <a:ext cx="209550" cy="209550"/>
          </a:xfrm>
          <a:prstGeom prst="rect">
            <a:avLst/>
          </a:prstGeom>
          <a:solidFill>
            <a:schemeClr val="accent4">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4" name="Rectángulo 3">
            <a:extLst>
              <a:ext uri="{FF2B5EF4-FFF2-40B4-BE49-F238E27FC236}">
                <a16:creationId xmlns:a16="http://schemas.microsoft.com/office/drawing/2014/main" id="{1B8BE07E-A31A-2F19-7E29-BD2AB0100A8B}"/>
              </a:ext>
            </a:extLst>
          </p:cNvPr>
          <p:cNvSpPr/>
          <p:nvPr/>
        </p:nvSpPr>
        <p:spPr>
          <a:xfrm>
            <a:off x="8991600" y="6377400"/>
            <a:ext cx="209550" cy="209550"/>
          </a:xfrm>
          <a:prstGeom prst="rect">
            <a:avLst/>
          </a:prstGeom>
          <a:solidFill>
            <a:schemeClr val="accent3">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5" name="CuadroTexto 4">
            <a:extLst>
              <a:ext uri="{FF2B5EF4-FFF2-40B4-BE49-F238E27FC236}">
                <a16:creationId xmlns:a16="http://schemas.microsoft.com/office/drawing/2014/main" id="{F788B1CA-BE73-7892-DDAF-FD9545A5A128}"/>
              </a:ext>
            </a:extLst>
          </p:cNvPr>
          <p:cNvSpPr txBox="1"/>
          <p:nvPr/>
        </p:nvSpPr>
        <p:spPr>
          <a:xfrm>
            <a:off x="9201150" y="597435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Otras farmacéuticas que no están en el informe</a:t>
            </a:r>
          </a:p>
        </p:txBody>
      </p:sp>
      <p:sp>
        <p:nvSpPr>
          <p:cNvPr id="7" name="CuadroTexto 6">
            <a:extLst>
              <a:ext uri="{FF2B5EF4-FFF2-40B4-BE49-F238E27FC236}">
                <a16:creationId xmlns:a16="http://schemas.microsoft.com/office/drawing/2014/main" id="{2DF1B2EF-8D39-9069-3349-6438B39A75F6}"/>
              </a:ext>
            </a:extLst>
          </p:cNvPr>
          <p:cNvSpPr txBox="1"/>
          <p:nvPr/>
        </p:nvSpPr>
        <p:spPr>
          <a:xfrm>
            <a:off x="9201150" y="631290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Farmacias, </a:t>
            </a:r>
            <a:r>
              <a:rPr kumimoji="0" lang="es-ES" sz="800" b="0" i="0" u="none" strike="noStrike" cap="none" spc="0" normalizeH="0" baseline="0" err="1">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ecommerce</a:t>
            </a: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y otros negocios</a:t>
            </a:r>
          </a:p>
        </p:txBody>
      </p:sp>
      <p:sp>
        <p:nvSpPr>
          <p:cNvPr id="9" name="object 14">
            <a:extLst>
              <a:ext uri="{FF2B5EF4-FFF2-40B4-BE49-F238E27FC236}">
                <a16:creationId xmlns:a16="http://schemas.microsoft.com/office/drawing/2014/main" id="{649D71F0-2986-A7B3-58EB-1017434DCB0C}"/>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41</a:t>
            </a:fld>
            <a:endParaRPr lang="es-ES" dirty="0"/>
          </a:p>
        </p:txBody>
      </p:sp>
    </p:spTree>
    <p:extLst>
      <p:ext uri="{BB962C8B-B14F-4D97-AF65-F5344CB8AC3E}">
        <p14:creationId xmlns:p14="http://schemas.microsoft.com/office/powerpoint/2010/main" val="2258993374"/>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78395-DBA2-D705-4CFA-518D1E2B0B94}"/>
            </a:ext>
          </a:extLst>
        </p:cNvPr>
        <p:cNvGrpSpPr/>
        <p:nvPr/>
      </p:nvGrpSpPr>
      <p:grpSpPr>
        <a:xfrm>
          <a:off x="0" y="0"/>
          <a:ext cx="0" cy="0"/>
          <a:chOff x="0" y="0"/>
          <a:chExt cx="0" cy="0"/>
        </a:xfrm>
      </p:grpSpPr>
      <p:sp>
        <p:nvSpPr>
          <p:cNvPr id="6" name="object 4">
            <a:extLst>
              <a:ext uri="{FF2B5EF4-FFF2-40B4-BE49-F238E27FC236}">
                <a16:creationId xmlns:a16="http://schemas.microsoft.com/office/drawing/2014/main" id="{8414B871-6D0F-A702-3EE1-ECCAB1CF2119}"/>
              </a:ext>
            </a:extLst>
          </p:cNvPr>
          <p:cNvSpPr/>
          <p:nvPr/>
        </p:nvSpPr>
        <p:spPr>
          <a:xfrm>
            <a:off x="3359679" y="414072"/>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Deep </a:t>
            </a:r>
            <a:r>
              <a:rPr lang="es-ES" sz="1400" b="1" err="1">
                <a:solidFill>
                  <a:schemeClr val="tx1"/>
                </a:solidFill>
                <a:latin typeface="Tahoma" panose="020B0604030504040204" pitchFamily="34" charset="0"/>
                <a:ea typeface="Tahoma" panose="020B0604030504040204" pitchFamily="34" charset="0"/>
                <a:cs typeface="Tahoma" panose="020B0604030504040204" pitchFamily="34" charset="0"/>
              </a:rPr>
              <a:t>Seek</a:t>
            </a: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 V3</a:t>
            </a:r>
            <a:endParaRPr sz="14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0" name="object 5">
            <a:extLst>
              <a:ext uri="{FF2B5EF4-FFF2-40B4-BE49-F238E27FC236}">
                <a16:creationId xmlns:a16="http://schemas.microsoft.com/office/drawing/2014/main" id="{534521B3-248D-7DAC-821D-49528266E607}"/>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aphicFrame>
        <p:nvGraphicFramePr>
          <p:cNvPr id="3" name="Tabla 2">
            <a:extLst>
              <a:ext uri="{FF2B5EF4-FFF2-40B4-BE49-F238E27FC236}">
                <a16:creationId xmlns:a16="http://schemas.microsoft.com/office/drawing/2014/main" id="{EC4ECE3D-B78B-48E4-26AD-C6F8E01C7923}"/>
              </a:ext>
            </a:extLst>
          </p:cNvPr>
          <p:cNvGraphicFramePr>
            <a:graphicFrameLocks noGrp="1"/>
          </p:cNvGraphicFramePr>
          <p:nvPr>
            <p:extLst>
              <p:ext uri="{D42A27DB-BD31-4B8C-83A1-F6EECF244321}">
                <p14:modId xmlns:p14="http://schemas.microsoft.com/office/powerpoint/2010/main" val="44354232"/>
              </p:ext>
            </p:extLst>
          </p:nvPr>
        </p:nvGraphicFramePr>
        <p:xfrm>
          <a:off x="3035299" y="2420127"/>
          <a:ext cx="5642960" cy="4991096"/>
        </p:xfrm>
        <a:graphic>
          <a:graphicData uri="http://schemas.openxmlformats.org/drawingml/2006/table">
            <a:tbl>
              <a:tblPr/>
              <a:tblGrid>
                <a:gridCol w="522947">
                  <a:extLst>
                    <a:ext uri="{9D8B030D-6E8A-4147-A177-3AD203B41FA5}">
                      <a16:colId xmlns:a16="http://schemas.microsoft.com/office/drawing/2014/main" val="3450558449"/>
                    </a:ext>
                  </a:extLst>
                </a:gridCol>
                <a:gridCol w="790501">
                  <a:extLst>
                    <a:ext uri="{9D8B030D-6E8A-4147-A177-3AD203B41FA5}">
                      <a16:colId xmlns:a16="http://schemas.microsoft.com/office/drawing/2014/main" val="1649770626"/>
                    </a:ext>
                  </a:extLst>
                </a:gridCol>
                <a:gridCol w="754016">
                  <a:extLst>
                    <a:ext uri="{9D8B030D-6E8A-4147-A177-3AD203B41FA5}">
                      <a16:colId xmlns:a16="http://schemas.microsoft.com/office/drawing/2014/main" val="172241724"/>
                    </a:ext>
                  </a:extLst>
                </a:gridCol>
                <a:gridCol w="863470">
                  <a:extLst>
                    <a:ext uri="{9D8B030D-6E8A-4147-A177-3AD203B41FA5}">
                      <a16:colId xmlns:a16="http://schemas.microsoft.com/office/drawing/2014/main" val="1219099572"/>
                    </a:ext>
                  </a:extLst>
                </a:gridCol>
                <a:gridCol w="571593">
                  <a:extLst>
                    <a:ext uri="{9D8B030D-6E8A-4147-A177-3AD203B41FA5}">
                      <a16:colId xmlns:a16="http://schemas.microsoft.com/office/drawing/2014/main" val="2488786818"/>
                    </a:ext>
                  </a:extLst>
                </a:gridCol>
                <a:gridCol w="632401">
                  <a:extLst>
                    <a:ext uri="{9D8B030D-6E8A-4147-A177-3AD203B41FA5}">
                      <a16:colId xmlns:a16="http://schemas.microsoft.com/office/drawing/2014/main" val="1348892032"/>
                    </a:ext>
                  </a:extLst>
                </a:gridCol>
                <a:gridCol w="754016">
                  <a:extLst>
                    <a:ext uri="{9D8B030D-6E8A-4147-A177-3AD203B41FA5}">
                      <a16:colId xmlns:a16="http://schemas.microsoft.com/office/drawing/2014/main" val="1912487146"/>
                    </a:ext>
                  </a:extLst>
                </a:gridCol>
                <a:gridCol w="754016">
                  <a:extLst>
                    <a:ext uri="{9D8B030D-6E8A-4147-A177-3AD203B41FA5}">
                      <a16:colId xmlns:a16="http://schemas.microsoft.com/office/drawing/2014/main" val="2415507878"/>
                    </a:ext>
                  </a:extLst>
                </a:gridCol>
              </a:tblGrid>
              <a:tr h="255393">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Farma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Visibility Score</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Sentiment Score (when found)</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Mentions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Citations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Av. Position (when found)</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 3 Visibility</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3607584009"/>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80144908"/>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67,3%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98876110"/>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42,7%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72243856"/>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71,0%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64,5%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42,7%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818920"/>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67,5%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42,7%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547858515"/>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63,1%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91562526"/>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Esteve</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278381167"/>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53,7%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15193236"/>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751142454"/>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07788783"/>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51,6%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6744720"/>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GSK</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174381436"/>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Faes Farma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47,4%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56,3%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425543856"/>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Reig Jofré</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44,3%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512922610"/>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42,5%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921055232"/>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Ferrer</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41,4%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53,3%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910226814"/>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Johnson &amp;</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39,6%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2996060"/>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39,3%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54,9%</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491381682"/>
                  </a:ext>
                </a:extLst>
              </a:tr>
              <a:tr h="240799">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Farmacias Benavent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75538780"/>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Normon</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32,6%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431981209"/>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 Mar</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32,1%</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948015419"/>
                  </a:ext>
                </a:extLst>
              </a:tr>
              <a:tr h="240799">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Farmacias Apoteca</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30,3%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808928256"/>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Cofares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28,5%</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934691888"/>
                  </a:ext>
                </a:extLst>
              </a:tr>
              <a:tr h="240799">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Farmacias Ahorramás</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27,8%</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880568607"/>
                  </a:ext>
                </a:extLst>
              </a:tr>
              <a:tr h="18242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Farmacia Viéitez</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3">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27,6%</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12,3</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297" marR="7297" marT="7297"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34469586"/>
                  </a:ext>
                </a:extLst>
              </a:tr>
            </a:tbl>
          </a:graphicData>
        </a:graphic>
      </p:graphicFrame>
      <p:sp>
        <p:nvSpPr>
          <p:cNvPr id="5" name="object 2">
            <a:extLst>
              <a:ext uri="{FF2B5EF4-FFF2-40B4-BE49-F238E27FC236}">
                <a16:creationId xmlns:a16="http://schemas.microsoft.com/office/drawing/2014/main" id="{E9072430-55B7-0205-9933-8617739CFA28}"/>
              </a:ext>
            </a:extLst>
          </p:cNvPr>
          <p:cNvSpPr txBox="1"/>
          <p:nvPr/>
        </p:nvSpPr>
        <p:spPr>
          <a:xfrm>
            <a:off x="3035299" y="1174566"/>
            <a:ext cx="6719545" cy="1342921"/>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Grifols, Almirall y Roche son las mejores farmacéuticas en España según Deep </a:t>
            </a:r>
            <a:r>
              <a:rPr lang="es-ES" sz="1049" b="1" err="1">
                <a:latin typeface="Tahoma" panose="020B0604030504040204" pitchFamily="34" charset="0"/>
                <a:cs typeface="Tahoma" panose="020B0604030504040204" pitchFamily="34" charset="0"/>
              </a:rPr>
              <a:t>Seek</a:t>
            </a:r>
            <a:r>
              <a:rPr lang="es-ES" sz="1049" b="1">
                <a:latin typeface="Tahoma" panose="020B0604030504040204" pitchFamily="34" charset="0"/>
                <a:cs typeface="Tahoma" panose="020B0604030504040204" pitchFamily="34" charset="0"/>
              </a:rPr>
              <a:t>.</a:t>
            </a:r>
            <a:r>
              <a:rPr lang="es-ES" sz="1049">
                <a:latin typeface="Tahoma" panose="020B0604030504040204" pitchFamily="34" charset="0"/>
                <a:cs typeface="Tahoma" panose="020B0604030504040204" pitchFamily="34" charset="0"/>
              </a:rPr>
              <a:t> En el caso de Grifols, ha conseguido un 75,5% de </a:t>
            </a:r>
            <a:r>
              <a:rPr lang="es-ES" sz="1049" err="1">
                <a:latin typeface="Tahoma" panose="020B0604030504040204" pitchFamily="34" charset="0"/>
                <a:cs typeface="Tahoma" panose="020B0604030504040204" pitchFamily="34" charset="0"/>
              </a:rPr>
              <a:t>Visibility</a:t>
            </a:r>
            <a:r>
              <a:rPr lang="es-ES" sz="1049">
                <a:latin typeface="Tahoma" panose="020B0604030504040204" pitchFamily="34" charset="0"/>
                <a:cs typeface="Tahoma" panose="020B0604030504040204" pitchFamily="34" charset="0"/>
              </a:rPr>
              <a:t> Score y un 75% de </a:t>
            </a:r>
            <a:r>
              <a:rPr lang="es-ES" sz="1049" err="1">
                <a:latin typeface="Tahoma" panose="020B0604030504040204" pitchFamily="34" charset="0"/>
                <a:cs typeface="Tahoma" panose="020B0604030504040204" pitchFamily="34" charset="0"/>
              </a:rPr>
              <a:t>Sentiment</a:t>
            </a:r>
            <a:r>
              <a:rPr lang="es-ES" sz="1049">
                <a:latin typeface="Tahoma" panose="020B0604030504040204" pitchFamily="34" charset="0"/>
                <a:cs typeface="Tahoma" panose="020B0604030504040204" pitchFamily="34" charset="0"/>
              </a:rPr>
              <a:t> Score como métricas más destacadas.</a:t>
            </a:r>
          </a:p>
          <a:p>
            <a:pPr marL="12690" marR="21573" algn="just">
              <a:spcBef>
                <a:spcPts val="100"/>
              </a:spcBef>
            </a:pPr>
            <a:endParaRPr lang="es-ES" sz="1049">
              <a:latin typeface="Tahoma" panose="020B0604030504040204" pitchFamily="34" charset="0"/>
              <a:cs typeface="Tahoma" panose="020B0604030504040204" pitchFamily="34" charset="0"/>
            </a:endParaRPr>
          </a:p>
          <a:p>
            <a:pPr marL="12690" marR="21573" algn="just">
              <a:spcBef>
                <a:spcPts val="100"/>
              </a:spcBef>
            </a:pPr>
            <a:r>
              <a:rPr lang="es-ES" sz="1049">
                <a:latin typeface="Tahoma" panose="020B0604030504040204" pitchFamily="34" charset="0"/>
                <a:cs typeface="Tahoma" panose="020B0604030504040204" pitchFamily="34" charset="0"/>
              </a:rPr>
              <a:t>De las 25 Top farmacéuticas analizadas en este observatorio, 17 aparecen en este ranking. Mostrando que otras Farmacéuticas, sin tener tanto poder económico han conseguido entrar en este ranking, destacando </a:t>
            </a:r>
            <a:r>
              <a:rPr lang="es-ES" sz="1049" err="1">
                <a:latin typeface="Tahoma" panose="020B0604030504040204" pitchFamily="34" charset="0"/>
                <a:cs typeface="Tahoma" panose="020B0604030504040204" pitchFamily="34" charset="0"/>
              </a:rPr>
              <a:t>Faes</a:t>
            </a:r>
            <a:r>
              <a:rPr lang="es-ES" sz="1049">
                <a:latin typeface="Tahoma" panose="020B0604030504040204" pitchFamily="34" charset="0"/>
                <a:cs typeface="Tahoma" panose="020B0604030504040204" pitchFamily="34" charset="0"/>
              </a:rPr>
              <a:t> </a:t>
            </a:r>
            <a:r>
              <a:rPr lang="es-ES" sz="1049" err="1">
                <a:latin typeface="Tahoma" panose="020B0604030504040204" pitchFamily="34" charset="0"/>
                <a:cs typeface="Tahoma" panose="020B0604030504040204" pitchFamily="34" charset="0"/>
              </a:rPr>
              <a:t>Farma</a:t>
            </a:r>
            <a:r>
              <a:rPr lang="es-ES" sz="1049">
                <a:latin typeface="Tahoma" panose="020B0604030504040204" pitchFamily="34" charset="0"/>
                <a:cs typeface="Tahoma" panose="020B0604030504040204" pitchFamily="34" charset="0"/>
              </a:rPr>
              <a:t> en el 13º puesto o Reig Jofré el 14º.</a:t>
            </a:r>
          </a:p>
          <a:p>
            <a:pPr marL="12690" marR="21573" algn="just">
              <a:spcBef>
                <a:spcPts val="100"/>
              </a:spcBef>
            </a:pPr>
            <a:endParaRPr lang="es-ES" sz="1049">
              <a:latin typeface="Tahoma" panose="020B0604030504040204" pitchFamily="34" charset="0"/>
              <a:cs typeface="Tahoma" panose="020B0604030504040204" pitchFamily="34" charset="0"/>
            </a:endParaRPr>
          </a:p>
        </p:txBody>
      </p:sp>
      <p:sp>
        <p:nvSpPr>
          <p:cNvPr id="2" name="Rectángulo 1">
            <a:extLst>
              <a:ext uri="{FF2B5EF4-FFF2-40B4-BE49-F238E27FC236}">
                <a16:creationId xmlns:a16="http://schemas.microsoft.com/office/drawing/2014/main" id="{18D1F383-D698-C730-B3FB-F45C0BD751E1}"/>
              </a:ext>
            </a:extLst>
          </p:cNvPr>
          <p:cNvSpPr/>
          <p:nvPr/>
        </p:nvSpPr>
        <p:spPr>
          <a:xfrm>
            <a:off x="8991600" y="6038850"/>
            <a:ext cx="209550" cy="209550"/>
          </a:xfrm>
          <a:prstGeom prst="rect">
            <a:avLst/>
          </a:prstGeom>
          <a:solidFill>
            <a:schemeClr val="accent4">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4" name="Rectángulo 3">
            <a:extLst>
              <a:ext uri="{FF2B5EF4-FFF2-40B4-BE49-F238E27FC236}">
                <a16:creationId xmlns:a16="http://schemas.microsoft.com/office/drawing/2014/main" id="{72013564-09FD-286F-63C5-BEE098E04F61}"/>
              </a:ext>
            </a:extLst>
          </p:cNvPr>
          <p:cNvSpPr/>
          <p:nvPr/>
        </p:nvSpPr>
        <p:spPr>
          <a:xfrm>
            <a:off x="8991600" y="6377400"/>
            <a:ext cx="209550" cy="209550"/>
          </a:xfrm>
          <a:prstGeom prst="rect">
            <a:avLst/>
          </a:prstGeom>
          <a:solidFill>
            <a:schemeClr val="accent3">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7" name="CuadroTexto 6">
            <a:extLst>
              <a:ext uri="{FF2B5EF4-FFF2-40B4-BE49-F238E27FC236}">
                <a16:creationId xmlns:a16="http://schemas.microsoft.com/office/drawing/2014/main" id="{2A3A0F8E-AD7B-9EEE-2074-9B356FE48503}"/>
              </a:ext>
            </a:extLst>
          </p:cNvPr>
          <p:cNvSpPr txBox="1"/>
          <p:nvPr/>
        </p:nvSpPr>
        <p:spPr>
          <a:xfrm>
            <a:off x="9201150" y="597435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Otras farmacéuticas que no están en el informe</a:t>
            </a:r>
          </a:p>
        </p:txBody>
      </p:sp>
      <p:sp>
        <p:nvSpPr>
          <p:cNvPr id="8" name="CuadroTexto 7">
            <a:extLst>
              <a:ext uri="{FF2B5EF4-FFF2-40B4-BE49-F238E27FC236}">
                <a16:creationId xmlns:a16="http://schemas.microsoft.com/office/drawing/2014/main" id="{583A0F75-D58E-69EB-8F64-3200FFC96DF5}"/>
              </a:ext>
            </a:extLst>
          </p:cNvPr>
          <p:cNvSpPr txBox="1"/>
          <p:nvPr/>
        </p:nvSpPr>
        <p:spPr>
          <a:xfrm>
            <a:off x="9201150" y="631290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Farmacias, </a:t>
            </a:r>
            <a:r>
              <a:rPr kumimoji="0" lang="es-ES" sz="800" b="0" i="0" u="none" strike="noStrike" cap="none" spc="0" normalizeH="0" baseline="0" err="1">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ecommerce</a:t>
            </a: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y otros negocios</a:t>
            </a:r>
          </a:p>
        </p:txBody>
      </p:sp>
      <p:sp>
        <p:nvSpPr>
          <p:cNvPr id="9" name="object 14">
            <a:extLst>
              <a:ext uri="{FF2B5EF4-FFF2-40B4-BE49-F238E27FC236}">
                <a16:creationId xmlns:a16="http://schemas.microsoft.com/office/drawing/2014/main" id="{A7897411-35FE-9B17-61A8-DC6A1BBD4256}"/>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42</a:t>
            </a:fld>
            <a:endParaRPr lang="es-ES" dirty="0"/>
          </a:p>
        </p:txBody>
      </p:sp>
    </p:spTree>
    <p:extLst>
      <p:ext uri="{BB962C8B-B14F-4D97-AF65-F5344CB8AC3E}">
        <p14:creationId xmlns:p14="http://schemas.microsoft.com/office/powerpoint/2010/main" val="1065561258"/>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17988-69B4-F6F7-3816-7E147120AFE7}"/>
            </a:ext>
          </a:extLst>
        </p:cNvPr>
        <p:cNvGrpSpPr/>
        <p:nvPr/>
      </p:nvGrpSpPr>
      <p:grpSpPr>
        <a:xfrm>
          <a:off x="0" y="0"/>
          <a:ext cx="0" cy="0"/>
          <a:chOff x="0" y="0"/>
          <a:chExt cx="0" cy="0"/>
        </a:xfrm>
      </p:grpSpPr>
      <p:sp>
        <p:nvSpPr>
          <p:cNvPr id="6" name="object 4">
            <a:extLst>
              <a:ext uri="{FF2B5EF4-FFF2-40B4-BE49-F238E27FC236}">
                <a16:creationId xmlns:a16="http://schemas.microsoft.com/office/drawing/2014/main" id="{D985B8CF-FCB8-6281-0882-2A9DFC21E90F}"/>
              </a:ext>
            </a:extLst>
          </p:cNvPr>
          <p:cNvSpPr/>
          <p:nvPr/>
        </p:nvSpPr>
        <p:spPr>
          <a:xfrm>
            <a:off x="3359679" y="414072"/>
            <a:ext cx="4379270" cy="338068"/>
          </a:xfrm>
          <a:custGeom>
            <a:avLst/>
            <a:gdLst/>
            <a:ahLst/>
            <a:cxnLst/>
            <a:rect l="l" t="t" r="r" b="b"/>
            <a:pathLst>
              <a:path w="3888104" h="320675">
                <a:moveTo>
                  <a:pt x="3731209" y="0"/>
                </a:moveTo>
                <a:lnTo>
                  <a:pt x="156794" y="0"/>
                </a:lnTo>
                <a:lnTo>
                  <a:pt x="107232" y="8173"/>
                </a:lnTo>
                <a:lnTo>
                  <a:pt x="64190" y="30933"/>
                </a:lnTo>
                <a:lnTo>
                  <a:pt x="30250" y="65639"/>
                </a:lnTo>
                <a:lnTo>
                  <a:pt x="7992" y="109649"/>
                </a:lnTo>
                <a:lnTo>
                  <a:pt x="0" y="160324"/>
                </a:lnTo>
                <a:lnTo>
                  <a:pt x="7992" y="211005"/>
                </a:lnTo>
                <a:lnTo>
                  <a:pt x="30250" y="255020"/>
                </a:lnTo>
                <a:lnTo>
                  <a:pt x="64190" y="289727"/>
                </a:lnTo>
                <a:lnTo>
                  <a:pt x="107232" y="312488"/>
                </a:lnTo>
                <a:lnTo>
                  <a:pt x="156794" y="320662"/>
                </a:lnTo>
                <a:lnTo>
                  <a:pt x="3731209" y="320662"/>
                </a:lnTo>
                <a:lnTo>
                  <a:pt x="3780765" y="312488"/>
                </a:lnTo>
                <a:lnTo>
                  <a:pt x="3823807" y="289727"/>
                </a:lnTo>
                <a:lnTo>
                  <a:pt x="3857749" y="255020"/>
                </a:lnTo>
                <a:lnTo>
                  <a:pt x="3880009" y="211005"/>
                </a:lnTo>
                <a:lnTo>
                  <a:pt x="3888003" y="160324"/>
                </a:lnTo>
                <a:lnTo>
                  <a:pt x="3880009" y="109649"/>
                </a:lnTo>
                <a:lnTo>
                  <a:pt x="3857749" y="65639"/>
                </a:lnTo>
                <a:lnTo>
                  <a:pt x="3823807" y="30933"/>
                </a:lnTo>
                <a:lnTo>
                  <a:pt x="3780765" y="8173"/>
                </a:lnTo>
                <a:lnTo>
                  <a:pt x="3731209" y="0"/>
                </a:lnTo>
                <a:close/>
              </a:path>
            </a:pathLst>
          </a:custGeom>
          <a:solidFill>
            <a:srgbClr val="FFFFFF"/>
          </a:solidFill>
        </p:spPr>
        <p:txBody>
          <a:bodyPr wrap="square" lIns="0" tIns="0" rIns="0" bIns="0" rtlCol="0" anchor="ctr"/>
          <a:lstStyle/>
          <a:p>
            <a:pPr algn="ctr"/>
            <a:r>
              <a:rPr lang="es-ES" sz="1400" b="1">
                <a:solidFill>
                  <a:schemeClr val="tx1"/>
                </a:solidFill>
                <a:latin typeface="Tahoma" panose="020B0604030504040204" pitchFamily="34" charset="0"/>
                <a:ea typeface="Tahoma" panose="020B0604030504040204" pitchFamily="34" charset="0"/>
                <a:cs typeface="Tahoma" panose="020B0604030504040204" pitchFamily="34" charset="0"/>
              </a:rPr>
              <a:t>Perplexity Sonar</a:t>
            </a:r>
            <a:endParaRPr sz="1400" b="1">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0" name="object 5">
            <a:extLst>
              <a:ext uri="{FF2B5EF4-FFF2-40B4-BE49-F238E27FC236}">
                <a16:creationId xmlns:a16="http://schemas.microsoft.com/office/drawing/2014/main" id="{5F1B12F3-576C-E9CF-DC71-599BA55DF601}"/>
              </a:ext>
            </a:extLst>
          </p:cNvPr>
          <p:cNvSpPr/>
          <p:nvPr/>
        </p:nvSpPr>
        <p:spPr>
          <a:xfrm>
            <a:off x="7561648" y="530493"/>
            <a:ext cx="127528" cy="127528"/>
          </a:xfrm>
          <a:custGeom>
            <a:avLst/>
            <a:gdLst/>
            <a:ahLst/>
            <a:cxnLst/>
            <a:rect l="l" t="t" r="r" b="b"/>
            <a:pathLst>
              <a:path w="127635" h="127634">
                <a:moveTo>
                  <a:pt x="127177" y="0"/>
                </a:moveTo>
                <a:lnTo>
                  <a:pt x="0" y="127177"/>
                </a:lnTo>
              </a:path>
              <a:path w="127635" h="127634">
                <a:moveTo>
                  <a:pt x="127177" y="127177"/>
                </a:moveTo>
                <a:lnTo>
                  <a:pt x="0" y="0"/>
                </a:lnTo>
              </a:path>
            </a:pathLst>
          </a:custGeom>
          <a:ln w="16141">
            <a:solidFill>
              <a:srgbClr val="000000"/>
            </a:solidFill>
          </a:ln>
        </p:spPr>
        <p:txBody>
          <a:bodyPr wrap="square" lIns="0" tIns="0" rIns="0" bIns="0" rtlCol="0"/>
          <a:lstStyle/>
          <a:p>
            <a:endParaRPr sz="1799"/>
          </a:p>
        </p:txBody>
      </p:sp>
      <p:graphicFrame>
        <p:nvGraphicFramePr>
          <p:cNvPr id="3" name="Tabla 2">
            <a:extLst>
              <a:ext uri="{FF2B5EF4-FFF2-40B4-BE49-F238E27FC236}">
                <a16:creationId xmlns:a16="http://schemas.microsoft.com/office/drawing/2014/main" id="{AD5D0371-AA53-3485-0E90-F97711498799}"/>
              </a:ext>
            </a:extLst>
          </p:cNvPr>
          <p:cNvGraphicFramePr>
            <a:graphicFrameLocks noGrp="1"/>
          </p:cNvGraphicFramePr>
          <p:nvPr>
            <p:extLst>
              <p:ext uri="{D42A27DB-BD31-4B8C-83A1-F6EECF244321}">
                <p14:modId xmlns:p14="http://schemas.microsoft.com/office/powerpoint/2010/main" val="1166741230"/>
              </p:ext>
            </p:extLst>
          </p:nvPr>
        </p:nvGraphicFramePr>
        <p:xfrm>
          <a:off x="3035299" y="2408969"/>
          <a:ext cx="5865289" cy="4991108"/>
        </p:xfrm>
        <a:graphic>
          <a:graphicData uri="http://schemas.openxmlformats.org/drawingml/2006/table">
            <a:tbl>
              <a:tblPr/>
              <a:tblGrid>
                <a:gridCol w="535472">
                  <a:extLst>
                    <a:ext uri="{9D8B030D-6E8A-4147-A177-3AD203B41FA5}">
                      <a16:colId xmlns:a16="http://schemas.microsoft.com/office/drawing/2014/main" val="511825786"/>
                    </a:ext>
                  </a:extLst>
                </a:gridCol>
                <a:gridCol w="809435">
                  <a:extLst>
                    <a:ext uri="{9D8B030D-6E8A-4147-A177-3AD203B41FA5}">
                      <a16:colId xmlns:a16="http://schemas.microsoft.com/office/drawing/2014/main" val="2502302039"/>
                    </a:ext>
                  </a:extLst>
                </a:gridCol>
                <a:gridCol w="772076">
                  <a:extLst>
                    <a:ext uri="{9D8B030D-6E8A-4147-A177-3AD203B41FA5}">
                      <a16:colId xmlns:a16="http://schemas.microsoft.com/office/drawing/2014/main" val="1749348401"/>
                    </a:ext>
                  </a:extLst>
                </a:gridCol>
                <a:gridCol w="971322">
                  <a:extLst>
                    <a:ext uri="{9D8B030D-6E8A-4147-A177-3AD203B41FA5}">
                      <a16:colId xmlns:a16="http://schemas.microsoft.com/office/drawing/2014/main" val="1506259636"/>
                    </a:ext>
                  </a:extLst>
                </a:gridCol>
                <a:gridCol w="585284">
                  <a:extLst>
                    <a:ext uri="{9D8B030D-6E8A-4147-A177-3AD203B41FA5}">
                      <a16:colId xmlns:a16="http://schemas.microsoft.com/office/drawing/2014/main" val="123937048"/>
                    </a:ext>
                  </a:extLst>
                </a:gridCol>
                <a:gridCol w="647548">
                  <a:extLst>
                    <a:ext uri="{9D8B030D-6E8A-4147-A177-3AD203B41FA5}">
                      <a16:colId xmlns:a16="http://schemas.microsoft.com/office/drawing/2014/main" val="1860179967"/>
                    </a:ext>
                  </a:extLst>
                </a:gridCol>
                <a:gridCol w="772076">
                  <a:extLst>
                    <a:ext uri="{9D8B030D-6E8A-4147-A177-3AD203B41FA5}">
                      <a16:colId xmlns:a16="http://schemas.microsoft.com/office/drawing/2014/main" val="257523545"/>
                    </a:ext>
                  </a:extLst>
                </a:gridCol>
                <a:gridCol w="772076">
                  <a:extLst>
                    <a:ext uri="{9D8B030D-6E8A-4147-A177-3AD203B41FA5}">
                      <a16:colId xmlns:a16="http://schemas.microsoft.com/office/drawing/2014/main" val="286510767"/>
                    </a:ext>
                  </a:extLst>
                </a:gridCol>
              </a:tblGrid>
              <a:tr h="261510">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Posición</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Farma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Visibility Score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Sentiment Score (when found)</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Mentions</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Citations</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Av. Position (when found)</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8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Top 3 Visibility</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2512270138"/>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89,3%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675690659"/>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Novartis</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90,9%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84,4%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440994675"/>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AstraZeneca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83,3%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81,3%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027980130"/>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Janssen</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76,9%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281620552"/>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GlaxoSmithKline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67,1%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58,9%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15966886"/>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05710597"/>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06825301"/>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68,4%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395021197"/>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Bayer</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55,6%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559519187"/>
                  </a:ext>
                </a:extLst>
              </a:tr>
              <a:tr h="246566">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Boehringer Ingelheim</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52,6%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66,6%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4527191"/>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62,9%</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210528198"/>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47,6%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54649167"/>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GSK</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47,2%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100,0%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293257542"/>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44,2%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137197331"/>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Rovi</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42,3%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57,3%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741347128"/>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16º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Faes Farma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39,2%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70,8%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921215479"/>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Reig Jofre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35,2%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233214115"/>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Astellas Pharma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33,7%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51181837"/>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19º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Normon</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32,4%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502792812"/>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31,0%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65,0%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13,4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657416844"/>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21º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AbbVie</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29,6%</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61,1%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14,3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164771215"/>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26,7%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62,5%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15,2</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043107281"/>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23º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22,4%</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87,5%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17</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760549320"/>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24º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Novo Nordisk</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accent4">
                        <a:lumMod val="40000"/>
                        <a:lumOff val="60000"/>
                      </a:schemeClr>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12,3%</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18</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924958166"/>
                  </a:ext>
                </a:extLst>
              </a:tr>
              <a:tr h="186793">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25º</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Ferrer</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11,5%</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50,0%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20</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700" b="0"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t>
                      </a:r>
                    </a:p>
                  </a:txBody>
                  <a:tcPr marL="7472" marR="7472" marT="747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1327929418"/>
                  </a:ext>
                </a:extLst>
              </a:tr>
            </a:tbl>
          </a:graphicData>
        </a:graphic>
      </p:graphicFrame>
      <p:sp>
        <p:nvSpPr>
          <p:cNvPr id="5" name="object 2">
            <a:extLst>
              <a:ext uri="{FF2B5EF4-FFF2-40B4-BE49-F238E27FC236}">
                <a16:creationId xmlns:a16="http://schemas.microsoft.com/office/drawing/2014/main" id="{28440C19-CC10-7A10-8E78-8E83B894A19B}"/>
              </a:ext>
            </a:extLst>
          </p:cNvPr>
          <p:cNvSpPr txBox="1"/>
          <p:nvPr/>
        </p:nvSpPr>
        <p:spPr>
          <a:xfrm>
            <a:off x="3035299" y="1174566"/>
            <a:ext cx="6719545" cy="1342921"/>
          </a:xfrm>
          <a:prstGeom prst="rect">
            <a:avLst/>
          </a:prstGeom>
        </p:spPr>
        <p:txBody>
          <a:bodyPr vert="horz" wrap="square" lIns="0" tIns="12689" rIns="0" bIns="0" rtlCol="0">
            <a:spAutoFit/>
          </a:bodyPr>
          <a:lstStyle/>
          <a:p>
            <a:pPr marL="12690" marR="21573" algn="just">
              <a:spcBef>
                <a:spcPts val="100"/>
              </a:spcBef>
            </a:pPr>
            <a:r>
              <a:rPr lang="es-ES" sz="1049" b="1">
                <a:latin typeface="Tahoma" panose="020B0604030504040204" pitchFamily="34" charset="0"/>
                <a:cs typeface="Tahoma" panose="020B0604030504040204" pitchFamily="34" charset="0"/>
              </a:rPr>
              <a:t>Pfizer, Novartis y AstraZeneca son las mejores farmacéuticas en España según </a:t>
            </a:r>
            <a:r>
              <a:rPr lang="es-ES" sz="1049" b="1" err="1">
                <a:latin typeface="Tahoma" panose="020B0604030504040204" pitchFamily="34" charset="0"/>
                <a:cs typeface="Tahoma" panose="020B0604030504040204" pitchFamily="34" charset="0"/>
              </a:rPr>
              <a:t>Preplexity</a:t>
            </a:r>
            <a:r>
              <a:rPr lang="es-ES" sz="1049" b="1">
                <a:latin typeface="Tahoma" panose="020B0604030504040204" pitchFamily="34" charset="0"/>
                <a:cs typeface="Tahoma" panose="020B0604030504040204" pitchFamily="34" charset="0"/>
              </a:rPr>
              <a:t>.</a:t>
            </a:r>
            <a:r>
              <a:rPr lang="es-ES" sz="1049">
                <a:latin typeface="Tahoma" panose="020B0604030504040204" pitchFamily="34" charset="0"/>
                <a:cs typeface="Tahoma" panose="020B0604030504040204" pitchFamily="34" charset="0"/>
              </a:rPr>
              <a:t> En el caso de Pfizer, ha conseguido un 100% de </a:t>
            </a:r>
            <a:r>
              <a:rPr lang="es-ES" sz="1049" err="1">
                <a:latin typeface="Tahoma" panose="020B0604030504040204" pitchFamily="34" charset="0"/>
                <a:cs typeface="Tahoma" panose="020B0604030504040204" pitchFamily="34" charset="0"/>
              </a:rPr>
              <a:t>Visibility</a:t>
            </a:r>
            <a:r>
              <a:rPr lang="es-ES" sz="1049">
                <a:latin typeface="Tahoma" panose="020B0604030504040204" pitchFamily="34" charset="0"/>
                <a:cs typeface="Tahoma" panose="020B0604030504040204" pitchFamily="34" charset="0"/>
              </a:rPr>
              <a:t> Score y un 89,3% de </a:t>
            </a:r>
            <a:r>
              <a:rPr lang="es-ES" sz="1049" err="1">
                <a:latin typeface="Tahoma" panose="020B0604030504040204" pitchFamily="34" charset="0"/>
                <a:cs typeface="Tahoma" panose="020B0604030504040204" pitchFamily="34" charset="0"/>
              </a:rPr>
              <a:t>Sentiment</a:t>
            </a:r>
            <a:r>
              <a:rPr lang="es-ES" sz="1049">
                <a:latin typeface="Tahoma" panose="020B0604030504040204" pitchFamily="34" charset="0"/>
                <a:cs typeface="Tahoma" panose="020B0604030504040204" pitchFamily="34" charset="0"/>
              </a:rPr>
              <a:t> Score como métricas más destacadas.</a:t>
            </a:r>
          </a:p>
          <a:p>
            <a:pPr marL="12690" marR="21573" algn="just">
              <a:spcBef>
                <a:spcPts val="100"/>
              </a:spcBef>
            </a:pPr>
            <a:endParaRPr lang="es-ES" sz="1049">
              <a:latin typeface="Tahoma" panose="020B0604030504040204" pitchFamily="34" charset="0"/>
              <a:cs typeface="Tahoma" panose="020B0604030504040204" pitchFamily="34" charset="0"/>
            </a:endParaRPr>
          </a:p>
          <a:p>
            <a:pPr marL="12690" marR="21573" algn="just">
              <a:spcBef>
                <a:spcPts val="100"/>
              </a:spcBef>
            </a:pPr>
            <a:r>
              <a:rPr lang="es-ES" sz="1049">
                <a:latin typeface="Tahoma" panose="020B0604030504040204" pitchFamily="34" charset="0"/>
                <a:cs typeface="Tahoma" panose="020B0604030504040204" pitchFamily="34" charset="0"/>
              </a:rPr>
              <a:t>De las 25 Top farmacéuticas analizadas en este observatorio, 20 aparecen en este ranking. Mostrando que otras Farmacéuticas, sin tener tanto poder económico han conseguido entrar en este ranking, destacando </a:t>
            </a:r>
            <a:r>
              <a:rPr lang="es-ES" sz="1049" err="1">
                <a:latin typeface="Tahoma" panose="020B0604030504040204" pitchFamily="34" charset="0"/>
                <a:cs typeface="Tahoma" panose="020B0604030504040204" pitchFamily="34" charset="0"/>
              </a:rPr>
              <a:t>Faes</a:t>
            </a:r>
            <a:r>
              <a:rPr lang="es-ES" sz="1049">
                <a:latin typeface="Tahoma" panose="020B0604030504040204" pitchFamily="34" charset="0"/>
                <a:cs typeface="Tahoma" panose="020B0604030504040204" pitchFamily="34" charset="0"/>
              </a:rPr>
              <a:t> </a:t>
            </a:r>
            <a:r>
              <a:rPr lang="es-ES" sz="1049" err="1">
                <a:latin typeface="Tahoma" panose="020B0604030504040204" pitchFamily="34" charset="0"/>
                <a:cs typeface="Tahoma" panose="020B0604030504040204" pitchFamily="34" charset="0"/>
              </a:rPr>
              <a:t>Farma</a:t>
            </a:r>
            <a:r>
              <a:rPr lang="es-ES" sz="1049">
                <a:latin typeface="Tahoma" panose="020B0604030504040204" pitchFamily="34" charset="0"/>
                <a:cs typeface="Tahoma" panose="020B0604030504040204" pitchFamily="34" charset="0"/>
              </a:rPr>
              <a:t> en el 16º puesto o Reig Jofré el 17º.</a:t>
            </a:r>
          </a:p>
          <a:p>
            <a:pPr marL="12690" marR="21573" algn="just">
              <a:spcBef>
                <a:spcPts val="100"/>
              </a:spcBef>
            </a:pPr>
            <a:endParaRPr lang="es-ES" sz="1049">
              <a:latin typeface="Tahoma" panose="020B0604030504040204" pitchFamily="34" charset="0"/>
              <a:cs typeface="Tahoma" panose="020B0604030504040204" pitchFamily="34" charset="0"/>
            </a:endParaRPr>
          </a:p>
        </p:txBody>
      </p:sp>
      <p:sp>
        <p:nvSpPr>
          <p:cNvPr id="2" name="Rectángulo 1">
            <a:extLst>
              <a:ext uri="{FF2B5EF4-FFF2-40B4-BE49-F238E27FC236}">
                <a16:creationId xmlns:a16="http://schemas.microsoft.com/office/drawing/2014/main" id="{FBA53B86-CC1A-C380-BE05-221B10EE9AF6}"/>
              </a:ext>
            </a:extLst>
          </p:cNvPr>
          <p:cNvSpPr/>
          <p:nvPr/>
        </p:nvSpPr>
        <p:spPr>
          <a:xfrm>
            <a:off x="8991600" y="6038850"/>
            <a:ext cx="209550" cy="209550"/>
          </a:xfrm>
          <a:prstGeom prst="rect">
            <a:avLst/>
          </a:prstGeom>
          <a:solidFill>
            <a:schemeClr val="accent4">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4" name="Rectángulo 3">
            <a:extLst>
              <a:ext uri="{FF2B5EF4-FFF2-40B4-BE49-F238E27FC236}">
                <a16:creationId xmlns:a16="http://schemas.microsoft.com/office/drawing/2014/main" id="{11C01583-7630-0A15-BC45-9CCF02CC156B}"/>
              </a:ext>
            </a:extLst>
          </p:cNvPr>
          <p:cNvSpPr/>
          <p:nvPr/>
        </p:nvSpPr>
        <p:spPr>
          <a:xfrm>
            <a:off x="8991600" y="6377400"/>
            <a:ext cx="209550" cy="209550"/>
          </a:xfrm>
          <a:prstGeom prst="rect">
            <a:avLst/>
          </a:prstGeom>
          <a:solidFill>
            <a:schemeClr val="accent3">
              <a:lumMod val="40000"/>
              <a:lumOff val="60000"/>
            </a:schemeClr>
          </a:solidFill>
          <a:ln w="25400" cap="flat">
            <a:noFill/>
            <a:prstDash val="solid"/>
            <a:round/>
          </a:ln>
          <a:effectLst>
            <a:outerShdw blurRad="38100" dist="23000" dir="5400000" rotWithShape="0">
              <a:srgbClr val="000000">
                <a:alpha val="35000"/>
              </a:srgbClr>
            </a:outerShdw>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a:ln>
                <a:noFill/>
              </a:ln>
              <a:solidFill>
                <a:srgbClr val="000000"/>
              </a:solidFill>
              <a:effectLst/>
              <a:uFillTx/>
              <a:latin typeface="+mj-lt"/>
              <a:ea typeface="+mj-ea"/>
              <a:cs typeface="+mj-cs"/>
              <a:sym typeface="Helvetica Neue"/>
            </a:endParaRPr>
          </a:p>
        </p:txBody>
      </p:sp>
      <p:sp>
        <p:nvSpPr>
          <p:cNvPr id="7" name="CuadroTexto 6">
            <a:extLst>
              <a:ext uri="{FF2B5EF4-FFF2-40B4-BE49-F238E27FC236}">
                <a16:creationId xmlns:a16="http://schemas.microsoft.com/office/drawing/2014/main" id="{B20365CE-C676-C62D-ECAE-A910EC8F9503}"/>
              </a:ext>
            </a:extLst>
          </p:cNvPr>
          <p:cNvSpPr txBox="1"/>
          <p:nvPr/>
        </p:nvSpPr>
        <p:spPr>
          <a:xfrm>
            <a:off x="9201150" y="597435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Otras farmacéuticas que no están en el informe</a:t>
            </a:r>
          </a:p>
        </p:txBody>
      </p:sp>
      <p:sp>
        <p:nvSpPr>
          <p:cNvPr id="8" name="CuadroTexto 7">
            <a:extLst>
              <a:ext uri="{FF2B5EF4-FFF2-40B4-BE49-F238E27FC236}">
                <a16:creationId xmlns:a16="http://schemas.microsoft.com/office/drawing/2014/main" id="{9E578A70-860C-C621-B49C-28D29451665A}"/>
              </a:ext>
            </a:extLst>
          </p:cNvPr>
          <p:cNvSpPr txBox="1"/>
          <p:nvPr/>
        </p:nvSpPr>
        <p:spPr>
          <a:xfrm>
            <a:off x="9201150" y="6312900"/>
            <a:ext cx="1200151" cy="33855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Farmacias, </a:t>
            </a:r>
            <a:r>
              <a:rPr kumimoji="0" lang="es-ES" sz="800" b="0" i="0" u="none" strike="noStrike" cap="none" spc="0" normalizeH="0" baseline="0" err="1">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ecommerce</a:t>
            </a:r>
            <a:r>
              <a:rPr kumimoji="0" lang="es-ES" sz="800" b="0" i="0" u="none" strike="noStrike" cap="none" spc="0" normalizeH="0" baseline="0">
                <a:ln>
                  <a:noFill/>
                </a:ln>
                <a:solidFill>
                  <a:srgbClr val="000000"/>
                </a:solidFill>
                <a:effectLst/>
                <a:uFillTx/>
                <a:latin typeface="Tahoma" panose="020B0604030504040204" pitchFamily="34" charset="0"/>
                <a:ea typeface="Tahoma" panose="020B0604030504040204" pitchFamily="34" charset="0"/>
                <a:cs typeface="Tahoma" panose="020B0604030504040204" pitchFamily="34" charset="0"/>
                <a:sym typeface="Helvetica Neue"/>
              </a:rPr>
              <a:t> y otros negocios</a:t>
            </a:r>
          </a:p>
        </p:txBody>
      </p:sp>
      <p:sp>
        <p:nvSpPr>
          <p:cNvPr id="9" name="object 14">
            <a:extLst>
              <a:ext uri="{FF2B5EF4-FFF2-40B4-BE49-F238E27FC236}">
                <a16:creationId xmlns:a16="http://schemas.microsoft.com/office/drawing/2014/main" id="{F6B82E4E-1C60-B7F3-00E4-96E5152A5670}"/>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43</a:t>
            </a:fld>
            <a:endParaRPr lang="es-ES" dirty="0"/>
          </a:p>
        </p:txBody>
      </p:sp>
    </p:spTree>
    <p:extLst>
      <p:ext uri="{BB962C8B-B14F-4D97-AF65-F5344CB8AC3E}">
        <p14:creationId xmlns:p14="http://schemas.microsoft.com/office/powerpoint/2010/main" val="1332185565"/>
      </p:ext>
    </p:extLst>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6" name="object 2"/>
          <p:cNvSpPr/>
          <p:nvPr/>
        </p:nvSpPr>
        <p:spPr>
          <a:xfrm>
            <a:off x="-3" y="-1"/>
            <a:ext cx="10692009" cy="7560007"/>
          </a:xfrm>
          <a:prstGeom prst="rect">
            <a:avLst/>
          </a:prstGeom>
          <a:solidFill>
            <a:srgbClr val="070C10"/>
          </a:solidFill>
          <a:ln w="12700">
            <a:miter lim="400000"/>
          </a:ln>
        </p:spPr>
        <p:txBody>
          <a:bodyPr lIns="45718" tIns="45718" rIns="45718" bIns="45718"/>
          <a:lstStyle/>
          <a:p>
            <a:pPr>
              <a:defRPr>
                <a:latin typeface="Calibri"/>
                <a:ea typeface="Calibri"/>
                <a:cs typeface="Calibri"/>
                <a:sym typeface="Calibri"/>
              </a:defRPr>
            </a:pPr>
            <a:endParaRPr/>
          </a:p>
        </p:txBody>
      </p:sp>
      <p:grpSp>
        <p:nvGrpSpPr>
          <p:cNvPr id="772" name="object 3"/>
          <p:cNvGrpSpPr/>
          <p:nvPr/>
        </p:nvGrpSpPr>
        <p:grpSpPr>
          <a:xfrm>
            <a:off x="-4" y="89"/>
            <a:ext cx="10692008" cy="7560000"/>
            <a:chOff x="-2" y="44"/>
            <a:chExt cx="10692006" cy="7559998"/>
          </a:xfrm>
        </p:grpSpPr>
        <p:pic>
          <p:nvPicPr>
            <p:cNvPr id="767" name="object 4" descr="object 4"/>
            <p:cNvPicPr>
              <a:picLocks noChangeAspect="1"/>
            </p:cNvPicPr>
            <p:nvPr/>
          </p:nvPicPr>
          <p:blipFill>
            <a:blip r:embed="rId2"/>
            <a:stretch>
              <a:fillRect/>
            </a:stretch>
          </p:blipFill>
          <p:spPr>
            <a:xfrm>
              <a:off x="-3" y="3330039"/>
              <a:ext cx="10403998" cy="4230005"/>
            </a:xfrm>
            <a:prstGeom prst="rect">
              <a:avLst/>
            </a:prstGeom>
            <a:ln w="12700" cap="flat">
              <a:noFill/>
              <a:miter lim="400000"/>
            </a:ln>
            <a:effectLst/>
          </p:spPr>
        </p:pic>
        <p:pic>
          <p:nvPicPr>
            <p:cNvPr id="768" name="object 5" descr="object 5"/>
            <p:cNvPicPr>
              <a:picLocks noChangeAspect="1"/>
            </p:cNvPicPr>
            <p:nvPr/>
          </p:nvPicPr>
          <p:blipFill>
            <a:blip r:embed="rId3"/>
            <a:stretch>
              <a:fillRect/>
            </a:stretch>
          </p:blipFill>
          <p:spPr>
            <a:xfrm>
              <a:off x="719998" y="44"/>
              <a:ext cx="9972007" cy="4643998"/>
            </a:xfrm>
            <a:prstGeom prst="rect">
              <a:avLst/>
            </a:prstGeom>
            <a:ln w="12700" cap="flat">
              <a:noFill/>
              <a:miter lim="400000"/>
            </a:ln>
            <a:effectLst/>
          </p:spPr>
        </p:pic>
        <p:grpSp>
          <p:nvGrpSpPr>
            <p:cNvPr id="771" name="object 6"/>
            <p:cNvGrpSpPr/>
            <p:nvPr/>
          </p:nvGrpSpPr>
          <p:grpSpPr>
            <a:xfrm>
              <a:off x="2916001" y="6264172"/>
              <a:ext cx="358957" cy="355503"/>
              <a:chOff x="0" y="0"/>
              <a:chExt cx="358956" cy="355502"/>
            </a:xfrm>
          </p:grpSpPr>
          <p:sp>
            <p:nvSpPr>
              <p:cNvPr id="769" name="Línea"/>
              <p:cNvSpPr/>
              <p:nvPr/>
            </p:nvSpPr>
            <p:spPr>
              <a:xfrm>
                <a:off x="-1" y="-1"/>
                <a:ext cx="357130" cy="177753"/>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10885" y="11484"/>
                    </a:lnTo>
                    <a:lnTo>
                      <a:pt x="12039" y="17562"/>
                    </a:lnTo>
                    <a:lnTo>
                      <a:pt x="15273" y="20259"/>
                    </a:lnTo>
                    <a:lnTo>
                      <a:pt x="21600" y="21600"/>
                    </a:lnTo>
                    <a:lnTo>
                      <a:pt x="0" y="21600"/>
                    </a:lnTo>
                  </a:path>
                </a:pathLst>
              </a:custGeom>
              <a:noFill/>
              <a:ln w="18097" cap="flat">
                <a:solidFill>
                  <a:srgbClr val="DCDEDD"/>
                </a:solidFill>
                <a:prstDash val="solid"/>
                <a:round/>
              </a:ln>
              <a:effectLst/>
            </p:spPr>
            <p:txBody>
              <a:bodyPr wrap="square" lIns="45718" tIns="45718" rIns="45718" bIns="45718" numCol="1" anchor="t">
                <a:noAutofit/>
              </a:bodyPr>
              <a:lstStyle/>
              <a:p>
                <a:pPr>
                  <a:defRPr>
                    <a:latin typeface="Calibri"/>
                    <a:ea typeface="Calibri"/>
                    <a:cs typeface="Calibri"/>
                    <a:sym typeface="Calibri"/>
                  </a:defRPr>
                </a:pPr>
                <a:endParaRPr/>
              </a:p>
            </p:txBody>
          </p:sp>
          <p:sp>
            <p:nvSpPr>
              <p:cNvPr id="770" name="Línea"/>
              <p:cNvSpPr/>
              <p:nvPr/>
            </p:nvSpPr>
            <p:spPr>
              <a:xfrm>
                <a:off x="180390" y="177749"/>
                <a:ext cx="178567" cy="17775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71" y="10115"/>
                    </a:lnTo>
                    <a:lnTo>
                      <a:pt x="2478" y="4037"/>
                    </a:lnTo>
                    <a:lnTo>
                      <a:pt x="8946" y="1340"/>
                    </a:lnTo>
                    <a:lnTo>
                      <a:pt x="21600" y="0"/>
                    </a:lnTo>
                  </a:path>
                </a:pathLst>
              </a:custGeom>
              <a:noFill/>
              <a:ln w="18097" cap="flat">
                <a:solidFill>
                  <a:srgbClr val="DCDEDD"/>
                </a:solidFill>
                <a:prstDash val="solid"/>
                <a:round/>
              </a:ln>
              <a:effectLst/>
            </p:spPr>
            <p:txBody>
              <a:bodyPr wrap="square" lIns="45718" tIns="45718" rIns="45718" bIns="45718" numCol="1" anchor="t">
                <a:noAutofit/>
              </a:bodyPr>
              <a:lstStyle/>
              <a:p>
                <a:pPr>
                  <a:defRPr>
                    <a:latin typeface="Calibri"/>
                    <a:ea typeface="Calibri"/>
                    <a:cs typeface="Calibri"/>
                    <a:sym typeface="Calibri"/>
                  </a:defRPr>
                </a:pPr>
                <a:endParaRPr/>
              </a:p>
            </p:txBody>
          </p:sp>
        </p:grpSp>
      </p:grpSp>
      <p:sp>
        <p:nvSpPr>
          <p:cNvPr id="773" name="object 8"/>
          <p:cNvSpPr txBox="1"/>
          <p:nvPr/>
        </p:nvSpPr>
        <p:spPr>
          <a:xfrm>
            <a:off x="2816092" y="3527095"/>
            <a:ext cx="6586175" cy="1752601"/>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chor="t">
            <a:spAutoFit/>
          </a:bodyPr>
          <a:lstStyle/>
          <a:p>
            <a:pPr indent="12700">
              <a:spcBef>
                <a:spcPts val="1500"/>
              </a:spcBef>
              <a:defRPr sz="7200" b="1" spc="114">
                <a:solidFill>
                  <a:srgbClr val="FFFFFF"/>
                </a:solidFill>
                <a:latin typeface="Tahoma"/>
                <a:ea typeface="Tahoma"/>
                <a:cs typeface="Tahoma"/>
                <a:sym typeface="Tahoma"/>
              </a:defRPr>
            </a:pPr>
            <a:r>
              <a:rPr lang="es-ES">
                <a:latin typeface="Tahoma"/>
                <a:ea typeface="Tahoma"/>
                <a:cs typeface="Tahoma"/>
              </a:rPr>
              <a:t>6</a:t>
            </a:r>
          </a:p>
          <a:p>
            <a:pPr indent="12700">
              <a:spcBef>
                <a:spcPts val="1500"/>
              </a:spcBef>
              <a:defRPr sz="3000" b="1" spc="114">
                <a:solidFill>
                  <a:srgbClr val="FFFFFF"/>
                </a:solidFill>
                <a:latin typeface="Tahoma"/>
                <a:ea typeface="Tahoma"/>
                <a:cs typeface="Tahoma"/>
                <a:sym typeface="Tahoma"/>
              </a:defRPr>
            </a:pPr>
            <a:r>
              <a:t>CONCLUSIONES</a:t>
            </a:r>
          </a:p>
        </p:txBody>
      </p:sp>
      <p:pic>
        <p:nvPicPr>
          <p:cNvPr id="775" name="Marcador de posición de imagen 5" descr="Marcador de posición de imagen 5"/>
          <p:cNvPicPr>
            <a:picLocks noChangeAspect="1"/>
          </p:cNvPicPr>
          <p:nvPr/>
        </p:nvPicPr>
        <p:blipFill>
          <a:blip r:embed="rId4"/>
          <a:srcRect l="13995"/>
          <a:stretch>
            <a:fillRect/>
          </a:stretch>
        </p:blipFill>
        <p:spPr>
          <a:xfrm>
            <a:off x="6754703" y="-833107"/>
            <a:ext cx="5516164" cy="4277122"/>
          </a:xfrm>
          <a:custGeom>
            <a:avLst/>
            <a:gdLst/>
            <a:ahLst/>
            <a:cxnLst>
              <a:cxn ang="0">
                <a:pos x="wd2" y="hd2"/>
              </a:cxn>
              <a:cxn ang="5400000">
                <a:pos x="wd2" y="hd2"/>
              </a:cxn>
              <a:cxn ang="10800000">
                <a:pos x="wd2" y="hd2"/>
              </a:cxn>
              <a:cxn ang="16200000">
                <a:pos x="wd2" y="hd2"/>
              </a:cxn>
            </a:cxnLst>
            <a:rect l="0" t="0" r="r" b="b"/>
            <a:pathLst>
              <a:path w="21600" h="21600" extrusionOk="0">
                <a:moveTo>
                  <a:pt x="1688" y="0"/>
                </a:moveTo>
                <a:cubicBezTo>
                  <a:pt x="621" y="2176"/>
                  <a:pt x="0" y="4753"/>
                  <a:pt x="0" y="7518"/>
                </a:cubicBezTo>
                <a:cubicBezTo>
                  <a:pt x="0" y="15296"/>
                  <a:pt x="4889" y="21600"/>
                  <a:pt x="10920" y="21600"/>
                </a:cubicBezTo>
                <a:cubicBezTo>
                  <a:pt x="16171" y="21600"/>
                  <a:pt x="20553" y="16821"/>
                  <a:pt x="21600" y="10452"/>
                </a:cubicBezTo>
                <a:lnTo>
                  <a:pt x="21600" y="4596"/>
                </a:lnTo>
                <a:cubicBezTo>
                  <a:pt x="21328" y="2938"/>
                  <a:pt x="20832" y="1387"/>
                  <a:pt x="20152" y="0"/>
                </a:cubicBezTo>
                <a:lnTo>
                  <a:pt x="1688" y="0"/>
                </a:lnTo>
                <a:close/>
              </a:path>
            </a:pathLst>
          </a:custGeom>
          <a:ln w="12700">
            <a:miter lim="400000"/>
          </a:ln>
        </p:spPr>
      </p:pic>
    </p:spTree>
    <p:extLst>
      <p:ext uri="{BB962C8B-B14F-4D97-AF65-F5344CB8AC3E}">
        <p14:creationId xmlns:p14="http://schemas.microsoft.com/office/powerpoint/2010/main" val="1036454220"/>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F8BE3CDC-0D88-B102-D16B-D0914146DA67}"/>
              </a:ext>
            </a:extLst>
          </p:cNvPr>
          <p:cNvPicPr>
            <a:picLocks noChangeAspect="1"/>
          </p:cNvPicPr>
          <p:nvPr/>
        </p:nvPicPr>
        <p:blipFill>
          <a:blip r:embed="rId2"/>
          <a:stretch>
            <a:fillRect/>
          </a:stretch>
        </p:blipFill>
        <p:spPr>
          <a:xfrm flipH="1">
            <a:off x="256009" y="-17802"/>
            <a:ext cx="10692005" cy="3743994"/>
          </a:xfrm>
          <a:prstGeom prst="rect">
            <a:avLst/>
          </a:prstGeom>
          <a:ln w="12700">
            <a:miter lim="400000"/>
          </a:ln>
        </p:spPr>
      </p:pic>
      <p:sp>
        <p:nvSpPr>
          <p:cNvPr id="9" name="object 9">
            <a:extLst>
              <a:ext uri="{FF2B5EF4-FFF2-40B4-BE49-F238E27FC236}">
                <a16:creationId xmlns:a16="http://schemas.microsoft.com/office/drawing/2014/main" id="{C92D12D6-4ED1-394D-9849-533AF69711AD}"/>
              </a:ext>
            </a:extLst>
          </p:cNvPr>
          <p:cNvSpPr txBox="1"/>
          <p:nvPr/>
        </p:nvSpPr>
        <p:spPr>
          <a:xfrm>
            <a:off x="5301001" y="2523995"/>
            <a:ext cx="4970768" cy="4867999"/>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chor="t">
            <a:spAutoFit/>
          </a:bodyPr>
          <a:lstStyle/>
          <a:p>
            <a:pPr marL="12700" algn="just">
              <a:spcBef>
                <a:spcPts val="100"/>
              </a:spcBef>
            </a:pPr>
            <a:r>
              <a:rPr lang="es-ES" sz="1300" b="1">
                <a:solidFill>
                  <a:srgbClr val="2B3B88"/>
                </a:solidFill>
                <a:latin typeface="Tahoma"/>
                <a:cs typeface="Tahoma"/>
              </a:rPr>
              <a:t>Adaptarse: la única solución</a:t>
            </a:r>
            <a:endParaRPr lang="es-ES" sz="1300" b="1">
              <a:solidFill>
                <a:srgbClr val="2B3B88"/>
              </a:solidFill>
            </a:endParaRPr>
          </a:p>
          <a:p>
            <a:pPr marL="12700" marR="5080" algn="just">
              <a:spcBef>
                <a:spcPts val="1030"/>
              </a:spcBef>
            </a:pPr>
            <a:r>
              <a:rPr lang="en-US" sz="1000">
                <a:solidFill>
                  <a:srgbClr val="231F20"/>
                </a:solidFill>
                <a:latin typeface="Tahoma"/>
                <a:cs typeface="Tahoma"/>
              </a:rPr>
              <a:t>Solo el 4% de las </a:t>
            </a:r>
            <a:r>
              <a:rPr lang="en-US" sz="1000" err="1">
                <a:solidFill>
                  <a:srgbClr val="231F20"/>
                </a:solidFill>
                <a:latin typeface="Tahoma"/>
                <a:cs typeface="Tahoma"/>
              </a:rPr>
              <a:t>empresas</a:t>
            </a:r>
            <a:r>
              <a:rPr lang="en-US" sz="1000">
                <a:solidFill>
                  <a:srgbClr val="231F20"/>
                </a:solidFill>
                <a:latin typeface="Tahoma"/>
                <a:cs typeface="Tahoma"/>
              </a:rPr>
              <a:t> </a:t>
            </a:r>
            <a:r>
              <a:rPr lang="en-US" sz="1000" err="1">
                <a:solidFill>
                  <a:srgbClr val="231F20"/>
                </a:solidFill>
                <a:latin typeface="Tahoma"/>
                <a:cs typeface="Tahoma"/>
              </a:rPr>
              <a:t>tienen</a:t>
            </a:r>
            <a:r>
              <a:rPr lang="en-US" sz="1000">
                <a:solidFill>
                  <a:srgbClr val="231F20"/>
                </a:solidFill>
                <a:latin typeface="Tahoma"/>
                <a:cs typeface="Tahoma"/>
              </a:rPr>
              <a:t> </a:t>
            </a:r>
            <a:r>
              <a:rPr lang="en-US" sz="1000" err="1">
                <a:solidFill>
                  <a:srgbClr val="231F20"/>
                </a:solidFill>
                <a:latin typeface="Tahoma"/>
                <a:cs typeface="Tahoma"/>
              </a:rPr>
              <a:t>resultados</a:t>
            </a:r>
            <a:r>
              <a:rPr lang="en-US" sz="1000">
                <a:solidFill>
                  <a:srgbClr val="231F20"/>
                </a:solidFill>
                <a:latin typeface="Tahoma"/>
                <a:cs typeface="Tahoma"/>
              </a:rPr>
              <a:t> con Google AI Overviews y </a:t>
            </a:r>
            <a:r>
              <a:rPr lang="en-US" sz="1000" err="1">
                <a:solidFill>
                  <a:srgbClr val="231F20"/>
                </a:solidFill>
                <a:latin typeface="Tahoma"/>
                <a:cs typeface="Tahoma"/>
              </a:rPr>
              <a:t>ninguna</a:t>
            </a:r>
            <a:r>
              <a:rPr lang="en-US" sz="1000">
                <a:solidFill>
                  <a:srgbClr val="231F20"/>
                </a:solidFill>
                <a:latin typeface="Tahoma"/>
                <a:cs typeface="Tahoma"/>
              </a:rPr>
              <a:t> de </a:t>
            </a:r>
            <a:r>
              <a:rPr lang="en-US" sz="1000" err="1">
                <a:solidFill>
                  <a:srgbClr val="231F20"/>
                </a:solidFill>
                <a:latin typeface="Tahoma"/>
                <a:cs typeface="Tahoma"/>
              </a:rPr>
              <a:t>ellas</a:t>
            </a:r>
            <a:r>
              <a:rPr lang="en-US" sz="1000">
                <a:solidFill>
                  <a:srgbClr val="231F20"/>
                </a:solidFill>
                <a:latin typeface="Tahoma"/>
                <a:cs typeface="Tahoma"/>
              </a:rPr>
              <a:t> </a:t>
            </a:r>
            <a:r>
              <a:rPr lang="en-US" sz="1000" err="1">
                <a:solidFill>
                  <a:srgbClr val="231F20"/>
                </a:solidFill>
                <a:latin typeface="Tahoma"/>
                <a:cs typeface="Tahoma"/>
              </a:rPr>
              <a:t>aparece</a:t>
            </a:r>
            <a:r>
              <a:rPr lang="en-US" sz="1000">
                <a:solidFill>
                  <a:srgbClr val="231F20"/>
                </a:solidFill>
                <a:latin typeface="Tahoma"/>
                <a:cs typeface="Tahoma"/>
              </a:rPr>
              <a:t> </a:t>
            </a:r>
            <a:r>
              <a:rPr lang="en-US" sz="1000" err="1">
                <a:solidFill>
                  <a:srgbClr val="231F20"/>
                </a:solidFill>
                <a:latin typeface="Tahoma"/>
                <a:cs typeface="Tahoma"/>
              </a:rPr>
              <a:t>su</a:t>
            </a:r>
            <a:r>
              <a:rPr lang="en-US" sz="1000">
                <a:solidFill>
                  <a:srgbClr val="231F20"/>
                </a:solidFill>
                <a:latin typeface="Tahoma"/>
                <a:cs typeface="Tahoma"/>
              </a:rPr>
              <a:t> URL </a:t>
            </a:r>
            <a:r>
              <a:rPr lang="en-US" sz="1000" err="1">
                <a:solidFill>
                  <a:srgbClr val="231F20"/>
                </a:solidFill>
                <a:latin typeface="Tahoma"/>
                <a:cs typeface="Tahoma"/>
              </a:rPr>
              <a:t>como</a:t>
            </a:r>
            <a:r>
              <a:rPr lang="en-US" sz="1000">
                <a:solidFill>
                  <a:srgbClr val="231F20"/>
                </a:solidFill>
                <a:latin typeface="Tahoma"/>
                <a:cs typeface="Tahoma"/>
              </a:rPr>
              <a:t> Fuente de </a:t>
            </a:r>
            <a:r>
              <a:rPr lang="en-US" sz="1000" err="1">
                <a:solidFill>
                  <a:srgbClr val="231F20"/>
                </a:solidFill>
                <a:latin typeface="Tahoma"/>
                <a:cs typeface="Tahoma"/>
              </a:rPr>
              <a:t>referencia</a:t>
            </a:r>
            <a:r>
              <a:rPr lang="en-US" sz="1000">
                <a:solidFill>
                  <a:srgbClr val="231F20"/>
                </a:solidFill>
                <a:latin typeface="Tahoma"/>
                <a:cs typeface="Tahoma"/>
              </a:rPr>
              <a:t> en </a:t>
            </a:r>
            <a:r>
              <a:rPr lang="en-US" sz="1000" err="1">
                <a:solidFill>
                  <a:srgbClr val="231F20"/>
                </a:solidFill>
                <a:latin typeface="Tahoma"/>
                <a:cs typeface="Tahoma"/>
              </a:rPr>
              <a:t>este</a:t>
            </a:r>
            <a:r>
              <a:rPr lang="en-US" sz="1000">
                <a:solidFill>
                  <a:srgbClr val="231F20"/>
                </a:solidFill>
                <a:latin typeface="Tahoma"/>
                <a:cs typeface="Tahoma"/>
              </a:rPr>
              <a:t> nuevo </a:t>
            </a:r>
            <a:r>
              <a:rPr lang="en-US" sz="1000" err="1">
                <a:solidFill>
                  <a:srgbClr val="231F20"/>
                </a:solidFill>
                <a:latin typeface="Tahoma"/>
                <a:cs typeface="Tahoma"/>
              </a:rPr>
              <a:t>tipo</a:t>
            </a:r>
            <a:r>
              <a:rPr lang="en-US" sz="1000">
                <a:solidFill>
                  <a:srgbClr val="231F20"/>
                </a:solidFill>
                <a:latin typeface="Tahoma"/>
                <a:cs typeface="Tahoma"/>
              </a:rPr>
              <a:t> de </a:t>
            </a:r>
            <a:r>
              <a:rPr lang="en-US" sz="1000" err="1">
                <a:solidFill>
                  <a:srgbClr val="231F20"/>
                </a:solidFill>
                <a:latin typeface="Tahoma"/>
                <a:cs typeface="Tahoma"/>
              </a:rPr>
              <a:t>resultados</a:t>
            </a:r>
            <a:r>
              <a:rPr lang="en-US" sz="1000">
                <a:solidFill>
                  <a:srgbClr val="231F20"/>
                </a:solidFill>
                <a:latin typeface="Tahoma"/>
                <a:cs typeface="Tahoma"/>
              </a:rPr>
              <a:t>.</a:t>
            </a:r>
          </a:p>
          <a:p>
            <a:pPr marL="12700" marR="5080" algn="just">
              <a:spcBef>
                <a:spcPts val="1030"/>
              </a:spcBef>
            </a:pPr>
            <a:r>
              <a:rPr lang="en-US" sz="1000">
                <a:solidFill>
                  <a:srgbClr val="231F20"/>
                </a:solidFill>
                <a:latin typeface="Tahoma"/>
                <a:cs typeface="Tahoma"/>
              </a:rPr>
              <a:t>Tan solo la </a:t>
            </a:r>
            <a:r>
              <a:rPr lang="en-US" sz="1000" err="1">
                <a:solidFill>
                  <a:srgbClr val="231F20"/>
                </a:solidFill>
                <a:latin typeface="Tahoma"/>
                <a:cs typeface="Tahoma"/>
              </a:rPr>
              <a:t>mitad</a:t>
            </a:r>
            <a:r>
              <a:rPr lang="en-US" sz="1000">
                <a:solidFill>
                  <a:srgbClr val="231F20"/>
                </a:solidFill>
                <a:latin typeface="Tahoma"/>
                <a:cs typeface="Tahoma"/>
              </a:rPr>
              <a:t> </a:t>
            </a:r>
            <a:r>
              <a:rPr lang="en-US" sz="1000" err="1">
                <a:solidFill>
                  <a:srgbClr val="231F20"/>
                </a:solidFill>
                <a:latin typeface="Tahoma"/>
                <a:cs typeface="Tahoma"/>
              </a:rPr>
              <a:t>tiene</a:t>
            </a:r>
            <a:r>
              <a:rPr lang="en-US" sz="1000">
                <a:solidFill>
                  <a:srgbClr val="231F20"/>
                </a:solidFill>
                <a:latin typeface="Tahoma"/>
                <a:cs typeface="Tahoma"/>
              </a:rPr>
              <a:t> </a:t>
            </a:r>
            <a:r>
              <a:rPr lang="en-US" sz="1000" err="1">
                <a:solidFill>
                  <a:srgbClr val="231F20"/>
                </a:solidFill>
                <a:latin typeface="Tahoma"/>
                <a:cs typeface="Tahoma"/>
              </a:rPr>
              <a:t>formato</a:t>
            </a:r>
            <a:r>
              <a:rPr lang="en-US" sz="1000">
                <a:solidFill>
                  <a:srgbClr val="231F20"/>
                </a:solidFill>
                <a:latin typeface="Tahoma"/>
                <a:cs typeface="Tahoma"/>
              </a:rPr>
              <a:t> </a:t>
            </a:r>
            <a:r>
              <a:rPr lang="en-US" sz="1000" err="1">
                <a:solidFill>
                  <a:srgbClr val="231F20"/>
                </a:solidFill>
                <a:latin typeface="Tahoma"/>
                <a:cs typeface="Tahoma"/>
              </a:rPr>
              <a:t>enriquecido</a:t>
            </a:r>
            <a:r>
              <a:rPr lang="en-US" sz="1000">
                <a:solidFill>
                  <a:srgbClr val="231F20"/>
                </a:solidFill>
                <a:latin typeface="Tahoma"/>
                <a:cs typeface="Tahoma"/>
              </a:rPr>
              <a:t> de </a:t>
            </a:r>
            <a:r>
              <a:rPr lang="en-US" sz="1000" err="1">
                <a:solidFill>
                  <a:srgbClr val="231F20"/>
                </a:solidFill>
                <a:latin typeface="Tahoma"/>
                <a:cs typeface="Tahoma"/>
              </a:rPr>
              <a:t>empresa</a:t>
            </a:r>
            <a:r>
              <a:rPr lang="en-US" sz="1000">
                <a:solidFill>
                  <a:srgbClr val="231F20"/>
                </a:solidFill>
                <a:latin typeface="Tahoma"/>
                <a:cs typeface="Tahoma"/>
              </a:rPr>
              <a:t>, y solo 64% </a:t>
            </a:r>
            <a:r>
              <a:rPr lang="en-US" sz="1000" err="1">
                <a:solidFill>
                  <a:srgbClr val="231F20"/>
                </a:solidFill>
                <a:latin typeface="Tahoma"/>
                <a:cs typeface="Tahoma"/>
              </a:rPr>
              <a:t>una</a:t>
            </a:r>
            <a:r>
              <a:rPr lang="en-US" sz="1000">
                <a:solidFill>
                  <a:srgbClr val="231F20"/>
                </a:solidFill>
                <a:latin typeface="Tahoma"/>
                <a:cs typeface="Tahoma"/>
              </a:rPr>
              <a:t> Panel de </a:t>
            </a:r>
            <a:r>
              <a:rPr lang="en-US" sz="1000" err="1">
                <a:solidFill>
                  <a:srgbClr val="231F20"/>
                </a:solidFill>
                <a:latin typeface="Tahoma"/>
                <a:cs typeface="Tahoma"/>
              </a:rPr>
              <a:t>Empresa</a:t>
            </a:r>
            <a:r>
              <a:rPr lang="en-US" sz="1000">
                <a:solidFill>
                  <a:srgbClr val="231F20"/>
                </a:solidFill>
                <a:latin typeface="Tahoma"/>
                <a:cs typeface="Tahoma"/>
              </a:rPr>
              <a:t>.  </a:t>
            </a:r>
          </a:p>
          <a:p>
            <a:pPr marL="12700" marR="5080" algn="just">
              <a:spcBef>
                <a:spcPts val="1030"/>
              </a:spcBef>
            </a:pPr>
            <a:endParaRPr lang="en-US" sz="1000" spc="-10">
              <a:solidFill>
                <a:srgbClr val="231F20"/>
              </a:solidFill>
              <a:latin typeface="Tahoma"/>
              <a:cs typeface="Tahoma"/>
            </a:endParaRPr>
          </a:p>
          <a:p>
            <a:pPr marL="12700" marR="5080" algn="just">
              <a:spcBef>
                <a:spcPts val="1030"/>
              </a:spcBef>
            </a:pPr>
            <a:endParaRPr lang="en-US" sz="1000" spc="-10">
              <a:solidFill>
                <a:srgbClr val="231F20"/>
              </a:solidFill>
              <a:latin typeface="Tahoma"/>
              <a:cs typeface="Tahoma"/>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a:latin typeface="Calibri"/>
              <a:ea typeface="Calibri"/>
              <a:cs typeface="Calibri"/>
            </a:endParaRPr>
          </a:p>
          <a:p>
            <a:pPr algn="just">
              <a:defRPr sz="1000">
                <a:latin typeface="Tahoma"/>
                <a:ea typeface="Tahoma"/>
                <a:cs typeface="Tahoma"/>
                <a:sym typeface="Tahoma"/>
              </a:defRPr>
            </a:pPr>
            <a:endParaRPr>
              <a:latin typeface="Calibri"/>
              <a:ea typeface="Calibri"/>
              <a:cs typeface="Calibri"/>
              <a:sym typeface="Calibri"/>
            </a:endParaRPr>
          </a:p>
        </p:txBody>
      </p:sp>
      <p:sp>
        <p:nvSpPr>
          <p:cNvPr id="5" name="object 9">
            <a:extLst>
              <a:ext uri="{FF2B5EF4-FFF2-40B4-BE49-F238E27FC236}">
                <a16:creationId xmlns:a16="http://schemas.microsoft.com/office/drawing/2014/main" id="{4D3585DF-5EC7-B2D6-4009-A3572B0925CF}"/>
              </a:ext>
            </a:extLst>
          </p:cNvPr>
          <p:cNvSpPr txBox="1"/>
          <p:nvPr/>
        </p:nvSpPr>
        <p:spPr>
          <a:xfrm>
            <a:off x="478844" y="2523995"/>
            <a:ext cx="4468060" cy="5047536"/>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marL="12700" algn="just">
              <a:spcBef>
                <a:spcPts val="100"/>
              </a:spcBef>
            </a:pPr>
            <a:r>
              <a:rPr lang="es-ES" sz="1300" b="1">
                <a:solidFill>
                  <a:srgbClr val="2B3B88"/>
                </a:solidFill>
                <a:latin typeface="Tahoma"/>
                <a:cs typeface="Tahoma"/>
              </a:rPr>
              <a:t>Grandes Cambios</a:t>
            </a:r>
            <a:endParaRPr lang="es-ES" sz="1300" b="1">
              <a:solidFill>
                <a:srgbClr val="2B3B88"/>
              </a:solidFill>
            </a:endParaRPr>
          </a:p>
          <a:p>
            <a:pPr marL="12700" marR="5080" algn="just">
              <a:spcBef>
                <a:spcPts val="1030"/>
              </a:spcBef>
            </a:pPr>
            <a:r>
              <a:rPr lang="en-US" sz="1000">
                <a:solidFill>
                  <a:srgbClr val="231F20"/>
                </a:solidFill>
                <a:latin typeface="Tahoma"/>
                <a:cs typeface="Tahoma"/>
              </a:rPr>
              <a:t>La </a:t>
            </a:r>
            <a:r>
              <a:rPr lang="en-US" sz="1000" err="1">
                <a:solidFill>
                  <a:srgbClr val="231F20"/>
                </a:solidFill>
                <a:latin typeface="Tahoma"/>
                <a:cs typeface="Tahoma"/>
              </a:rPr>
              <a:t>mayoría</a:t>
            </a:r>
            <a:r>
              <a:rPr lang="en-US" sz="1000">
                <a:solidFill>
                  <a:srgbClr val="231F20"/>
                </a:solidFill>
                <a:latin typeface="Tahoma"/>
                <a:cs typeface="Tahoma"/>
              </a:rPr>
              <a:t> de las </a:t>
            </a:r>
            <a:r>
              <a:rPr lang="en-US" sz="1000" err="1">
                <a:solidFill>
                  <a:srgbClr val="231F20"/>
                </a:solidFill>
                <a:latin typeface="Tahoma"/>
                <a:cs typeface="Tahoma"/>
              </a:rPr>
              <a:t>farmacéuticas</a:t>
            </a:r>
            <a:r>
              <a:rPr lang="en-US" sz="1000">
                <a:solidFill>
                  <a:srgbClr val="231F20"/>
                </a:solidFill>
                <a:latin typeface="Tahoma"/>
                <a:cs typeface="Tahoma"/>
              </a:rPr>
              <a:t> </a:t>
            </a:r>
            <a:r>
              <a:rPr lang="en-US" sz="1000" err="1">
                <a:solidFill>
                  <a:srgbClr val="231F20"/>
                </a:solidFill>
                <a:latin typeface="Tahoma"/>
                <a:cs typeface="Tahoma"/>
              </a:rPr>
              <a:t>han</a:t>
            </a:r>
            <a:r>
              <a:rPr lang="en-US" sz="1000">
                <a:solidFill>
                  <a:srgbClr val="231F20"/>
                </a:solidFill>
                <a:latin typeface="Tahoma"/>
                <a:cs typeface="Tahoma"/>
              </a:rPr>
              <a:t> </a:t>
            </a:r>
            <a:r>
              <a:rPr lang="en-US" sz="1000" err="1">
                <a:solidFill>
                  <a:srgbClr val="231F20"/>
                </a:solidFill>
                <a:latin typeface="Tahoma"/>
                <a:cs typeface="Tahoma"/>
              </a:rPr>
              <a:t>tenido</a:t>
            </a:r>
            <a:r>
              <a:rPr lang="en-US" sz="1000">
                <a:solidFill>
                  <a:srgbClr val="231F20"/>
                </a:solidFill>
                <a:latin typeface="Tahoma"/>
                <a:cs typeface="Tahoma"/>
              </a:rPr>
              <a:t> </a:t>
            </a:r>
            <a:r>
              <a:rPr lang="en-US" sz="1000" err="1">
                <a:solidFill>
                  <a:srgbClr val="231F20"/>
                </a:solidFill>
                <a:latin typeface="Tahoma"/>
                <a:cs typeface="Tahoma"/>
              </a:rPr>
              <a:t>grandes</a:t>
            </a:r>
            <a:r>
              <a:rPr lang="en-US" sz="1000">
                <a:solidFill>
                  <a:srgbClr val="231F20"/>
                </a:solidFill>
                <a:latin typeface="Tahoma"/>
                <a:cs typeface="Tahoma"/>
              </a:rPr>
              <a:t> </a:t>
            </a:r>
            <a:r>
              <a:rPr lang="en-US" sz="1000" err="1">
                <a:solidFill>
                  <a:srgbClr val="231F20"/>
                </a:solidFill>
                <a:latin typeface="Tahoma"/>
                <a:cs typeface="Tahoma"/>
              </a:rPr>
              <a:t>cambios</a:t>
            </a:r>
            <a:r>
              <a:rPr lang="en-US" sz="1000">
                <a:solidFill>
                  <a:srgbClr val="231F20"/>
                </a:solidFill>
                <a:latin typeface="Tahoma"/>
                <a:cs typeface="Tahoma"/>
              </a:rPr>
              <a:t> de </a:t>
            </a:r>
            <a:r>
              <a:rPr lang="en-US" sz="1000" err="1">
                <a:solidFill>
                  <a:srgbClr val="231F20"/>
                </a:solidFill>
                <a:latin typeface="Tahoma"/>
                <a:cs typeface="Tahoma"/>
              </a:rPr>
              <a:t>posición</a:t>
            </a:r>
            <a:r>
              <a:rPr lang="en-US" sz="1000">
                <a:solidFill>
                  <a:srgbClr val="231F20"/>
                </a:solidFill>
                <a:latin typeface="Tahoma"/>
                <a:cs typeface="Tahoma"/>
              </a:rPr>
              <a:t> </a:t>
            </a:r>
            <a:r>
              <a:rPr lang="en-US" sz="1000" err="1">
                <a:solidFill>
                  <a:srgbClr val="231F20"/>
                </a:solidFill>
                <a:latin typeface="Tahoma"/>
                <a:cs typeface="Tahoma"/>
              </a:rPr>
              <a:t>en</a:t>
            </a:r>
            <a:r>
              <a:rPr lang="en-US" sz="1000">
                <a:solidFill>
                  <a:srgbClr val="231F20"/>
                </a:solidFill>
                <a:latin typeface="Tahoma"/>
                <a:cs typeface="Tahoma"/>
              </a:rPr>
              <a:t> </a:t>
            </a:r>
            <a:r>
              <a:rPr lang="en-US" sz="1000" err="1">
                <a:solidFill>
                  <a:srgbClr val="231F20"/>
                </a:solidFill>
                <a:latin typeface="Tahoma"/>
                <a:cs typeface="Tahoma"/>
              </a:rPr>
              <a:t>en</a:t>
            </a:r>
            <a:r>
              <a:rPr lang="en-US" sz="1000">
                <a:solidFill>
                  <a:srgbClr val="231F20"/>
                </a:solidFill>
                <a:latin typeface="Tahoma"/>
                <a:cs typeface="Tahoma"/>
              </a:rPr>
              <a:t> </a:t>
            </a:r>
            <a:r>
              <a:rPr lang="en-US" sz="1000" err="1">
                <a:solidFill>
                  <a:srgbClr val="231F20"/>
                </a:solidFill>
                <a:latin typeface="Tahoma"/>
                <a:cs typeface="Tahoma"/>
              </a:rPr>
              <a:t>este</a:t>
            </a:r>
            <a:r>
              <a:rPr lang="en-US" sz="1000">
                <a:solidFill>
                  <a:srgbClr val="231F20"/>
                </a:solidFill>
                <a:latin typeface="Tahoma"/>
                <a:cs typeface="Tahoma"/>
              </a:rPr>
              <a:t> </a:t>
            </a:r>
            <a:r>
              <a:rPr lang="en-US" sz="1000" err="1">
                <a:solidFill>
                  <a:srgbClr val="231F20"/>
                </a:solidFill>
                <a:latin typeface="Tahoma"/>
                <a:cs typeface="Tahoma"/>
              </a:rPr>
              <a:t>análisis</a:t>
            </a:r>
            <a:r>
              <a:rPr lang="en-US" sz="1000">
                <a:solidFill>
                  <a:srgbClr val="231F20"/>
                </a:solidFill>
                <a:latin typeface="Tahoma"/>
                <a:cs typeface="Tahoma"/>
              </a:rPr>
              <a:t> de </a:t>
            </a:r>
            <a:r>
              <a:rPr lang="en-US" sz="1000" err="1">
                <a:solidFill>
                  <a:srgbClr val="231F20"/>
                </a:solidFill>
                <a:latin typeface="Tahoma"/>
                <a:cs typeface="Tahoma"/>
              </a:rPr>
              <a:t>Visibilidad</a:t>
            </a:r>
            <a:r>
              <a:rPr lang="en-US" sz="1000">
                <a:solidFill>
                  <a:srgbClr val="231F20"/>
                </a:solidFill>
                <a:latin typeface="Tahoma"/>
                <a:cs typeface="Tahoma"/>
              </a:rPr>
              <a:t> SEO, </a:t>
            </a:r>
            <a:r>
              <a:rPr lang="en-US" sz="1000" err="1">
                <a:solidFill>
                  <a:srgbClr val="231F20"/>
                </a:solidFill>
                <a:latin typeface="Tahoma"/>
                <a:cs typeface="Tahoma"/>
              </a:rPr>
              <a:t>mostrando</a:t>
            </a:r>
            <a:r>
              <a:rPr lang="en-US" sz="1000">
                <a:solidFill>
                  <a:srgbClr val="231F20"/>
                </a:solidFill>
                <a:latin typeface="Tahoma"/>
                <a:cs typeface="Tahoma"/>
              </a:rPr>
              <a:t> que </a:t>
            </a:r>
            <a:r>
              <a:rPr lang="en-US" sz="1000" err="1">
                <a:solidFill>
                  <a:srgbClr val="231F20"/>
                </a:solidFill>
                <a:latin typeface="Tahoma"/>
                <a:cs typeface="Tahoma"/>
              </a:rPr>
              <a:t>algunos</a:t>
            </a:r>
            <a:r>
              <a:rPr lang="en-US" sz="1000">
                <a:solidFill>
                  <a:srgbClr val="231F20"/>
                </a:solidFill>
                <a:latin typeface="Tahoma"/>
                <a:cs typeface="Tahoma"/>
              </a:rPr>
              <a:t> </a:t>
            </a:r>
            <a:r>
              <a:rPr lang="en-US" sz="1000" err="1">
                <a:solidFill>
                  <a:srgbClr val="231F20"/>
                </a:solidFill>
                <a:latin typeface="Tahoma"/>
                <a:cs typeface="Tahoma"/>
              </a:rPr>
              <a:t>han</a:t>
            </a:r>
            <a:r>
              <a:rPr lang="en-US" sz="1000">
                <a:solidFill>
                  <a:srgbClr val="231F20"/>
                </a:solidFill>
                <a:latin typeface="Tahoma"/>
                <a:cs typeface="Tahoma"/>
              </a:rPr>
              <a:t> </a:t>
            </a:r>
            <a:r>
              <a:rPr lang="en-US" sz="1000" err="1">
                <a:solidFill>
                  <a:srgbClr val="231F20"/>
                </a:solidFill>
                <a:latin typeface="Tahoma"/>
                <a:cs typeface="Tahoma"/>
              </a:rPr>
              <a:t>trabajado</a:t>
            </a:r>
            <a:r>
              <a:rPr lang="en-US" sz="1000">
                <a:solidFill>
                  <a:srgbClr val="231F20"/>
                </a:solidFill>
                <a:latin typeface="Tahoma"/>
                <a:cs typeface="Tahoma"/>
              </a:rPr>
              <a:t> </a:t>
            </a:r>
            <a:r>
              <a:rPr lang="en-US" sz="1000" err="1">
                <a:solidFill>
                  <a:srgbClr val="231F20"/>
                </a:solidFill>
                <a:latin typeface="Tahoma"/>
                <a:cs typeface="Tahoma"/>
              </a:rPr>
              <a:t>en</a:t>
            </a:r>
            <a:r>
              <a:rPr lang="en-US" sz="1000">
                <a:solidFill>
                  <a:srgbClr val="231F20"/>
                </a:solidFill>
                <a:latin typeface="Tahoma"/>
                <a:cs typeface="Tahoma"/>
              </a:rPr>
              <a:t> </a:t>
            </a:r>
            <a:r>
              <a:rPr lang="en-US" sz="1000" err="1">
                <a:solidFill>
                  <a:srgbClr val="231F20"/>
                </a:solidFill>
                <a:latin typeface="Tahoma"/>
                <a:cs typeface="Tahoma"/>
              </a:rPr>
              <a:t>estos</a:t>
            </a:r>
            <a:r>
              <a:rPr lang="en-US" sz="1000">
                <a:solidFill>
                  <a:srgbClr val="231F20"/>
                </a:solidFill>
                <a:latin typeface="Tahoma"/>
                <a:cs typeface="Tahoma"/>
              </a:rPr>
              <a:t> puntos </a:t>
            </a:r>
            <a:r>
              <a:rPr lang="en-US" sz="1000" err="1">
                <a:solidFill>
                  <a:srgbClr val="231F20"/>
                </a:solidFill>
                <a:latin typeface="Tahoma"/>
                <a:cs typeface="Tahoma"/>
              </a:rPr>
              <a:t>este</a:t>
            </a:r>
            <a:r>
              <a:rPr lang="en-US" sz="1000">
                <a:solidFill>
                  <a:srgbClr val="231F20"/>
                </a:solidFill>
                <a:latin typeface="Tahoma"/>
                <a:cs typeface="Tahoma"/>
              </a:rPr>
              <a:t> </a:t>
            </a:r>
            <a:r>
              <a:rPr lang="en-US" sz="1000" err="1">
                <a:solidFill>
                  <a:srgbClr val="231F20"/>
                </a:solidFill>
                <a:latin typeface="Tahoma"/>
                <a:cs typeface="Tahoma"/>
              </a:rPr>
              <a:t>último</a:t>
            </a:r>
            <a:r>
              <a:rPr lang="en-US" sz="1000">
                <a:solidFill>
                  <a:srgbClr val="231F20"/>
                </a:solidFill>
                <a:latin typeface="Tahoma"/>
                <a:cs typeface="Tahoma"/>
              </a:rPr>
              <a:t> </a:t>
            </a:r>
            <a:r>
              <a:rPr lang="en-US" sz="1000" err="1">
                <a:solidFill>
                  <a:srgbClr val="231F20"/>
                </a:solidFill>
                <a:latin typeface="Tahoma"/>
                <a:cs typeface="Tahoma"/>
              </a:rPr>
              <a:t>año</a:t>
            </a:r>
            <a:r>
              <a:rPr lang="en-US" sz="1000">
                <a:solidFill>
                  <a:srgbClr val="231F20"/>
                </a:solidFill>
                <a:latin typeface="Tahoma"/>
                <a:cs typeface="Tahoma"/>
              </a:rPr>
              <a:t> y </a:t>
            </a:r>
            <a:r>
              <a:rPr lang="en-US" sz="1000" err="1">
                <a:solidFill>
                  <a:srgbClr val="231F20"/>
                </a:solidFill>
                <a:latin typeface="Tahoma"/>
                <a:cs typeface="Tahoma"/>
              </a:rPr>
              <a:t>han</a:t>
            </a:r>
            <a:r>
              <a:rPr lang="en-US" sz="1000">
                <a:solidFill>
                  <a:srgbClr val="231F20"/>
                </a:solidFill>
                <a:latin typeface="Tahoma"/>
                <a:cs typeface="Tahoma"/>
              </a:rPr>
              <a:t> </a:t>
            </a:r>
            <a:r>
              <a:rPr lang="en-US" sz="1000" err="1">
                <a:solidFill>
                  <a:srgbClr val="231F20"/>
                </a:solidFill>
                <a:latin typeface="Tahoma"/>
                <a:cs typeface="Tahoma"/>
              </a:rPr>
              <a:t>sabido</a:t>
            </a:r>
            <a:r>
              <a:rPr lang="en-US" sz="1000">
                <a:solidFill>
                  <a:srgbClr val="231F20"/>
                </a:solidFill>
                <a:latin typeface="Tahoma"/>
                <a:cs typeface="Tahoma"/>
              </a:rPr>
              <a:t> </a:t>
            </a:r>
            <a:r>
              <a:rPr lang="en-US" sz="1000" err="1">
                <a:solidFill>
                  <a:srgbClr val="231F20"/>
                </a:solidFill>
                <a:latin typeface="Tahoma"/>
                <a:cs typeface="Tahoma"/>
              </a:rPr>
              <a:t>adaptarse</a:t>
            </a:r>
            <a:r>
              <a:rPr lang="en-US" sz="1000">
                <a:solidFill>
                  <a:srgbClr val="231F20"/>
                </a:solidFill>
                <a:latin typeface="Tahoma"/>
                <a:cs typeface="Tahoma"/>
              </a:rPr>
              <a:t> a </a:t>
            </a:r>
            <a:r>
              <a:rPr lang="en-US" sz="1000" err="1">
                <a:solidFill>
                  <a:srgbClr val="231F20"/>
                </a:solidFill>
                <a:latin typeface="Tahoma"/>
                <a:cs typeface="Tahoma"/>
              </a:rPr>
              <a:t>los</a:t>
            </a:r>
            <a:r>
              <a:rPr lang="en-US" sz="1000">
                <a:solidFill>
                  <a:srgbClr val="231F20"/>
                </a:solidFill>
                <a:latin typeface="Tahoma"/>
                <a:cs typeface="Tahoma"/>
              </a:rPr>
              <a:t> </a:t>
            </a:r>
            <a:r>
              <a:rPr lang="en-US" sz="1000" err="1">
                <a:solidFill>
                  <a:srgbClr val="231F20"/>
                </a:solidFill>
                <a:latin typeface="Tahoma"/>
                <a:cs typeface="Tahoma"/>
              </a:rPr>
              <a:t>cambios</a:t>
            </a:r>
            <a:r>
              <a:rPr lang="en-US" sz="1000">
                <a:solidFill>
                  <a:srgbClr val="231F20"/>
                </a:solidFill>
                <a:latin typeface="Tahoma"/>
                <a:cs typeface="Tahoma"/>
              </a:rPr>
              <a:t> del </a:t>
            </a:r>
            <a:r>
              <a:rPr lang="en-US" sz="1000" err="1">
                <a:solidFill>
                  <a:srgbClr val="231F20"/>
                </a:solidFill>
                <a:latin typeface="Tahoma"/>
                <a:cs typeface="Tahoma"/>
              </a:rPr>
              <a:t>algoritmo</a:t>
            </a:r>
            <a:r>
              <a:rPr lang="en-US" sz="1000">
                <a:solidFill>
                  <a:srgbClr val="231F20"/>
                </a:solidFill>
                <a:latin typeface="Tahoma"/>
                <a:cs typeface="Tahoma"/>
              </a:rPr>
              <a:t> de Google y a </a:t>
            </a:r>
            <a:r>
              <a:rPr lang="en-US" sz="1000" err="1">
                <a:solidFill>
                  <a:srgbClr val="231F20"/>
                </a:solidFill>
                <a:latin typeface="Tahoma"/>
                <a:cs typeface="Tahoma"/>
              </a:rPr>
              <a:t>todas</a:t>
            </a:r>
            <a:r>
              <a:rPr lang="en-US" sz="1000">
                <a:solidFill>
                  <a:srgbClr val="231F20"/>
                </a:solidFill>
                <a:latin typeface="Tahoma"/>
                <a:cs typeface="Tahoma"/>
              </a:rPr>
              <a:t> las </a:t>
            </a:r>
            <a:r>
              <a:rPr lang="en-US" sz="1000" err="1">
                <a:solidFill>
                  <a:srgbClr val="231F20"/>
                </a:solidFill>
                <a:latin typeface="Tahoma"/>
                <a:cs typeface="Tahoma"/>
              </a:rPr>
              <a:t>novedades</a:t>
            </a:r>
            <a:r>
              <a:rPr lang="en-US" sz="1000">
                <a:solidFill>
                  <a:srgbClr val="231F20"/>
                </a:solidFill>
                <a:latin typeface="Tahoma"/>
                <a:cs typeface="Tahoma"/>
              </a:rPr>
              <a:t> que </a:t>
            </a:r>
            <a:r>
              <a:rPr lang="en-US" sz="1000" err="1">
                <a:solidFill>
                  <a:srgbClr val="231F20"/>
                </a:solidFill>
                <a:latin typeface="Tahoma"/>
                <a:cs typeface="Tahoma"/>
              </a:rPr>
              <a:t>han</a:t>
            </a:r>
            <a:r>
              <a:rPr lang="en-US" sz="1000">
                <a:solidFill>
                  <a:srgbClr val="231F20"/>
                </a:solidFill>
                <a:latin typeface="Tahoma"/>
                <a:cs typeface="Tahoma"/>
              </a:rPr>
              <a:t> </a:t>
            </a:r>
            <a:r>
              <a:rPr lang="en-US" sz="1000" err="1">
                <a:solidFill>
                  <a:srgbClr val="231F20"/>
                </a:solidFill>
                <a:latin typeface="Tahoma"/>
                <a:cs typeface="Tahoma"/>
              </a:rPr>
              <a:t>aparecido</a:t>
            </a:r>
            <a:r>
              <a:rPr lang="en-US" sz="1000">
                <a:solidFill>
                  <a:srgbClr val="231F20"/>
                </a:solidFill>
                <a:latin typeface="Tahoma"/>
                <a:cs typeface="Tahoma"/>
              </a:rPr>
              <a:t> </a:t>
            </a:r>
            <a:r>
              <a:rPr lang="en-US" sz="1000" err="1">
                <a:solidFill>
                  <a:srgbClr val="231F20"/>
                </a:solidFill>
                <a:latin typeface="Tahoma"/>
                <a:cs typeface="Tahoma"/>
              </a:rPr>
              <a:t>recientemente</a:t>
            </a:r>
            <a:r>
              <a:rPr lang="en-US" sz="1000">
                <a:solidFill>
                  <a:srgbClr val="231F20"/>
                </a:solidFill>
                <a:latin typeface="Tahoma"/>
                <a:cs typeface="Tahoma"/>
              </a:rPr>
              <a:t>. Teva, GSK y </a:t>
            </a:r>
            <a:r>
              <a:rPr lang="en-US" sz="1000" err="1">
                <a:solidFill>
                  <a:srgbClr val="231F20"/>
                </a:solidFill>
                <a:latin typeface="Tahoma"/>
                <a:cs typeface="Tahoma"/>
              </a:rPr>
              <a:t>Abbvie</a:t>
            </a:r>
            <a:r>
              <a:rPr lang="en-US" sz="1000">
                <a:solidFill>
                  <a:srgbClr val="231F20"/>
                </a:solidFill>
                <a:latin typeface="Tahoma"/>
                <a:cs typeface="Tahoma"/>
              </a:rPr>
              <a:t> son las 3 </a:t>
            </a:r>
            <a:r>
              <a:rPr lang="en-US" sz="1000" err="1">
                <a:solidFill>
                  <a:srgbClr val="231F20"/>
                </a:solidFill>
                <a:latin typeface="Tahoma"/>
                <a:cs typeface="Tahoma"/>
              </a:rPr>
              <a:t>marcas</a:t>
            </a:r>
            <a:r>
              <a:rPr lang="en-US" sz="1000">
                <a:solidFill>
                  <a:srgbClr val="231F20"/>
                </a:solidFill>
                <a:latin typeface="Tahoma"/>
                <a:cs typeface="Tahoma"/>
              </a:rPr>
              <a:t> con la </a:t>
            </a:r>
            <a:r>
              <a:rPr lang="en-US" sz="1000" err="1">
                <a:solidFill>
                  <a:srgbClr val="231F20"/>
                </a:solidFill>
                <a:latin typeface="Tahoma"/>
                <a:cs typeface="Tahoma"/>
              </a:rPr>
              <a:t>mejor</a:t>
            </a:r>
            <a:r>
              <a:rPr lang="en-US" sz="1000">
                <a:solidFill>
                  <a:srgbClr val="231F20"/>
                </a:solidFill>
                <a:latin typeface="Tahoma"/>
                <a:cs typeface="Tahoma"/>
              </a:rPr>
              <a:t> </a:t>
            </a:r>
            <a:r>
              <a:rPr lang="en-US" sz="1000" err="1">
                <a:solidFill>
                  <a:srgbClr val="231F20"/>
                </a:solidFill>
                <a:latin typeface="Tahoma"/>
                <a:cs typeface="Tahoma"/>
              </a:rPr>
              <a:t>visibilidad</a:t>
            </a:r>
            <a:r>
              <a:rPr lang="en-US" sz="1000">
                <a:solidFill>
                  <a:srgbClr val="231F20"/>
                </a:solidFill>
                <a:latin typeface="Tahoma"/>
                <a:cs typeface="Tahoma"/>
              </a:rPr>
              <a:t> SEO </a:t>
            </a:r>
            <a:r>
              <a:rPr lang="en-US" sz="1000" err="1">
                <a:solidFill>
                  <a:srgbClr val="231F20"/>
                </a:solidFill>
                <a:latin typeface="Tahoma"/>
                <a:cs typeface="Tahoma"/>
              </a:rPr>
              <a:t>en</a:t>
            </a:r>
            <a:r>
              <a:rPr lang="en-US" sz="1000">
                <a:solidFill>
                  <a:srgbClr val="231F20"/>
                </a:solidFill>
                <a:latin typeface="Tahoma"/>
                <a:cs typeface="Tahoma"/>
              </a:rPr>
              <a:t> Google. </a:t>
            </a:r>
            <a:r>
              <a:rPr lang="en-US" sz="1000" err="1">
                <a:solidFill>
                  <a:srgbClr val="231F20"/>
                </a:solidFill>
                <a:latin typeface="Tahoma"/>
                <a:cs typeface="Tahoma"/>
              </a:rPr>
              <a:t>Destaca</a:t>
            </a:r>
            <a:r>
              <a:rPr lang="en-US" sz="1000">
                <a:solidFill>
                  <a:srgbClr val="231F20"/>
                </a:solidFill>
                <a:latin typeface="Tahoma"/>
                <a:cs typeface="Tahoma"/>
              </a:rPr>
              <a:t> </a:t>
            </a:r>
            <a:r>
              <a:rPr lang="en-US" sz="1000" err="1">
                <a:solidFill>
                  <a:srgbClr val="231F20"/>
                </a:solidFill>
                <a:latin typeface="Tahoma"/>
                <a:cs typeface="Tahoma"/>
              </a:rPr>
              <a:t>como</a:t>
            </a:r>
            <a:r>
              <a:rPr lang="en-US" sz="1000">
                <a:solidFill>
                  <a:srgbClr val="231F20"/>
                </a:solidFill>
                <a:latin typeface="Tahoma"/>
                <a:cs typeface="Tahoma"/>
              </a:rPr>
              <a:t> GSK ha </a:t>
            </a:r>
            <a:r>
              <a:rPr lang="en-US" sz="1000" err="1">
                <a:solidFill>
                  <a:srgbClr val="231F20"/>
                </a:solidFill>
                <a:latin typeface="Tahoma"/>
                <a:cs typeface="Tahoma"/>
              </a:rPr>
              <a:t>subido</a:t>
            </a:r>
            <a:r>
              <a:rPr lang="en-US" sz="1000">
                <a:solidFill>
                  <a:srgbClr val="231F20"/>
                </a:solidFill>
                <a:latin typeface="Tahoma"/>
                <a:cs typeface="Tahoma"/>
              </a:rPr>
              <a:t> hasta 20 </a:t>
            </a:r>
            <a:r>
              <a:rPr lang="en-US" sz="1000" err="1">
                <a:solidFill>
                  <a:srgbClr val="231F20"/>
                </a:solidFill>
                <a:latin typeface="Tahoma"/>
                <a:cs typeface="Tahoma"/>
              </a:rPr>
              <a:t>puestos</a:t>
            </a:r>
            <a:r>
              <a:rPr lang="en-US" sz="1000">
                <a:solidFill>
                  <a:srgbClr val="231F20"/>
                </a:solidFill>
                <a:latin typeface="Tahoma"/>
                <a:cs typeface="Tahoma"/>
              </a:rPr>
              <a:t> </a:t>
            </a:r>
            <a:r>
              <a:rPr lang="en-US" sz="1000" err="1">
                <a:solidFill>
                  <a:srgbClr val="231F20"/>
                </a:solidFill>
                <a:latin typeface="Tahoma"/>
                <a:cs typeface="Tahoma"/>
              </a:rPr>
              <a:t>en</a:t>
            </a:r>
            <a:r>
              <a:rPr lang="en-US" sz="1000">
                <a:solidFill>
                  <a:srgbClr val="231F20"/>
                </a:solidFill>
                <a:latin typeface="Tahoma"/>
                <a:cs typeface="Tahoma"/>
              </a:rPr>
              <a:t> </a:t>
            </a:r>
            <a:r>
              <a:rPr lang="en-US" sz="1000" err="1">
                <a:solidFill>
                  <a:srgbClr val="231F20"/>
                </a:solidFill>
                <a:latin typeface="Tahoma"/>
                <a:cs typeface="Tahoma"/>
              </a:rPr>
              <a:t>el</a:t>
            </a:r>
            <a:r>
              <a:rPr lang="en-US" sz="1000">
                <a:solidFill>
                  <a:srgbClr val="231F20"/>
                </a:solidFill>
                <a:latin typeface="Tahoma"/>
                <a:cs typeface="Tahoma"/>
              </a:rPr>
              <a:t> </a:t>
            </a:r>
            <a:r>
              <a:rPr lang="en-US" sz="1000" err="1">
                <a:solidFill>
                  <a:srgbClr val="231F20"/>
                </a:solidFill>
                <a:latin typeface="Tahoma"/>
                <a:cs typeface="Tahoma"/>
              </a:rPr>
              <a:t>último</a:t>
            </a:r>
            <a:r>
              <a:rPr lang="en-US" sz="1000">
                <a:solidFill>
                  <a:srgbClr val="231F20"/>
                </a:solidFill>
                <a:latin typeface="Tahoma"/>
                <a:cs typeface="Tahoma"/>
              </a:rPr>
              <a:t> </a:t>
            </a:r>
            <a:r>
              <a:rPr lang="en-US" sz="1000" err="1">
                <a:solidFill>
                  <a:srgbClr val="231F20"/>
                </a:solidFill>
                <a:latin typeface="Tahoma"/>
                <a:cs typeface="Tahoma"/>
              </a:rPr>
              <a:t>año</a:t>
            </a:r>
            <a:r>
              <a:rPr lang="en-US" sz="1000">
                <a:solidFill>
                  <a:srgbClr val="231F20"/>
                </a:solidFill>
                <a:latin typeface="Tahoma"/>
                <a:cs typeface="Tahoma"/>
              </a:rPr>
              <a:t>, </a:t>
            </a:r>
            <a:r>
              <a:rPr lang="en-US" sz="1000" err="1">
                <a:solidFill>
                  <a:srgbClr val="231F20"/>
                </a:solidFill>
                <a:latin typeface="Tahoma"/>
                <a:cs typeface="Tahoma"/>
              </a:rPr>
              <a:t>superando</a:t>
            </a:r>
            <a:r>
              <a:rPr lang="en-US" sz="1000">
                <a:solidFill>
                  <a:srgbClr val="231F20"/>
                </a:solidFill>
                <a:latin typeface="Tahoma"/>
                <a:cs typeface="Tahoma"/>
              </a:rPr>
              <a:t> a prácticamente </a:t>
            </a:r>
            <a:r>
              <a:rPr lang="en-US" sz="1000" err="1">
                <a:solidFill>
                  <a:srgbClr val="231F20"/>
                </a:solidFill>
                <a:latin typeface="Tahoma"/>
                <a:cs typeface="Tahoma"/>
              </a:rPr>
              <a:t>todas</a:t>
            </a:r>
            <a:r>
              <a:rPr lang="en-US" sz="1000">
                <a:solidFill>
                  <a:srgbClr val="231F20"/>
                </a:solidFill>
                <a:latin typeface="Tahoma"/>
                <a:cs typeface="Tahoma"/>
              </a:rPr>
              <a:t> las webs </a:t>
            </a:r>
            <a:r>
              <a:rPr lang="en-US" sz="1000" err="1">
                <a:solidFill>
                  <a:srgbClr val="231F20"/>
                </a:solidFill>
                <a:latin typeface="Tahoma"/>
                <a:cs typeface="Tahoma"/>
              </a:rPr>
              <a:t>analizadas</a:t>
            </a:r>
            <a:r>
              <a:rPr lang="en-US" sz="1000">
                <a:solidFill>
                  <a:srgbClr val="231F20"/>
                </a:solidFill>
                <a:latin typeface="Tahoma"/>
                <a:cs typeface="Tahoma"/>
              </a:rPr>
              <a:t>.</a:t>
            </a:r>
          </a:p>
          <a:p>
            <a:pPr marL="12700" marR="5080" algn="just">
              <a:spcBef>
                <a:spcPts val="1030"/>
              </a:spcBef>
            </a:pPr>
            <a:endParaRPr lang="en-US" sz="1000" spc="-10">
              <a:solidFill>
                <a:srgbClr val="231F20"/>
              </a:solidFill>
              <a:latin typeface="Tahoma"/>
              <a:cs typeface="Tahoma"/>
            </a:endParaRPr>
          </a:p>
          <a:p>
            <a:pPr marL="12700" marR="5080" algn="just">
              <a:spcBef>
                <a:spcPts val="1030"/>
              </a:spcBef>
            </a:pPr>
            <a:endParaRPr lang="en-US" sz="1000" spc="-10">
              <a:solidFill>
                <a:srgbClr val="231F20"/>
              </a:solidFill>
              <a:latin typeface="Tahoma"/>
              <a:cs typeface="Tahoma"/>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lang="es-ES">
              <a:latin typeface="Calibri"/>
              <a:ea typeface="Calibri"/>
              <a:cs typeface="Calibri"/>
            </a:endParaRPr>
          </a:p>
          <a:p>
            <a:pPr algn="just">
              <a:defRPr sz="1000">
                <a:latin typeface="Tahoma"/>
                <a:ea typeface="Tahoma"/>
                <a:cs typeface="Tahoma"/>
                <a:sym typeface="Tahoma"/>
              </a:defRPr>
            </a:pPr>
            <a:endParaRPr>
              <a:latin typeface="Calibri"/>
              <a:ea typeface="Calibri"/>
              <a:cs typeface="Calibri"/>
              <a:sym typeface="Calibri"/>
            </a:endParaRPr>
          </a:p>
        </p:txBody>
      </p:sp>
      <p:sp>
        <p:nvSpPr>
          <p:cNvPr id="11" name="object 15">
            <a:extLst>
              <a:ext uri="{FF2B5EF4-FFF2-40B4-BE49-F238E27FC236}">
                <a16:creationId xmlns:a16="http://schemas.microsoft.com/office/drawing/2014/main" id="{7165F664-D623-9CEE-F203-31CBAB1BB2C5}"/>
              </a:ext>
            </a:extLst>
          </p:cNvPr>
          <p:cNvSpPr txBox="1"/>
          <p:nvPr/>
        </p:nvSpPr>
        <p:spPr>
          <a:xfrm>
            <a:off x="478846" y="684036"/>
            <a:ext cx="2187701" cy="10002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6.1</a:t>
            </a:r>
          </a:p>
        </p:txBody>
      </p:sp>
      <p:sp>
        <p:nvSpPr>
          <p:cNvPr id="12" name="object 7">
            <a:extLst>
              <a:ext uri="{FF2B5EF4-FFF2-40B4-BE49-F238E27FC236}">
                <a16:creationId xmlns:a16="http://schemas.microsoft.com/office/drawing/2014/main" id="{B2FF0CE4-8E82-A666-FD8D-1054663E4BF9}"/>
              </a:ext>
            </a:extLst>
          </p:cNvPr>
          <p:cNvSpPr txBox="1">
            <a:spLocks/>
          </p:cNvSpPr>
          <p:nvPr/>
        </p:nvSpPr>
        <p:spPr>
          <a:xfrm>
            <a:off x="478844" y="1673262"/>
            <a:ext cx="8034535" cy="474781"/>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Análisis de Visibilidad SEO</a:t>
            </a:r>
          </a:p>
        </p:txBody>
      </p:sp>
      <p:graphicFrame>
        <p:nvGraphicFramePr>
          <p:cNvPr id="4" name="Tabla 3">
            <a:extLst>
              <a:ext uri="{FF2B5EF4-FFF2-40B4-BE49-F238E27FC236}">
                <a16:creationId xmlns:a16="http://schemas.microsoft.com/office/drawing/2014/main" id="{96D12950-384E-4358-0E84-A00E91CB8293}"/>
              </a:ext>
            </a:extLst>
          </p:cNvPr>
          <p:cNvGraphicFramePr>
            <a:graphicFrameLocks noGrp="1"/>
          </p:cNvGraphicFramePr>
          <p:nvPr>
            <p:extLst>
              <p:ext uri="{D42A27DB-BD31-4B8C-83A1-F6EECF244321}">
                <p14:modId xmlns:p14="http://schemas.microsoft.com/office/powerpoint/2010/main" val="1683718875"/>
              </p:ext>
            </p:extLst>
          </p:nvPr>
        </p:nvGraphicFramePr>
        <p:xfrm>
          <a:off x="5301000" y="4055256"/>
          <a:ext cx="4913555" cy="2647950"/>
        </p:xfrm>
        <a:graphic>
          <a:graphicData uri="http://schemas.openxmlformats.org/drawingml/2006/table">
            <a:tbl>
              <a:tblPr/>
              <a:tblGrid>
                <a:gridCol w="3347596">
                  <a:extLst>
                    <a:ext uri="{9D8B030D-6E8A-4147-A177-3AD203B41FA5}">
                      <a16:colId xmlns:a16="http://schemas.microsoft.com/office/drawing/2014/main" val="2696041569"/>
                    </a:ext>
                  </a:extLst>
                </a:gridCol>
                <a:gridCol w="1565959">
                  <a:extLst>
                    <a:ext uri="{9D8B030D-6E8A-4147-A177-3AD203B41FA5}">
                      <a16:colId xmlns:a16="http://schemas.microsoft.com/office/drawing/2014/main" val="1075151189"/>
                    </a:ext>
                  </a:extLst>
                </a:gridCol>
              </a:tblGrid>
              <a:tr h="254000">
                <a:tc>
                  <a:txBody>
                    <a:bodyPr/>
                    <a:lstStyle/>
                    <a:p>
                      <a:pPr algn="l" rtl="0" fontAlgn="ctr"/>
                      <a:r>
                        <a:rPr lang="es-ES" sz="900" b="1" i="0" u="none" strike="noStrike" cap="none" spc="-25" baseline="0">
                          <a:solidFill>
                            <a:srgbClr val="0070C0"/>
                          </a:solidFill>
                          <a:effectLst/>
                          <a:uFillTx/>
                          <a:latin typeface="Tahoma" panose="020B0604030504040204" pitchFamily="34" charset="0"/>
                          <a:ea typeface="Tahoma" panose="020B0604030504040204" pitchFamily="34" charset="0"/>
                          <a:cs typeface="Tahoma" panose="020B0604030504040204" pitchFamily="34" charset="0"/>
                          <a:sym typeface="Tahoma"/>
                        </a:rPr>
                        <a:t>Categoría</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rtl="0" fontAlgn="ctr"/>
                      <a:r>
                        <a:rPr lang="es-ES" sz="900" b="1" i="0" u="none" strike="noStrike" cap="none" spc="-25" baseline="0">
                          <a:solidFill>
                            <a:srgbClr val="0070C0"/>
                          </a:solidFill>
                          <a:effectLst/>
                          <a:uFillTx/>
                          <a:latin typeface="Tahoma" panose="020B0604030504040204" pitchFamily="34" charset="0"/>
                          <a:ea typeface="Tahoma" panose="020B0604030504040204" pitchFamily="34" charset="0"/>
                          <a:cs typeface="Tahoma" panose="020B0604030504040204" pitchFamily="34" charset="0"/>
                          <a:sym typeface="Tahoma"/>
                        </a:rPr>
                        <a:t>% Empresas que lo tienen</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extLst>
                  <a:ext uri="{0D108BD9-81ED-4DB2-BD59-A6C34878D82A}">
                    <a16:rowId xmlns:a16="http://schemas.microsoft.com/office/drawing/2014/main" val="1499405163"/>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Resultado enriquecido de empresa</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56,00%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72356847"/>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Panel de información de la empresa</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64,00%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90673288"/>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Google My Business / Ubicaciones</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60,00%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938913047"/>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Google AI Overviews</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4,00%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398208749"/>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Referencia de dominios en AI</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0,00%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17208024"/>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Enriquecidos de Twitter</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28,00%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5796522"/>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Salen vídeos</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12,00%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083822703"/>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Noticias destacadas</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28,00%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23458392"/>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Preguntas de usuarios</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96,00%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820076173"/>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Aparecen imágenes</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16,00%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84995557"/>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Aparecen resultados del ecosistema digital de la marca</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0,00%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56386493"/>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Resultados externos (Sin contar RRSS y wikipedia)</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0,00%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76663850"/>
                  </a:ext>
                </a:extLst>
              </a:tr>
              <a:tr h="184150">
                <a:tc>
                  <a:txBody>
                    <a:bodyPr/>
                    <a:lstStyle/>
                    <a:p>
                      <a:pPr algn="l" rtl="0" fontAlgn="ctr"/>
                      <a:r>
                        <a:rPr lang="es-ES" sz="800" b="1" i="0" u="none" strike="noStrike">
                          <a:solidFill>
                            <a:srgbClr val="0070C0"/>
                          </a:solidFill>
                          <a:effectLst/>
                          <a:latin typeface="Tahoma" panose="020B0604030504040204" pitchFamily="34" charset="0"/>
                          <a:ea typeface="Tahoma" panose="020B0604030504040204" pitchFamily="34" charset="0"/>
                          <a:cs typeface="Tahoma" panose="020B0604030504040204" pitchFamily="34" charset="0"/>
                        </a:rPr>
                        <a:t>Resultado de paid</a:t>
                      </a:r>
                    </a:p>
                  </a:txBody>
                  <a:tcPr marL="6350" marR="6350" marT="6350" marB="0" anchor="ctr">
                    <a:lnL w="12700" cap="flat" cmpd="sng" algn="ctr">
                      <a:solidFill>
                        <a:schemeClr val="tx1"/>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E1F2"/>
                    </a:solidFill>
                  </a:tcPr>
                </a:tc>
                <a:tc>
                  <a:txBody>
                    <a:bodyPr/>
                    <a:lstStyle/>
                    <a:p>
                      <a:pPr marL="0" marR="0" indent="38100" algn="ctr" defTabSz="914400" rtl="0" fontAlgn="ctr" latinLnBrk="0">
                        <a:lnSpc>
                          <a:spcPct val="100000"/>
                        </a:lnSpc>
                        <a:spcBef>
                          <a:spcPts val="0"/>
                        </a:spcBef>
                        <a:spcAft>
                          <a:spcPts val="0"/>
                        </a:spcAft>
                        <a:buClrTx/>
                        <a:buSzTx/>
                        <a:buFontTx/>
                        <a:buNone/>
                        <a:tabLst/>
                      </a:pPr>
                      <a:r>
                        <a:rPr lang="es-ES" sz="700" b="0" i="0" u="none" strike="noStrike" cap="none" spc="-25" baseline="0">
                          <a:solidFill>
                            <a:srgbClr val="2B3B88"/>
                          </a:solidFill>
                          <a:effectLst/>
                          <a:uFillTx/>
                          <a:latin typeface="Tahoma" panose="020B0604030504040204" pitchFamily="34" charset="0"/>
                          <a:ea typeface="Tahoma" panose="020B0604030504040204" pitchFamily="34" charset="0"/>
                          <a:cs typeface="Tahoma" panose="020B0604030504040204" pitchFamily="34" charset="0"/>
                          <a:sym typeface="Tahoma"/>
                        </a:rPr>
                        <a:t>4,00%</a:t>
                      </a:r>
                    </a:p>
                  </a:txBody>
                  <a:tcPr marL="6350" marR="6350" marT="6350" marB="0" anchor="ctr">
                    <a:lnL w="6350" cap="flat" cmpd="sng" algn="ctr">
                      <a:solidFill>
                        <a:srgbClr val="00000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84568080"/>
                  </a:ext>
                </a:extLst>
              </a:tr>
            </a:tbl>
          </a:graphicData>
        </a:graphic>
      </p:graphicFrame>
      <p:graphicFrame>
        <p:nvGraphicFramePr>
          <p:cNvPr id="3" name="Tabla 2">
            <a:extLst>
              <a:ext uri="{FF2B5EF4-FFF2-40B4-BE49-F238E27FC236}">
                <a16:creationId xmlns:a16="http://schemas.microsoft.com/office/drawing/2014/main" id="{E24B954C-A0EA-F040-42EA-1F93E8384A77}"/>
              </a:ext>
            </a:extLst>
          </p:cNvPr>
          <p:cNvGraphicFramePr>
            <a:graphicFrameLocks noGrp="1"/>
          </p:cNvGraphicFramePr>
          <p:nvPr>
            <p:extLst>
              <p:ext uri="{D42A27DB-BD31-4B8C-83A1-F6EECF244321}">
                <p14:modId xmlns:p14="http://schemas.microsoft.com/office/powerpoint/2010/main" val="3405824781"/>
              </p:ext>
            </p:extLst>
          </p:nvPr>
        </p:nvGraphicFramePr>
        <p:xfrm>
          <a:off x="358130" y="4110501"/>
          <a:ext cx="4775200" cy="2537460"/>
        </p:xfrm>
        <a:graphic>
          <a:graphicData uri="http://schemas.openxmlformats.org/drawingml/2006/table">
            <a:tbl>
              <a:tblPr/>
              <a:tblGrid>
                <a:gridCol w="609600">
                  <a:extLst>
                    <a:ext uri="{9D8B030D-6E8A-4147-A177-3AD203B41FA5}">
                      <a16:colId xmlns:a16="http://schemas.microsoft.com/office/drawing/2014/main" val="2588263464"/>
                    </a:ext>
                  </a:extLst>
                </a:gridCol>
                <a:gridCol w="1828800">
                  <a:extLst>
                    <a:ext uri="{9D8B030D-6E8A-4147-A177-3AD203B41FA5}">
                      <a16:colId xmlns:a16="http://schemas.microsoft.com/office/drawing/2014/main" val="2180784067"/>
                    </a:ext>
                  </a:extLst>
                </a:gridCol>
                <a:gridCol w="1054100">
                  <a:extLst>
                    <a:ext uri="{9D8B030D-6E8A-4147-A177-3AD203B41FA5}">
                      <a16:colId xmlns:a16="http://schemas.microsoft.com/office/drawing/2014/main" val="1550511149"/>
                    </a:ext>
                  </a:extLst>
                </a:gridCol>
                <a:gridCol w="1282700">
                  <a:extLst>
                    <a:ext uri="{9D8B030D-6E8A-4147-A177-3AD203B41FA5}">
                      <a16:colId xmlns:a16="http://schemas.microsoft.com/office/drawing/2014/main" val="3452298617"/>
                    </a:ext>
                  </a:extLst>
                </a:gridCol>
              </a:tblGrid>
              <a:tr h="295275">
                <a:tc>
                  <a:txBody>
                    <a:bodyPr/>
                    <a:lstStyle/>
                    <a:p>
                      <a:pPr algn="ctr" rtl="0" fontAlgn="ctr"/>
                      <a:r>
                        <a:rPr lang="es-ES" sz="900" b="1" i="0" u="none" strike="noStrike">
                          <a:solidFill>
                            <a:srgbClr val="0070C0"/>
                          </a:solidFill>
                          <a:effectLst/>
                          <a:latin typeface="Tahoma" panose="020B0604030504040204" pitchFamily="34" charset="0"/>
                        </a:rPr>
                        <a:t>Ranking</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l" rtl="0" fontAlgn="ctr"/>
                      <a:r>
                        <a:rPr lang="es-ES" sz="900" b="1" i="0" u="none" strike="noStrike">
                          <a:solidFill>
                            <a:srgbClr val="0070C0"/>
                          </a:solidFill>
                          <a:effectLst/>
                          <a:latin typeface="Tahoma" panose="020B0604030504040204" pitchFamily="34" charset="0"/>
                        </a:rPr>
                        <a:t>Compañía</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rtl="0" fontAlgn="ctr"/>
                      <a:r>
                        <a:rPr lang="es-ES" sz="900" b="1" i="0" u="none" strike="noStrike">
                          <a:solidFill>
                            <a:srgbClr val="0070C0"/>
                          </a:solidFill>
                          <a:effectLst/>
                          <a:latin typeface="Tahoma" panose="020B0604030504040204" pitchFamily="34" charset="0"/>
                        </a:rPr>
                        <a:t>Puntuación total*</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tc>
                  <a:txBody>
                    <a:bodyPr/>
                    <a:lstStyle/>
                    <a:p>
                      <a:pPr algn="ctr" rtl="0" fontAlgn="ctr"/>
                      <a:r>
                        <a:rPr lang="es-ES" sz="900" b="1" i="0" u="none" strike="noStrike">
                          <a:solidFill>
                            <a:srgbClr val="0070C0"/>
                          </a:solidFill>
                          <a:effectLst/>
                          <a:latin typeface="Tahoma" panose="020B0604030504040204" pitchFamily="34" charset="0"/>
                        </a:rPr>
                        <a:t>Comparativa de posición 2024</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E1F2"/>
                    </a:solidFill>
                  </a:tcPr>
                </a:tc>
                <a:extLst>
                  <a:ext uri="{0D108BD9-81ED-4DB2-BD59-A6C34878D82A}">
                    <a16:rowId xmlns:a16="http://schemas.microsoft.com/office/drawing/2014/main" val="1134443867"/>
                  </a:ext>
                </a:extLst>
              </a:tr>
              <a:tr h="190500">
                <a:tc>
                  <a:txBody>
                    <a:bodyPr/>
                    <a:lstStyle/>
                    <a:p>
                      <a:pPr algn="ctr" rtl="0" fontAlgn="ctr"/>
                      <a:r>
                        <a:rPr lang="es-ES" sz="900" b="0" i="0" u="none" strike="noStrike">
                          <a:solidFill>
                            <a:srgbClr val="000000"/>
                          </a:solidFill>
                          <a:effectLst/>
                          <a:latin typeface="Tahoma" panose="020B0604030504040204" pitchFamily="34" charset="0"/>
                        </a:rPr>
                        <a:t>1º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Teva</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5,80</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00B050"/>
                          </a:solidFill>
                          <a:effectLst/>
                          <a:latin typeface="Tahoma" panose="020B0604030504040204" pitchFamily="34" charset="0"/>
                        </a:rPr>
                        <a:t>5</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054975"/>
                  </a:ext>
                </a:extLst>
              </a:tr>
              <a:tr h="190500">
                <a:tc>
                  <a:txBody>
                    <a:bodyPr/>
                    <a:lstStyle/>
                    <a:p>
                      <a:pPr algn="ctr" rtl="0" fontAlgn="ctr"/>
                      <a:r>
                        <a:rPr lang="es-ES" sz="900" b="0" i="0" u="none" strike="noStrike">
                          <a:solidFill>
                            <a:srgbClr val="000000"/>
                          </a:solidFill>
                          <a:effectLst/>
                          <a:latin typeface="Tahoma" panose="020B0604030504040204" pitchFamily="34" charset="0"/>
                        </a:rPr>
                        <a:t>2º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Glaxosmithkline (GSK)</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5,80</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00B050"/>
                          </a:solidFill>
                          <a:effectLst/>
                          <a:latin typeface="Tahoma" panose="020B0604030504040204" pitchFamily="34" charset="0"/>
                        </a:rPr>
                        <a:t>20</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7580200"/>
                  </a:ext>
                </a:extLst>
              </a:tr>
              <a:tr h="190500">
                <a:tc>
                  <a:txBody>
                    <a:bodyPr/>
                    <a:lstStyle/>
                    <a:p>
                      <a:pPr algn="ctr" rtl="0" fontAlgn="ctr"/>
                      <a:r>
                        <a:rPr lang="es-ES" sz="900" b="0" i="0" u="none" strike="noStrike">
                          <a:solidFill>
                            <a:srgbClr val="000000"/>
                          </a:solidFill>
                          <a:effectLst/>
                          <a:latin typeface="Tahoma" panose="020B0604030504040204" pitchFamily="34" charset="0"/>
                        </a:rPr>
                        <a:t>3º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Abbvie</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5,70</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00B050"/>
                          </a:solidFill>
                          <a:effectLst/>
                          <a:latin typeface="Tahoma" panose="020B0604030504040204" pitchFamily="34" charset="0"/>
                        </a:rPr>
                        <a:t>17</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774242274"/>
                  </a:ext>
                </a:extLst>
              </a:tr>
              <a:tr h="190500">
                <a:tc>
                  <a:txBody>
                    <a:bodyPr/>
                    <a:lstStyle/>
                    <a:p>
                      <a:pPr algn="ctr" rtl="0" fontAlgn="ctr"/>
                      <a:r>
                        <a:rPr lang="es-ES" sz="900" b="0" i="0" u="none" strike="noStrike">
                          <a:solidFill>
                            <a:srgbClr val="000000"/>
                          </a:solidFill>
                          <a:effectLst/>
                          <a:latin typeface="Tahoma" panose="020B0604030504040204" pitchFamily="34" charset="0"/>
                        </a:rPr>
                        <a:t>4º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Roche</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5,40</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00B050"/>
                          </a:solidFill>
                          <a:effectLst/>
                          <a:latin typeface="Tahoma" panose="020B0604030504040204" pitchFamily="34" charset="0"/>
                        </a:rPr>
                        <a:t>13</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88124878"/>
                  </a:ext>
                </a:extLst>
              </a:tr>
              <a:tr h="190500">
                <a:tc>
                  <a:txBody>
                    <a:bodyPr/>
                    <a:lstStyle/>
                    <a:p>
                      <a:pPr algn="ctr" rtl="0" fontAlgn="ctr"/>
                      <a:r>
                        <a:rPr lang="es-ES" sz="900" b="0" i="0" u="none" strike="noStrike">
                          <a:solidFill>
                            <a:srgbClr val="000000"/>
                          </a:solidFill>
                          <a:effectLst/>
                          <a:latin typeface="Tahoma" panose="020B0604030504040204" pitchFamily="34" charset="0"/>
                        </a:rPr>
                        <a:t>5º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AstraZeneca</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5,45</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FF0000"/>
                          </a:solidFill>
                          <a:effectLst/>
                          <a:latin typeface="Tahoma" panose="020B0604030504040204" pitchFamily="34" charset="0"/>
                        </a:rPr>
                        <a:t>-3</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14461393"/>
                  </a:ext>
                </a:extLst>
              </a:tr>
              <a:tr h="190500">
                <a:tc>
                  <a:txBody>
                    <a:bodyPr/>
                    <a:lstStyle/>
                    <a:p>
                      <a:pPr algn="ctr" rtl="0" fontAlgn="ctr"/>
                      <a:r>
                        <a:rPr lang="es-ES" sz="900" b="0" i="0" u="none" strike="noStrike">
                          <a:solidFill>
                            <a:srgbClr val="000000"/>
                          </a:solidFill>
                          <a:effectLst/>
                          <a:latin typeface="Tahoma" panose="020B0604030504040204" pitchFamily="34" charset="0"/>
                        </a:rPr>
                        <a:t>6º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Merck KGAA</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5,05</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00B050"/>
                          </a:solidFill>
                          <a:effectLst/>
                          <a:latin typeface="Tahoma" panose="020B0604030504040204" pitchFamily="34" charset="0"/>
                        </a:rPr>
                        <a:t>4</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95516050"/>
                  </a:ext>
                </a:extLst>
              </a:tr>
              <a:tr h="190500">
                <a:tc>
                  <a:txBody>
                    <a:bodyPr/>
                    <a:lstStyle/>
                    <a:p>
                      <a:pPr algn="ctr" rtl="0" fontAlgn="ctr"/>
                      <a:r>
                        <a:rPr lang="es-ES" sz="900" b="0" i="0" u="none" strike="noStrike">
                          <a:solidFill>
                            <a:srgbClr val="000000"/>
                          </a:solidFill>
                          <a:effectLst/>
                          <a:latin typeface="Tahoma" panose="020B0604030504040204" pitchFamily="34" charset="0"/>
                        </a:rPr>
                        <a:t>7º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Sanofi</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4,95</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000000"/>
                          </a:solidFill>
                          <a:effectLst/>
                          <a:latin typeface="Tahoma" panose="020B0604030504040204" pitchFamily="34" charset="0"/>
                        </a:rPr>
                        <a:t>=</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663109963"/>
                  </a:ext>
                </a:extLst>
              </a:tr>
              <a:tr h="190500">
                <a:tc>
                  <a:txBody>
                    <a:bodyPr/>
                    <a:lstStyle/>
                    <a:p>
                      <a:pPr algn="ctr" rtl="0" fontAlgn="ctr"/>
                      <a:r>
                        <a:rPr lang="es-ES" sz="900" b="0" i="0" u="none" strike="noStrike">
                          <a:solidFill>
                            <a:srgbClr val="000000"/>
                          </a:solidFill>
                          <a:effectLst/>
                          <a:latin typeface="Tahoma" panose="020B0604030504040204" pitchFamily="34" charset="0"/>
                        </a:rPr>
                        <a:t>8º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Lilly</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4,65</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FF0000"/>
                          </a:solidFill>
                          <a:effectLst/>
                          <a:latin typeface="Tahoma" panose="020B0604030504040204" pitchFamily="34" charset="0"/>
                        </a:rPr>
                        <a:t>-5</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98230931"/>
                  </a:ext>
                </a:extLst>
              </a:tr>
              <a:tr h="190500">
                <a:tc>
                  <a:txBody>
                    <a:bodyPr/>
                    <a:lstStyle/>
                    <a:p>
                      <a:pPr algn="ctr" rtl="0" fontAlgn="ctr"/>
                      <a:r>
                        <a:rPr lang="es-ES" sz="900" b="0" i="0" u="none" strike="noStrike">
                          <a:solidFill>
                            <a:srgbClr val="000000"/>
                          </a:solidFill>
                          <a:effectLst/>
                          <a:latin typeface="Tahoma" panose="020B0604030504040204" pitchFamily="34" charset="0"/>
                        </a:rPr>
                        <a:t>9º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Bayer</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4,70</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FF0000"/>
                          </a:solidFill>
                          <a:effectLst/>
                          <a:latin typeface="Tahoma" panose="020B0604030504040204" pitchFamily="34" charset="0"/>
                        </a:rPr>
                        <a:t>-4</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77032025"/>
                  </a:ext>
                </a:extLst>
              </a:tr>
              <a:tr h="190500">
                <a:tc>
                  <a:txBody>
                    <a:bodyPr/>
                    <a:lstStyle/>
                    <a:p>
                      <a:pPr algn="ctr" rtl="0" fontAlgn="ctr"/>
                      <a:r>
                        <a:rPr lang="es-ES" sz="900" b="0" i="0" u="none" strike="noStrike">
                          <a:solidFill>
                            <a:srgbClr val="000000"/>
                          </a:solidFill>
                          <a:effectLst/>
                          <a:latin typeface="Tahoma" panose="020B0604030504040204" pitchFamily="34" charset="0"/>
                        </a:rPr>
                        <a:t>10º</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ES" sz="1100" b="1" i="0" u="none" strike="noStrike">
                          <a:solidFill>
                            <a:srgbClr val="FFFFFF"/>
                          </a:solidFill>
                          <a:effectLst/>
                          <a:latin typeface="Roboto" panose="02000000000000000000" pitchFamily="2" charset="0"/>
                        </a:rPr>
                        <a:t>Esteve</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rtl="0" fontAlgn="ctr"/>
                      <a:r>
                        <a:rPr lang="es-ES" sz="900" b="0" i="0" u="none" strike="noStrike">
                          <a:solidFill>
                            <a:srgbClr val="000000"/>
                          </a:solidFill>
                          <a:effectLst/>
                          <a:latin typeface="Tahoma" panose="020B0604030504040204" pitchFamily="34" charset="0"/>
                        </a:rPr>
                        <a:t>4,15</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ES" sz="900" b="0" i="0" u="none" strike="noStrike">
                          <a:solidFill>
                            <a:srgbClr val="00B050"/>
                          </a:solidFill>
                          <a:effectLst/>
                          <a:latin typeface="Tahoma" panose="020B0604030504040204" pitchFamily="34" charset="0"/>
                        </a:rPr>
                        <a:t>5</a:t>
                      </a:r>
                    </a:p>
                  </a:txBody>
                  <a:tcPr marL="7620" marR="7620" marT="762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709646580"/>
                  </a:ext>
                </a:extLst>
              </a:tr>
            </a:tbl>
          </a:graphicData>
        </a:graphic>
      </p:graphicFrame>
      <p:sp>
        <p:nvSpPr>
          <p:cNvPr id="6" name="object 14">
            <a:extLst>
              <a:ext uri="{FF2B5EF4-FFF2-40B4-BE49-F238E27FC236}">
                <a16:creationId xmlns:a16="http://schemas.microsoft.com/office/drawing/2014/main" id="{0ED53D98-D657-1C28-4E9C-A071AD25D356}"/>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45</a:t>
            </a:fld>
            <a:endParaRPr lang="es-ES" dirty="0"/>
          </a:p>
        </p:txBody>
      </p:sp>
    </p:spTree>
    <p:extLst>
      <p:ext uri="{BB962C8B-B14F-4D97-AF65-F5344CB8AC3E}">
        <p14:creationId xmlns:p14="http://schemas.microsoft.com/office/powerpoint/2010/main" val="3383775833"/>
      </p:ext>
    </p:extLst>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E4BB1-50B0-9C38-1588-3598FCA04F0A}"/>
            </a:ext>
          </a:extLst>
        </p:cNvPr>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F4D6E68B-DEC9-C675-BC27-3A1EB83C3344}"/>
              </a:ext>
            </a:extLst>
          </p:cNvPr>
          <p:cNvPicPr>
            <a:picLocks noChangeAspect="1"/>
          </p:cNvPicPr>
          <p:nvPr/>
        </p:nvPicPr>
        <p:blipFill>
          <a:blip r:embed="rId2"/>
          <a:stretch>
            <a:fillRect/>
          </a:stretch>
        </p:blipFill>
        <p:spPr>
          <a:xfrm flipH="1">
            <a:off x="0" y="0"/>
            <a:ext cx="10692005" cy="3743994"/>
          </a:xfrm>
          <a:prstGeom prst="rect">
            <a:avLst/>
          </a:prstGeom>
          <a:ln w="12700">
            <a:miter lim="400000"/>
          </a:ln>
        </p:spPr>
      </p:pic>
      <p:sp>
        <p:nvSpPr>
          <p:cNvPr id="11" name="object 15">
            <a:extLst>
              <a:ext uri="{FF2B5EF4-FFF2-40B4-BE49-F238E27FC236}">
                <a16:creationId xmlns:a16="http://schemas.microsoft.com/office/drawing/2014/main" id="{4DE4C94C-FDF7-CD06-32F9-2C586FC67F38}"/>
              </a:ext>
            </a:extLst>
          </p:cNvPr>
          <p:cNvSpPr txBox="1"/>
          <p:nvPr/>
        </p:nvSpPr>
        <p:spPr>
          <a:xfrm>
            <a:off x="478846" y="684036"/>
            <a:ext cx="2187701" cy="100027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6.2</a:t>
            </a:r>
          </a:p>
        </p:txBody>
      </p:sp>
      <p:sp>
        <p:nvSpPr>
          <p:cNvPr id="12" name="object 7">
            <a:extLst>
              <a:ext uri="{FF2B5EF4-FFF2-40B4-BE49-F238E27FC236}">
                <a16:creationId xmlns:a16="http://schemas.microsoft.com/office/drawing/2014/main" id="{D70BBF4C-D600-707C-81FE-E8A316909294}"/>
              </a:ext>
            </a:extLst>
          </p:cNvPr>
          <p:cNvSpPr txBox="1">
            <a:spLocks/>
          </p:cNvSpPr>
          <p:nvPr/>
        </p:nvSpPr>
        <p:spPr>
          <a:xfrm>
            <a:off x="478844" y="1673262"/>
            <a:ext cx="8034535" cy="474781"/>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Análisis de Visibilidad SEO</a:t>
            </a:r>
          </a:p>
        </p:txBody>
      </p:sp>
      <p:grpSp>
        <p:nvGrpSpPr>
          <p:cNvPr id="3" name="Rectángulo redondeado 10">
            <a:extLst>
              <a:ext uri="{FF2B5EF4-FFF2-40B4-BE49-F238E27FC236}">
                <a16:creationId xmlns:a16="http://schemas.microsoft.com/office/drawing/2014/main" id="{EF3DEDC6-600F-F69B-319A-176A38A8C27E}"/>
              </a:ext>
            </a:extLst>
          </p:cNvPr>
          <p:cNvGrpSpPr/>
          <p:nvPr/>
        </p:nvGrpSpPr>
        <p:grpSpPr>
          <a:xfrm>
            <a:off x="1829473" y="2470908"/>
            <a:ext cx="1765989" cy="345444"/>
            <a:chOff x="0" y="0"/>
            <a:chExt cx="1765988" cy="345442"/>
          </a:xfrm>
        </p:grpSpPr>
        <p:sp>
          <p:nvSpPr>
            <p:cNvPr id="4" name="Rectángulo redondeado">
              <a:extLst>
                <a:ext uri="{FF2B5EF4-FFF2-40B4-BE49-F238E27FC236}">
                  <a16:creationId xmlns:a16="http://schemas.microsoft.com/office/drawing/2014/main" id="{2B7486A8-7A9F-538E-6F33-514154D86DB9}"/>
                </a:ext>
              </a:extLst>
            </p:cNvPr>
            <p:cNvSpPr/>
            <p:nvPr/>
          </p:nvSpPr>
          <p:spPr>
            <a:xfrm>
              <a:off x="0" y="0"/>
              <a:ext cx="1765988" cy="345442"/>
            </a:xfrm>
            <a:prstGeom prst="roundRect">
              <a:avLst>
                <a:gd name="adj" fmla="val 50000"/>
              </a:avLst>
            </a:prstGeom>
            <a:solidFill>
              <a:srgbClr val="4399FF"/>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 name="Fortalezas">
              <a:extLst>
                <a:ext uri="{FF2B5EF4-FFF2-40B4-BE49-F238E27FC236}">
                  <a16:creationId xmlns:a16="http://schemas.microsoft.com/office/drawing/2014/main" id="{E1244D34-A71F-3A71-AF24-F7CE400928E4}"/>
                </a:ext>
              </a:extLst>
            </p:cNvPr>
            <p:cNvSpPr txBox="1"/>
            <p:nvPr/>
          </p:nvSpPr>
          <p:spPr>
            <a:xfrm>
              <a:off x="96307" y="38100"/>
              <a:ext cx="1573373" cy="26923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numCol="1" anchor="ctr">
              <a:spAutoFit/>
            </a:bodyPr>
            <a:lstStyle>
              <a:lvl1pPr algn="ctr">
                <a:defRPr sz="1200" b="1">
                  <a:solidFill>
                    <a:srgbClr val="FFFFFF"/>
                  </a:solidFill>
                  <a:latin typeface="Tahoma"/>
                  <a:ea typeface="Tahoma"/>
                  <a:cs typeface="Tahoma"/>
                  <a:sym typeface="Tahoma"/>
                </a:defRPr>
              </a:lvl1pPr>
            </a:lstStyle>
            <a:p>
              <a:r>
                <a:rPr err="1"/>
                <a:t>Fortalezas</a:t>
              </a:r>
              <a:endParaRPr/>
            </a:p>
          </p:txBody>
        </p:sp>
      </p:grpSp>
      <p:grpSp>
        <p:nvGrpSpPr>
          <p:cNvPr id="9" name="Rectángulo redondeado 11">
            <a:extLst>
              <a:ext uri="{FF2B5EF4-FFF2-40B4-BE49-F238E27FC236}">
                <a16:creationId xmlns:a16="http://schemas.microsoft.com/office/drawing/2014/main" id="{41E3E5E3-6580-FDBC-06DD-06DB0E175297}"/>
              </a:ext>
            </a:extLst>
          </p:cNvPr>
          <p:cNvGrpSpPr/>
          <p:nvPr/>
        </p:nvGrpSpPr>
        <p:grpSpPr>
          <a:xfrm>
            <a:off x="7097939" y="2470908"/>
            <a:ext cx="1765989" cy="345444"/>
            <a:chOff x="0" y="0"/>
            <a:chExt cx="1765988" cy="345442"/>
          </a:xfrm>
        </p:grpSpPr>
        <p:sp>
          <p:nvSpPr>
            <p:cNvPr id="10" name="Rectángulo redondeado">
              <a:extLst>
                <a:ext uri="{FF2B5EF4-FFF2-40B4-BE49-F238E27FC236}">
                  <a16:creationId xmlns:a16="http://schemas.microsoft.com/office/drawing/2014/main" id="{1AE9B64B-054A-3989-408A-7E7B4E877C87}"/>
                </a:ext>
              </a:extLst>
            </p:cNvPr>
            <p:cNvSpPr/>
            <p:nvPr/>
          </p:nvSpPr>
          <p:spPr>
            <a:xfrm>
              <a:off x="0" y="0"/>
              <a:ext cx="1765988" cy="345442"/>
            </a:xfrm>
            <a:prstGeom prst="roundRect">
              <a:avLst>
                <a:gd name="adj" fmla="val 50000"/>
              </a:avLst>
            </a:prstGeom>
            <a:solidFill>
              <a:srgbClr val="4399FF"/>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3" name="Áreas de mejora">
              <a:extLst>
                <a:ext uri="{FF2B5EF4-FFF2-40B4-BE49-F238E27FC236}">
                  <a16:creationId xmlns:a16="http://schemas.microsoft.com/office/drawing/2014/main" id="{E6978124-6726-C189-4378-B26CB74B635F}"/>
                </a:ext>
              </a:extLst>
            </p:cNvPr>
            <p:cNvSpPr txBox="1"/>
            <p:nvPr/>
          </p:nvSpPr>
          <p:spPr>
            <a:xfrm>
              <a:off x="96307" y="38100"/>
              <a:ext cx="1573373" cy="26923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numCol="1" anchor="ctr">
              <a:spAutoFit/>
            </a:bodyPr>
            <a:lstStyle>
              <a:lvl1pPr algn="ctr">
                <a:defRPr sz="1200" b="1">
                  <a:solidFill>
                    <a:srgbClr val="FFFFFF"/>
                  </a:solidFill>
                  <a:latin typeface="Tahoma"/>
                  <a:ea typeface="Tahoma"/>
                  <a:cs typeface="Tahoma"/>
                  <a:sym typeface="Tahoma"/>
                </a:defRPr>
              </a:lvl1pPr>
            </a:lstStyle>
            <a:p>
              <a:r>
                <a:rPr err="1"/>
                <a:t>Áreas</a:t>
              </a:r>
              <a:r>
                <a:t> de </a:t>
              </a:r>
              <a:r>
                <a:rPr err="1"/>
                <a:t>mejora</a:t>
              </a:r>
              <a:endParaRPr/>
            </a:p>
          </p:txBody>
        </p:sp>
      </p:grpSp>
      <p:sp>
        <p:nvSpPr>
          <p:cNvPr id="14" name="CuadroTexto 13">
            <a:extLst>
              <a:ext uri="{FF2B5EF4-FFF2-40B4-BE49-F238E27FC236}">
                <a16:creationId xmlns:a16="http://schemas.microsoft.com/office/drawing/2014/main" id="{57499CD6-02EE-8DE0-DD28-9603AA200F9C}"/>
              </a:ext>
            </a:extLst>
          </p:cNvPr>
          <p:cNvSpPr txBox="1"/>
          <p:nvPr/>
        </p:nvSpPr>
        <p:spPr>
          <a:xfrm>
            <a:off x="294630" y="3136634"/>
            <a:ext cx="4970768" cy="28623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fromWordArt="0" anchor="t" anchorCtr="0" forceAA="0" compatLnSpc="1">
            <a:prstTxWarp prst="textNoShape">
              <a:avLst/>
            </a:prstTxWarp>
            <a:spAutoFit/>
          </a:bodyPr>
          <a:lstStyle/>
          <a:p>
            <a:pPr algn="just">
              <a:lnSpc>
                <a:spcPct val="150000"/>
              </a:lnSpc>
              <a:buClr>
                <a:srgbClr val="4299FF"/>
              </a:buClr>
            </a:pPr>
            <a:r>
              <a:rPr lang="es-ES" sz="1200" b="1">
                <a:latin typeface="Tahoma"/>
                <a:ea typeface="Tahoma"/>
                <a:cs typeface="Tahoma"/>
              </a:rPr>
              <a:t>En general las empresas han trabajado más las siguientes categorías. Os damos las claves para mejorarlas:</a:t>
            </a:r>
          </a:p>
          <a:p>
            <a:pPr algn="just">
              <a:lnSpc>
                <a:spcPct val="150000"/>
              </a:lnSpc>
              <a:buClr>
                <a:srgbClr val="4299FF"/>
              </a:buClr>
            </a:pPr>
            <a:endParaRPr lang="es-ES" sz="1200" b="1">
              <a:latin typeface="Tahoma"/>
              <a:ea typeface="Tahoma"/>
              <a:cs typeface="Tahoma"/>
            </a:endParaRPr>
          </a:p>
          <a:p>
            <a:pPr marL="228600" indent="-228600" algn="just">
              <a:lnSpc>
                <a:spcPct val="150000"/>
              </a:lnSpc>
              <a:buClr>
                <a:srgbClr val="4299FF"/>
              </a:buClr>
              <a:buFont typeface="Tipo de letra del sistema regular"/>
              <a:buChar char="&gt;"/>
            </a:pPr>
            <a:r>
              <a:rPr lang="es-ES" sz="1200" b="1">
                <a:latin typeface="Tahoma"/>
                <a:ea typeface="Tahoma"/>
                <a:cs typeface="Tahoma"/>
              </a:rPr>
              <a:t>Preguntas de usuarios: </a:t>
            </a:r>
            <a:r>
              <a:rPr lang="es-ES" sz="1200">
                <a:latin typeface="Tahoma"/>
                <a:ea typeface="Tahoma"/>
                <a:cs typeface="Tahoma"/>
              </a:rPr>
              <a:t>generando </a:t>
            </a:r>
            <a:r>
              <a:rPr lang="es-ES" sz="1200" err="1">
                <a:latin typeface="Tahoma"/>
                <a:ea typeface="Tahoma"/>
                <a:cs typeface="Tahoma"/>
              </a:rPr>
              <a:t>FAQs</a:t>
            </a:r>
            <a:r>
              <a:rPr lang="es-ES" sz="1200">
                <a:latin typeface="Tahoma"/>
                <a:ea typeface="Tahoma"/>
                <a:cs typeface="Tahoma"/>
              </a:rPr>
              <a:t> optimizadas GEO</a:t>
            </a:r>
          </a:p>
          <a:p>
            <a:pPr marL="228600" indent="-228600" algn="just">
              <a:lnSpc>
                <a:spcPct val="150000"/>
              </a:lnSpc>
              <a:buClr>
                <a:srgbClr val="4299FF"/>
              </a:buClr>
              <a:buFont typeface="Tipo de letra del sistema regular"/>
              <a:buChar char="&gt;"/>
            </a:pPr>
            <a:r>
              <a:rPr lang="es-ES" sz="1200" b="1">
                <a:latin typeface="Tahoma"/>
                <a:ea typeface="Tahoma"/>
                <a:cs typeface="Tahoma"/>
              </a:rPr>
              <a:t>Panel de información de la empresa: </a:t>
            </a:r>
            <a:r>
              <a:rPr lang="es-ES" sz="1200">
                <a:latin typeface="Tahoma"/>
                <a:ea typeface="Tahoma"/>
                <a:cs typeface="Tahoma"/>
              </a:rPr>
              <a:t>Mejorar Wikipedia, la información de la empresa en la web y otros medios.</a:t>
            </a:r>
          </a:p>
          <a:p>
            <a:pPr marL="228600" indent="-228600" algn="just">
              <a:lnSpc>
                <a:spcPct val="150000"/>
              </a:lnSpc>
              <a:buClr>
                <a:srgbClr val="4299FF"/>
              </a:buClr>
              <a:buFont typeface="Tipo de letra del sistema regular"/>
              <a:buChar char="&gt;"/>
            </a:pPr>
            <a:r>
              <a:rPr lang="es-ES" sz="1200" b="1">
                <a:latin typeface="Tahoma"/>
                <a:ea typeface="Tahoma"/>
                <a:cs typeface="Tahoma"/>
              </a:rPr>
              <a:t>Google My Business / Ubicaciones: </a:t>
            </a:r>
            <a:r>
              <a:rPr lang="es-ES" sz="1200">
                <a:latin typeface="Tahoma"/>
                <a:ea typeface="Tahoma"/>
                <a:cs typeface="Tahoma"/>
              </a:rPr>
              <a:t>Proyecto de Optimización SEO para Google My Business</a:t>
            </a:r>
          </a:p>
          <a:p>
            <a:pPr marL="228600" indent="-228600" algn="just">
              <a:lnSpc>
                <a:spcPct val="150000"/>
              </a:lnSpc>
              <a:buClr>
                <a:srgbClr val="4299FF"/>
              </a:buClr>
              <a:buFont typeface="Tipo de letra del sistema regular"/>
              <a:buChar char="&gt;"/>
            </a:pPr>
            <a:r>
              <a:rPr lang="es-ES" sz="1200" b="1">
                <a:latin typeface="Tahoma"/>
                <a:ea typeface="Tahoma"/>
                <a:cs typeface="Tahoma"/>
              </a:rPr>
              <a:t>Resultado Enriquecido de empresa: </a:t>
            </a:r>
            <a:r>
              <a:rPr lang="es-ES" sz="1200">
                <a:latin typeface="Tahoma"/>
                <a:ea typeface="Tahoma"/>
                <a:cs typeface="Tahoma"/>
              </a:rPr>
              <a:t>Proyecto GEO/SEO</a:t>
            </a:r>
          </a:p>
          <a:p>
            <a:pPr marL="228600" indent="-228600" algn="just">
              <a:lnSpc>
                <a:spcPct val="150000"/>
              </a:lnSpc>
              <a:buClr>
                <a:srgbClr val="4299FF"/>
              </a:buClr>
              <a:buFont typeface="Tipo de letra del sistema regular"/>
              <a:buChar char="&gt;"/>
            </a:pPr>
            <a:endParaRPr lang="en-US" sz="1200" b="1">
              <a:latin typeface="Tahoma"/>
              <a:ea typeface="Tahoma"/>
              <a:cs typeface="Tahoma"/>
            </a:endParaRPr>
          </a:p>
        </p:txBody>
      </p:sp>
      <p:sp>
        <p:nvSpPr>
          <p:cNvPr id="16" name="CuadroTexto 15">
            <a:extLst>
              <a:ext uri="{FF2B5EF4-FFF2-40B4-BE49-F238E27FC236}">
                <a16:creationId xmlns:a16="http://schemas.microsoft.com/office/drawing/2014/main" id="{1F1C1C28-3B6E-D631-5FA8-910DCBC4F265}"/>
              </a:ext>
            </a:extLst>
          </p:cNvPr>
          <p:cNvSpPr txBox="1"/>
          <p:nvPr/>
        </p:nvSpPr>
        <p:spPr>
          <a:xfrm>
            <a:off x="5618808" y="3136634"/>
            <a:ext cx="4738087" cy="440889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fromWordArt="0" anchor="t" anchorCtr="0" forceAA="0" compatLnSpc="1">
            <a:prstTxWarp prst="textNoShape">
              <a:avLst/>
            </a:prstTxWarp>
            <a:spAutoFit/>
          </a:bodyPr>
          <a:lstStyle/>
          <a:p>
            <a:pPr algn="just">
              <a:lnSpc>
                <a:spcPct val="150000"/>
              </a:lnSpc>
              <a:buClr>
                <a:srgbClr val="4299FF"/>
              </a:buClr>
            </a:pPr>
            <a:r>
              <a:rPr lang="es-ES" sz="1100" b="1" dirty="0">
                <a:latin typeface="Tahoma"/>
                <a:ea typeface="Tahoma"/>
                <a:cs typeface="Tahoma"/>
              </a:rPr>
              <a:t>El margen de mejora de este tipo de resultados que pueden aparecer para empresas, en general, es altísimo. Os damos las claves para mejorarlas:</a:t>
            </a: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Enriquecidos de X: </a:t>
            </a:r>
            <a:r>
              <a:rPr lang="es-ES" sz="1100" dirty="0">
                <a:latin typeface="Tahoma"/>
                <a:ea typeface="Tahoma"/>
                <a:cs typeface="Tahoma"/>
              </a:rPr>
              <a:t>Proyecto Optimización GEO / SEO en Redes Sociales.</a:t>
            </a: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Noticias destacadas: </a:t>
            </a:r>
            <a:r>
              <a:rPr lang="es-ES" sz="1100" dirty="0">
                <a:latin typeface="Tahoma"/>
                <a:ea typeface="Tahoma"/>
                <a:cs typeface="Tahoma"/>
              </a:rPr>
              <a:t>Depende de los Medios y si hay noticias destacadas</a:t>
            </a: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Resultados con imágenes: </a:t>
            </a:r>
            <a:r>
              <a:rPr lang="es-ES" sz="1100" dirty="0">
                <a:latin typeface="Tahoma"/>
                <a:ea typeface="Tahoma"/>
                <a:cs typeface="Tahoma"/>
              </a:rPr>
              <a:t>Proyecto GEO / SEO para la web</a:t>
            </a: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Resultados con vídeos: </a:t>
            </a:r>
            <a:r>
              <a:rPr lang="es-ES" sz="1100" dirty="0">
                <a:latin typeface="Tahoma"/>
                <a:ea typeface="Tahoma"/>
                <a:cs typeface="Tahoma"/>
              </a:rPr>
              <a:t>Proyecto GEO / SEO para la web</a:t>
            </a:r>
            <a:endParaRPr lang="es-ES" sz="1100" b="1" dirty="0">
              <a:latin typeface="Tahoma"/>
              <a:ea typeface="Tahoma"/>
              <a:cs typeface="Tahoma"/>
            </a:endParaRP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Google AI </a:t>
            </a:r>
            <a:r>
              <a:rPr lang="es-ES" sz="1100" b="1" dirty="0" err="1">
                <a:latin typeface="Tahoma"/>
                <a:ea typeface="Tahoma"/>
                <a:cs typeface="Tahoma"/>
              </a:rPr>
              <a:t>Overviews</a:t>
            </a:r>
            <a:r>
              <a:rPr lang="es-ES" sz="1100" b="1" dirty="0">
                <a:latin typeface="Tahoma"/>
                <a:ea typeface="Tahoma"/>
                <a:cs typeface="Tahoma"/>
              </a:rPr>
              <a:t>: </a:t>
            </a:r>
            <a:r>
              <a:rPr lang="es-ES" sz="1100" dirty="0">
                <a:latin typeface="Tahoma"/>
                <a:ea typeface="Tahoma"/>
                <a:cs typeface="Tahoma"/>
              </a:rPr>
              <a:t>Proyecto GEO </a:t>
            </a:r>
            <a:endParaRPr lang="es-ES" sz="1100" b="1" dirty="0">
              <a:latin typeface="Tahoma"/>
              <a:ea typeface="Tahoma"/>
              <a:cs typeface="Tahoma"/>
            </a:endParaRP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Resultado de </a:t>
            </a:r>
            <a:r>
              <a:rPr lang="es-ES" sz="1100" b="1" dirty="0" err="1">
                <a:latin typeface="Tahoma"/>
                <a:ea typeface="Tahoma"/>
                <a:cs typeface="Tahoma"/>
              </a:rPr>
              <a:t>Paid</a:t>
            </a:r>
            <a:r>
              <a:rPr lang="es-ES" sz="1100" b="1" dirty="0">
                <a:latin typeface="Tahoma"/>
                <a:ea typeface="Tahoma"/>
                <a:cs typeface="Tahoma"/>
              </a:rPr>
              <a:t>: </a:t>
            </a:r>
            <a:r>
              <a:rPr lang="es-ES" sz="1100" dirty="0">
                <a:latin typeface="Tahoma"/>
                <a:ea typeface="Tahoma"/>
                <a:cs typeface="Tahoma"/>
              </a:rPr>
              <a:t>Proyecto de </a:t>
            </a:r>
            <a:r>
              <a:rPr lang="es-ES" sz="1100" dirty="0" err="1">
                <a:latin typeface="Tahoma"/>
                <a:ea typeface="Tahoma"/>
                <a:cs typeface="Tahoma"/>
              </a:rPr>
              <a:t>Paid</a:t>
            </a:r>
            <a:endParaRPr lang="es-ES" sz="1100" dirty="0">
              <a:latin typeface="Tahoma"/>
              <a:ea typeface="Tahoma"/>
              <a:cs typeface="Tahoma"/>
            </a:endParaRP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Referencia de dominios en AI: </a:t>
            </a:r>
            <a:r>
              <a:rPr lang="es-ES" sz="1100" dirty="0">
                <a:latin typeface="Tahoma"/>
                <a:ea typeface="Tahoma"/>
                <a:cs typeface="Tahoma"/>
              </a:rPr>
              <a:t>Proyecto GEO </a:t>
            </a:r>
            <a:endParaRPr lang="es-ES" sz="1100" b="1" dirty="0">
              <a:latin typeface="Tahoma"/>
              <a:ea typeface="Tahoma"/>
              <a:cs typeface="Tahoma"/>
            </a:endParaRP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Aparecen resultados del ecosistema digital de la marca: </a:t>
            </a:r>
            <a:r>
              <a:rPr lang="es-ES" sz="1100" dirty="0">
                <a:latin typeface="Tahoma"/>
                <a:ea typeface="Tahoma"/>
                <a:cs typeface="Tahoma"/>
              </a:rPr>
              <a:t>Proyecto GEO ORM</a:t>
            </a:r>
          </a:p>
          <a:p>
            <a:pPr marL="228600" indent="-228600" algn="just">
              <a:lnSpc>
                <a:spcPct val="150000"/>
              </a:lnSpc>
              <a:buClr>
                <a:srgbClr val="4299FF"/>
              </a:buClr>
              <a:buFont typeface="Tipo de letra del sistema regular"/>
              <a:buChar char="&gt;"/>
            </a:pPr>
            <a:r>
              <a:rPr lang="es-ES" sz="1100" b="1" dirty="0">
                <a:latin typeface="Tahoma"/>
                <a:ea typeface="Tahoma"/>
                <a:cs typeface="Tahoma"/>
              </a:rPr>
              <a:t>Resultados externos (Sin contar RRSS y Wikipedia):</a:t>
            </a:r>
            <a:br>
              <a:rPr lang="es-ES" sz="1100" b="1" dirty="0">
                <a:latin typeface="Tahoma"/>
                <a:ea typeface="Tahoma"/>
                <a:cs typeface="Tahoma"/>
              </a:rPr>
            </a:br>
            <a:r>
              <a:rPr lang="es-ES" sz="1100" dirty="0">
                <a:latin typeface="Tahoma"/>
                <a:ea typeface="Tahoma"/>
                <a:cs typeface="Tahoma"/>
              </a:rPr>
              <a:t>Proyecto PR GEO </a:t>
            </a:r>
            <a:r>
              <a:rPr lang="es-ES" sz="1100" dirty="0" err="1">
                <a:latin typeface="Tahoma"/>
                <a:ea typeface="Tahoma"/>
                <a:cs typeface="Tahoma"/>
              </a:rPr>
              <a:t>Friendly</a:t>
            </a:r>
            <a:endParaRPr lang="es-ES" sz="1100" dirty="0">
              <a:latin typeface="Tahoma"/>
              <a:ea typeface="Tahoma"/>
              <a:cs typeface="Tahoma"/>
            </a:endParaRPr>
          </a:p>
          <a:p>
            <a:pPr marL="228600" indent="-228600" algn="just">
              <a:lnSpc>
                <a:spcPct val="150000"/>
              </a:lnSpc>
              <a:buClr>
                <a:srgbClr val="4299FF"/>
              </a:buClr>
              <a:buFont typeface="Tipo de letra del sistema regular"/>
              <a:buChar char="&gt;"/>
            </a:pPr>
            <a:endParaRPr lang="en-US" sz="1100" b="1" dirty="0">
              <a:latin typeface="Tahoma"/>
              <a:ea typeface="Tahoma"/>
              <a:cs typeface="Tahoma"/>
            </a:endParaRPr>
          </a:p>
        </p:txBody>
      </p:sp>
      <p:sp>
        <p:nvSpPr>
          <p:cNvPr id="5" name="object 14">
            <a:extLst>
              <a:ext uri="{FF2B5EF4-FFF2-40B4-BE49-F238E27FC236}">
                <a16:creationId xmlns:a16="http://schemas.microsoft.com/office/drawing/2014/main" id="{1A63E302-D753-AFD6-AA34-75502AE6A91E}"/>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46</a:t>
            </a:fld>
            <a:endParaRPr lang="es-ES" dirty="0"/>
          </a:p>
        </p:txBody>
      </p:sp>
    </p:spTree>
    <p:extLst>
      <p:ext uri="{BB962C8B-B14F-4D97-AF65-F5344CB8AC3E}">
        <p14:creationId xmlns:p14="http://schemas.microsoft.com/office/powerpoint/2010/main" val="2115199661"/>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8312A-66C6-4E6C-1E02-324643078D4A}"/>
            </a:ext>
          </a:extLst>
        </p:cNvPr>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54967A89-2CA1-4AE7-0AF3-43852FA25CE1}"/>
              </a:ext>
            </a:extLst>
          </p:cNvPr>
          <p:cNvPicPr>
            <a:picLocks noChangeAspect="1"/>
          </p:cNvPicPr>
          <p:nvPr/>
        </p:nvPicPr>
        <p:blipFill>
          <a:blip r:embed="rId2"/>
          <a:stretch>
            <a:fillRect/>
          </a:stretch>
        </p:blipFill>
        <p:spPr>
          <a:xfrm flipH="1">
            <a:off x="0" y="0"/>
            <a:ext cx="10692005" cy="3743994"/>
          </a:xfrm>
          <a:prstGeom prst="rect">
            <a:avLst/>
          </a:prstGeom>
          <a:ln w="12700">
            <a:miter lim="400000"/>
          </a:ln>
        </p:spPr>
      </p:pic>
      <p:sp>
        <p:nvSpPr>
          <p:cNvPr id="5" name="object 9">
            <a:extLst>
              <a:ext uri="{FF2B5EF4-FFF2-40B4-BE49-F238E27FC236}">
                <a16:creationId xmlns:a16="http://schemas.microsoft.com/office/drawing/2014/main" id="{057ED6A5-263C-3F5B-6DFC-54D018C78C5C}"/>
              </a:ext>
            </a:extLst>
          </p:cNvPr>
          <p:cNvSpPr txBox="1"/>
          <p:nvPr/>
        </p:nvSpPr>
        <p:spPr>
          <a:xfrm>
            <a:off x="478844" y="2523995"/>
            <a:ext cx="8840644" cy="177741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marL="13335" algn="just">
              <a:spcBef>
                <a:spcPts val="100"/>
              </a:spcBef>
            </a:pPr>
            <a:r>
              <a:rPr lang="es-ES" sz="1300" b="1">
                <a:solidFill>
                  <a:srgbClr val="2B3A87"/>
                </a:solidFill>
                <a:latin typeface="Tahoma"/>
                <a:ea typeface="Tahoma"/>
                <a:cs typeface="Tahoma"/>
              </a:rPr>
              <a:t>El Ranking del Coste que tendría el tráfico orgánico no están tan relacionado con su volumen total.</a:t>
            </a:r>
            <a:endParaRPr lang="es-ES" sz="1300" b="1" spc="-10">
              <a:solidFill>
                <a:srgbClr val="2B3A87"/>
              </a:solidFill>
              <a:latin typeface="Tahoma"/>
              <a:ea typeface="Tahoma"/>
              <a:cs typeface="Tahoma"/>
            </a:endParaRPr>
          </a:p>
          <a:p>
            <a:pPr marL="13335" marR="4445" algn="just">
              <a:spcBef>
                <a:spcPts val="899"/>
              </a:spcBef>
            </a:pPr>
            <a:r>
              <a:rPr lang="es-ES" sz="1000" spc="-5">
                <a:latin typeface="Tahoma"/>
                <a:ea typeface="Tahoma"/>
                <a:cs typeface="Tahoma"/>
              </a:rPr>
              <a:t>En la siguiente tabla tenemos una selección del TOP10 por coste de tráfico orgánico, es decir lo que costaría tener ese tráfico orgánico en Paid, más cuánto costaría cada sesión (dividimos Coste de tráfico entre tráfico orgánico). En este sentido es llamativo que por ejemplo Cinfa, que a nivel de volumen y coste de tráfico es la 1ª, el precio medio de sesión de orgánico (si se pagara en Paid) sería 0,11 euros, versus otras, como Merck, que están el puesto 23 de tráfico y su el coste por sesión sería de 2,06 euros. Esto se debe a la importancia del volumen y competencia de las marcas en los rankings de Paid y al valor del posicionamiento de las Keywords sin marca, que en el caso de Merck representan el 42,60% del tráfico total de orgánico.</a:t>
            </a:r>
            <a:endParaRPr lang="es-ES" sz="1000" spc="-5">
              <a:highlight>
                <a:srgbClr val="FFFF00"/>
              </a:highlight>
              <a:latin typeface="Tahoma"/>
              <a:ea typeface="Tahoma"/>
              <a:cs typeface="Tahoma"/>
            </a:endParaRPr>
          </a:p>
          <a:p>
            <a:pPr marL="13335" marR="4445" algn="just">
              <a:spcBef>
                <a:spcPts val="899"/>
              </a:spcBef>
            </a:pPr>
            <a:r>
              <a:rPr lang="es-ES" sz="1000" spc="-5">
                <a:latin typeface="Tahoma"/>
                <a:ea typeface="Tahoma"/>
                <a:cs typeface="Tahoma"/>
              </a:rPr>
              <a:t> de</a:t>
            </a:r>
          </a:p>
          <a:p>
            <a:pPr marL="13335" marR="4445" algn="just">
              <a:spcBef>
                <a:spcPts val="899"/>
              </a:spcBef>
            </a:pPr>
            <a:endParaRPr lang="es-ES" sz="1000">
              <a:latin typeface="Tahoma"/>
              <a:ea typeface="Tahoma"/>
              <a:cs typeface="Tahoma"/>
            </a:endParaRPr>
          </a:p>
          <a:p>
            <a:pPr algn="just">
              <a:defRPr sz="1000">
                <a:latin typeface="Tahoma"/>
                <a:ea typeface="Tahoma"/>
                <a:cs typeface="Tahoma"/>
                <a:sym typeface="Tahoma"/>
              </a:defRPr>
            </a:pPr>
            <a:endParaRPr sz="1000">
              <a:latin typeface="Calibri"/>
              <a:ea typeface="Calibri"/>
              <a:cs typeface="Calibri"/>
              <a:sym typeface="Calibri"/>
            </a:endParaRPr>
          </a:p>
        </p:txBody>
      </p:sp>
      <p:sp>
        <p:nvSpPr>
          <p:cNvPr id="11" name="object 15">
            <a:extLst>
              <a:ext uri="{FF2B5EF4-FFF2-40B4-BE49-F238E27FC236}">
                <a16:creationId xmlns:a16="http://schemas.microsoft.com/office/drawing/2014/main" id="{AAFAE9D8-C34C-3310-C5E8-B34BDCE95FDF}"/>
              </a:ext>
            </a:extLst>
          </p:cNvPr>
          <p:cNvSpPr txBox="1"/>
          <p:nvPr/>
        </p:nvSpPr>
        <p:spPr>
          <a:xfrm>
            <a:off x="478846" y="684036"/>
            <a:ext cx="2187701" cy="100027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6.3</a:t>
            </a:r>
          </a:p>
        </p:txBody>
      </p:sp>
      <p:sp>
        <p:nvSpPr>
          <p:cNvPr id="12" name="object 7">
            <a:extLst>
              <a:ext uri="{FF2B5EF4-FFF2-40B4-BE49-F238E27FC236}">
                <a16:creationId xmlns:a16="http://schemas.microsoft.com/office/drawing/2014/main" id="{248EDDD1-3451-819A-967E-F1BE0178D457}"/>
              </a:ext>
            </a:extLst>
          </p:cNvPr>
          <p:cNvSpPr txBox="1">
            <a:spLocks/>
          </p:cNvSpPr>
          <p:nvPr/>
        </p:nvSpPr>
        <p:spPr>
          <a:xfrm>
            <a:off x="448203" y="1680925"/>
            <a:ext cx="9642157" cy="467118"/>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Tráfico y relevancia de los dominios</a:t>
            </a:r>
          </a:p>
        </p:txBody>
      </p:sp>
      <p:graphicFrame>
        <p:nvGraphicFramePr>
          <p:cNvPr id="16" name="Tabla 15">
            <a:extLst>
              <a:ext uri="{FF2B5EF4-FFF2-40B4-BE49-F238E27FC236}">
                <a16:creationId xmlns:a16="http://schemas.microsoft.com/office/drawing/2014/main" id="{D0EE4C77-0D3C-0AA9-B755-DF878154E374}"/>
              </a:ext>
            </a:extLst>
          </p:cNvPr>
          <p:cNvGraphicFramePr>
            <a:graphicFrameLocks noGrp="1"/>
          </p:cNvGraphicFramePr>
          <p:nvPr>
            <p:extLst>
              <p:ext uri="{D42A27DB-BD31-4B8C-83A1-F6EECF244321}">
                <p14:modId xmlns:p14="http://schemas.microsoft.com/office/powerpoint/2010/main" val="3903254212"/>
              </p:ext>
            </p:extLst>
          </p:nvPr>
        </p:nvGraphicFramePr>
        <p:xfrm>
          <a:off x="478844" y="3698723"/>
          <a:ext cx="6413502" cy="2114550"/>
        </p:xfrm>
        <a:graphic>
          <a:graphicData uri="http://schemas.openxmlformats.org/drawingml/2006/table">
            <a:tbl>
              <a:tblPr/>
              <a:tblGrid>
                <a:gridCol w="681080">
                  <a:extLst>
                    <a:ext uri="{9D8B030D-6E8A-4147-A177-3AD203B41FA5}">
                      <a16:colId xmlns:a16="http://schemas.microsoft.com/office/drawing/2014/main" val="3560221239"/>
                    </a:ext>
                  </a:extLst>
                </a:gridCol>
                <a:gridCol w="681080">
                  <a:extLst>
                    <a:ext uri="{9D8B030D-6E8A-4147-A177-3AD203B41FA5}">
                      <a16:colId xmlns:a16="http://schemas.microsoft.com/office/drawing/2014/main" val="840955993"/>
                    </a:ext>
                  </a:extLst>
                </a:gridCol>
                <a:gridCol w="1645942">
                  <a:extLst>
                    <a:ext uri="{9D8B030D-6E8A-4147-A177-3AD203B41FA5}">
                      <a16:colId xmlns:a16="http://schemas.microsoft.com/office/drawing/2014/main" val="3142118374"/>
                    </a:ext>
                  </a:extLst>
                </a:gridCol>
                <a:gridCol w="681080">
                  <a:extLst>
                    <a:ext uri="{9D8B030D-6E8A-4147-A177-3AD203B41FA5}">
                      <a16:colId xmlns:a16="http://schemas.microsoft.com/office/drawing/2014/main" val="859363497"/>
                    </a:ext>
                  </a:extLst>
                </a:gridCol>
                <a:gridCol w="681080">
                  <a:extLst>
                    <a:ext uri="{9D8B030D-6E8A-4147-A177-3AD203B41FA5}">
                      <a16:colId xmlns:a16="http://schemas.microsoft.com/office/drawing/2014/main" val="133339047"/>
                    </a:ext>
                  </a:extLst>
                </a:gridCol>
                <a:gridCol w="681080">
                  <a:extLst>
                    <a:ext uri="{9D8B030D-6E8A-4147-A177-3AD203B41FA5}">
                      <a16:colId xmlns:a16="http://schemas.microsoft.com/office/drawing/2014/main" val="2287597773"/>
                    </a:ext>
                  </a:extLst>
                </a:gridCol>
                <a:gridCol w="681080">
                  <a:extLst>
                    <a:ext uri="{9D8B030D-6E8A-4147-A177-3AD203B41FA5}">
                      <a16:colId xmlns:a16="http://schemas.microsoft.com/office/drawing/2014/main" val="2711182553"/>
                    </a:ext>
                  </a:extLst>
                </a:gridCol>
                <a:gridCol w="681080">
                  <a:extLst>
                    <a:ext uri="{9D8B030D-6E8A-4147-A177-3AD203B41FA5}">
                      <a16:colId xmlns:a16="http://schemas.microsoft.com/office/drawing/2014/main" val="1904695305"/>
                    </a:ext>
                  </a:extLst>
                </a:gridCol>
              </a:tblGrid>
              <a:tr h="209550">
                <a:tc>
                  <a:txBody>
                    <a:bodyPr/>
                    <a:lstStyle/>
                    <a:p>
                      <a:pPr algn="ctr" rtl="0" fontAlgn="ctr"/>
                      <a:r>
                        <a:rPr lang="es-ES" sz="6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Ranking</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Marca</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URL</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Tráfico orgánico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Ranking por tráfico orgánico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Comparativa vs Obs. 2024</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Coste del tráfico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6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Coste por Tráfico (Coste / Tráfico)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156414722"/>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https://www.cinfa.com/</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367.670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-145.185</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39.135,95 €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0,11 €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937055682"/>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Sanofi</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https://www.sanofi.com/es/espana</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13.650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14º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4.339</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23.940,98 €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1,75 €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3138615171"/>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Lilly</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https://www.lilly.com/es/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21.229</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20.541</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21.494,17 €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1,01 €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2674110226"/>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MSD</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https://www.msd.es/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26.843</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2.970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11.043,09 €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0,41 €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3667726896"/>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https://www.kernpharma.com/es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69.852</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13.568</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8.628,31 €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0,12 €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1443764161"/>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https://pharmamar.com/es/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41.957</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2.201</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8.628,31 €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0,21 €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2436313682"/>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https://www.almirall.es/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15.420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13º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1.573</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7.785,30 €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0,50 €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936362323"/>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Merck KGAA</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https://www.merckgroup.com/es-es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2.735</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23º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-11.277</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5.634,50 €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2,06 €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3605041605"/>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Abbvie</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https://www.abbvie.es/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5.076</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21º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548</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4.659,06 €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0,92 €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1344887204"/>
                  </a:ext>
                </a:extLst>
              </a:tr>
              <a:tr h="190500">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10º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https://www.roche.es/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31.850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4º</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11.531</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2.886,49 €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tc>
                  <a:txBody>
                    <a:bodyPr/>
                    <a:lstStyle/>
                    <a:p>
                      <a:pPr algn="ctr" rtl="0" fontAlgn="ctr"/>
                      <a:r>
                        <a:rPr lang="es-ES" sz="6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0,09 €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chemeClr val="bg1"/>
                    </a:solidFill>
                  </a:tcPr>
                </a:tc>
                <a:extLst>
                  <a:ext uri="{0D108BD9-81ED-4DB2-BD59-A6C34878D82A}">
                    <a16:rowId xmlns:a16="http://schemas.microsoft.com/office/drawing/2014/main" val="702820651"/>
                  </a:ext>
                </a:extLst>
              </a:tr>
            </a:tbl>
          </a:graphicData>
        </a:graphic>
      </p:graphicFrame>
      <p:sp>
        <p:nvSpPr>
          <p:cNvPr id="3" name="object 14">
            <a:extLst>
              <a:ext uri="{FF2B5EF4-FFF2-40B4-BE49-F238E27FC236}">
                <a16:creationId xmlns:a16="http://schemas.microsoft.com/office/drawing/2014/main" id="{58B68862-852A-DDAB-6A31-B5994E180637}"/>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47</a:t>
            </a:fld>
            <a:endParaRPr lang="es-ES" dirty="0"/>
          </a:p>
        </p:txBody>
      </p:sp>
    </p:spTree>
    <p:extLst>
      <p:ext uri="{BB962C8B-B14F-4D97-AF65-F5344CB8AC3E}">
        <p14:creationId xmlns:p14="http://schemas.microsoft.com/office/powerpoint/2010/main" val="2635140119"/>
      </p:ext>
    </p:extLst>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5C4B4A-5BEA-D49A-409F-57C896F0161B}"/>
            </a:ext>
          </a:extLst>
        </p:cNvPr>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AE268EBE-2FA2-08CF-4C8B-107DC63479B9}"/>
              </a:ext>
            </a:extLst>
          </p:cNvPr>
          <p:cNvPicPr>
            <a:picLocks noChangeAspect="1"/>
          </p:cNvPicPr>
          <p:nvPr/>
        </p:nvPicPr>
        <p:blipFill>
          <a:blip r:embed="rId2"/>
          <a:stretch>
            <a:fillRect/>
          </a:stretch>
        </p:blipFill>
        <p:spPr>
          <a:xfrm flipH="1">
            <a:off x="0" y="0"/>
            <a:ext cx="10692005" cy="3743994"/>
          </a:xfrm>
          <a:prstGeom prst="rect">
            <a:avLst/>
          </a:prstGeom>
          <a:ln w="12700">
            <a:miter lim="400000"/>
          </a:ln>
        </p:spPr>
      </p:pic>
      <p:sp>
        <p:nvSpPr>
          <p:cNvPr id="11" name="object 15">
            <a:extLst>
              <a:ext uri="{FF2B5EF4-FFF2-40B4-BE49-F238E27FC236}">
                <a16:creationId xmlns:a16="http://schemas.microsoft.com/office/drawing/2014/main" id="{D19F9AB4-5E39-5F7D-9A26-CC0BDDAEEAEF}"/>
              </a:ext>
            </a:extLst>
          </p:cNvPr>
          <p:cNvSpPr txBox="1"/>
          <p:nvPr/>
        </p:nvSpPr>
        <p:spPr>
          <a:xfrm>
            <a:off x="478846" y="684036"/>
            <a:ext cx="2187701" cy="10002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6.4</a:t>
            </a:r>
          </a:p>
        </p:txBody>
      </p:sp>
      <p:sp>
        <p:nvSpPr>
          <p:cNvPr id="12" name="object 7">
            <a:extLst>
              <a:ext uri="{FF2B5EF4-FFF2-40B4-BE49-F238E27FC236}">
                <a16:creationId xmlns:a16="http://schemas.microsoft.com/office/drawing/2014/main" id="{D81E5D17-7519-F408-2357-5D827FD9A50D}"/>
              </a:ext>
            </a:extLst>
          </p:cNvPr>
          <p:cNvSpPr txBox="1">
            <a:spLocks/>
          </p:cNvSpPr>
          <p:nvPr/>
        </p:nvSpPr>
        <p:spPr>
          <a:xfrm>
            <a:off x="448203" y="1680925"/>
            <a:ext cx="9642157" cy="467118"/>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Tráfico y relevancia de los dominios</a:t>
            </a:r>
          </a:p>
        </p:txBody>
      </p:sp>
      <p:graphicFrame>
        <p:nvGraphicFramePr>
          <p:cNvPr id="4" name="Tabla 3">
            <a:extLst>
              <a:ext uri="{FF2B5EF4-FFF2-40B4-BE49-F238E27FC236}">
                <a16:creationId xmlns:a16="http://schemas.microsoft.com/office/drawing/2014/main" id="{1CE677A7-6526-4043-74EF-0C3B85DB14A4}"/>
              </a:ext>
            </a:extLst>
          </p:cNvPr>
          <p:cNvGraphicFramePr>
            <a:graphicFrameLocks noGrp="1"/>
          </p:cNvGraphicFramePr>
          <p:nvPr>
            <p:extLst>
              <p:ext uri="{D42A27DB-BD31-4B8C-83A1-F6EECF244321}">
                <p14:modId xmlns:p14="http://schemas.microsoft.com/office/powerpoint/2010/main" val="86041627"/>
              </p:ext>
            </p:extLst>
          </p:nvPr>
        </p:nvGraphicFramePr>
        <p:xfrm>
          <a:off x="445562" y="3907204"/>
          <a:ext cx="4477999" cy="2534561"/>
        </p:xfrm>
        <a:graphic>
          <a:graphicData uri="http://schemas.openxmlformats.org/drawingml/2006/table">
            <a:tbl>
              <a:tblPr/>
              <a:tblGrid>
                <a:gridCol w="595084">
                  <a:extLst>
                    <a:ext uri="{9D8B030D-6E8A-4147-A177-3AD203B41FA5}">
                      <a16:colId xmlns:a16="http://schemas.microsoft.com/office/drawing/2014/main" val="314900054"/>
                    </a:ext>
                  </a:extLst>
                </a:gridCol>
                <a:gridCol w="1413323">
                  <a:extLst>
                    <a:ext uri="{9D8B030D-6E8A-4147-A177-3AD203B41FA5}">
                      <a16:colId xmlns:a16="http://schemas.microsoft.com/office/drawing/2014/main" val="2223593120"/>
                    </a:ext>
                  </a:extLst>
                </a:gridCol>
                <a:gridCol w="803362">
                  <a:extLst>
                    <a:ext uri="{9D8B030D-6E8A-4147-A177-3AD203B41FA5}">
                      <a16:colId xmlns:a16="http://schemas.microsoft.com/office/drawing/2014/main" val="2843132402"/>
                    </a:ext>
                  </a:extLst>
                </a:gridCol>
                <a:gridCol w="833115">
                  <a:extLst>
                    <a:ext uri="{9D8B030D-6E8A-4147-A177-3AD203B41FA5}">
                      <a16:colId xmlns:a16="http://schemas.microsoft.com/office/drawing/2014/main" val="1591593350"/>
                    </a:ext>
                  </a:extLst>
                </a:gridCol>
                <a:gridCol w="833115">
                  <a:extLst>
                    <a:ext uri="{9D8B030D-6E8A-4147-A177-3AD203B41FA5}">
                      <a16:colId xmlns:a16="http://schemas.microsoft.com/office/drawing/2014/main" val="927247273"/>
                    </a:ext>
                  </a:extLst>
                </a:gridCol>
              </a:tblGrid>
              <a:tr h="225536">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Ranking</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Marca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Tráfico con marca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Comparativa vs Obs. 2024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5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 Trafico orgánico Marca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1759315219"/>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Cinfa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39.302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24.054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10,69%</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78101760"/>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Pharmamar</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29.424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-9.358</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70,13%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386024136"/>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Glaxosmithline (GSK)</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23.857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5.820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82,49%</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465944379"/>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MSD</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19.218</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FF0000"/>
                          </a:solidFill>
                          <a:effectLst/>
                          <a:latin typeface="Roboto" panose="02000000000000000000" pitchFamily="2" charset="0"/>
                          <a:ea typeface="Roboto" panose="02000000000000000000" pitchFamily="2" charset="0"/>
                          <a:cs typeface="Roboto" panose="02000000000000000000" pitchFamily="2" charset="0"/>
                        </a:rPr>
                        <a:t>-283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71,59%</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114972348"/>
                  </a:ext>
                </a:extLst>
              </a:tr>
              <a:tr h="273157">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Boehringer Ingelheim</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19.072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18.954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94,00%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214356322"/>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Pfizer</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18.652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9.123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66,37%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672709905"/>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Roche</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17.745</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1.204</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55,71%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692899221"/>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Lilly</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17.350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16.981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81,73%</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81363594"/>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Rovi</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16.386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3.187</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91,11%</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986670325"/>
                  </a:ext>
                </a:extLst>
              </a:tr>
              <a:tr h="225536">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10º</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AstraZeneca</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14.186</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242</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5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84,00%</a:t>
                      </a:r>
                    </a:p>
                  </a:txBody>
                  <a:tcPr marL="2980" marR="2980" marT="298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143816905"/>
                  </a:ext>
                </a:extLst>
              </a:tr>
            </a:tbl>
          </a:graphicData>
        </a:graphic>
      </p:graphicFrame>
      <p:sp>
        <p:nvSpPr>
          <p:cNvPr id="6" name="object 9">
            <a:extLst>
              <a:ext uri="{FF2B5EF4-FFF2-40B4-BE49-F238E27FC236}">
                <a16:creationId xmlns:a16="http://schemas.microsoft.com/office/drawing/2014/main" id="{6D153FBE-4445-1026-E487-97581E27221F}"/>
              </a:ext>
            </a:extLst>
          </p:cNvPr>
          <p:cNvSpPr txBox="1"/>
          <p:nvPr/>
        </p:nvSpPr>
        <p:spPr>
          <a:xfrm>
            <a:off x="478844" y="2523995"/>
            <a:ext cx="8840644" cy="16235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marL="13335" algn="just">
              <a:spcBef>
                <a:spcPts val="100"/>
              </a:spcBef>
            </a:pPr>
            <a:r>
              <a:rPr lang="es-ES" sz="1300" b="1">
                <a:solidFill>
                  <a:srgbClr val="2B3A87"/>
                </a:solidFill>
                <a:latin typeface="Tahoma"/>
                <a:ea typeface="Tahoma"/>
                <a:cs typeface="Tahoma"/>
              </a:rPr>
              <a:t>Gran dependencia del Tráfico de Marca</a:t>
            </a:r>
            <a:endParaRPr lang="es-ES" sz="1300" b="1" spc="-10">
              <a:solidFill>
                <a:srgbClr val="2B3A87"/>
              </a:solidFill>
              <a:latin typeface="Tahoma"/>
              <a:ea typeface="Tahoma"/>
              <a:cs typeface="Tahoma"/>
            </a:endParaRPr>
          </a:p>
          <a:p>
            <a:pPr marL="13335" marR="4445" algn="just">
              <a:spcBef>
                <a:spcPts val="899"/>
              </a:spcBef>
            </a:pPr>
            <a:r>
              <a:rPr lang="es-ES" sz="1000" spc="-5">
                <a:latin typeface="Tahoma"/>
                <a:ea typeface="Tahoma"/>
                <a:cs typeface="Tahoma"/>
              </a:rPr>
              <a:t>Las webs tienen una gran dependencia del Tráfico de Marca, y en casi todas ellas experimentan subidas respecto al año anterior, por lo que hay un aumento en el interés de los usuarios por sus marcas. Solo hay dos marcas, Cinfa y Ken Pharma, con más del 50% del tráfico orgánico sin marca. Cabe destacar que el porcentaje de tráfico de marca de Cinfa es solo del 10,69% por lo que su estrategia SEO de Keywords sin marca sigue funcionando a pesar de haber caído en 170.356 versus el año pasado en tráfico sin marca. </a:t>
            </a:r>
          </a:p>
          <a:p>
            <a:pPr marL="13335" marR="4445" algn="just">
              <a:spcBef>
                <a:spcPts val="899"/>
              </a:spcBef>
            </a:pPr>
            <a:r>
              <a:rPr lang="es-ES" sz="1000" spc="-5">
                <a:latin typeface="Tahoma"/>
                <a:ea typeface="Tahoma"/>
                <a:cs typeface="Tahoma"/>
              </a:rPr>
              <a:t>Ken Pharma mejora mucho en tráfico sin marca, con 10.474 más versus el año pasado, llegando al 84,72% de tráfico sin marca.</a:t>
            </a:r>
          </a:p>
          <a:p>
            <a:pPr marL="13335" marR="4445" algn="just">
              <a:spcBef>
                <a:spcPts val="899"/>
              </a:spcBef>
            </a:pPr>
            <a:r>
              <a:rPr lang="es-ES" sz="1000" spc="-5">
                <a:latin typeface="Tahoma"/>
                <a:ea typeface="Tahoma"/>
                <a:cs typeface="Tahoma"/>
              </a:rPr>
              <a:t> </a:t>
            </a:r>
            <a:endParaRPr lang="es-ES" sz="1000">
              <a:latin typeface="Tahoma"/>
              <a:ea typeface="Tahoma"/>
              <a:cs typeface="Tahoma"/>
            </a:endParaRPr>
          </a:p>
          <a:p>
            <a:pPr algn="just">
              <a:defRPr sz="1000">
                <a:latin typeface="Tahoma"/>
                <a:ea typeface="Tahoma"/>
                <a:cs typeface="Tahoma"/>
                <a:sym typeface="Tahoma"/>
              </a:defRPr>
            </a:pPr>
            <a:endParaRPr sz="1000">
              <a:latin typeface="Calibri"/>
              <a:ea typeface="Calibri"/>
              <a:cs typeface="Calibri"/>
              <a:sym typeface="Calibri"/>
            </a:endParaRPr>
          </a:p>
        </p:txBody>
      </p:sp>
      <p:graphicFrame>
        <p:nvGraphicFramePr>
          <p:cNvPr id="7" name="Tabla 6">
            <a:extLst>
              <a:ext uri="{FF2B5EF4-FFF2-40B4-BE49-F238E27FC236}">
                <a16:creationId xmlns:a16="http://schemas.microsoft.com/office/drawing/2014/main" id="{DD74A230-5951-A30D-81C1-1AC623F1134D}"/>
              </a:ext>
            </a:extLst>
          </p:cNvPr>
          <p:cNvGraphicFramePr>
            <a:graphicFrameLocks noGrp="1"/>
          </p:cNvGraphicFramePr>
          <p:nvPr>
            <p:extLst>
              <p:ext uri="{D42A27DB-BD31-4B8C-83A1-F6EECF244321}">
                <p14:modId xmlns:p14="http://schemas.microsoft.com/office/powerpoint/2010/main" val="1770233715"/>
              </p:ext>
            </p:extLst>
          </p:nvPr>
        </p:nvGraphicFramePr>
        <p:xfrm>
          <a:off x="5197998" y="3907204"/>
          <a:ext cx="4334594" cy="2548141"/>
        </p:xfrm>
        <a:graphic>
          <a:graphicData uri="http://schemas.openxmlformats.org/drawingml/2006/table">
            <a:tbl>
              <a:tblPr/>
              <a:tblGrid>
                <a:gridCol w="576024">
                  <a:extLst>
                    <a:ext uri="{9D8B030D-6E8A-4147-A177-3AD203B41FA5}">
                      <a16:colId xmlns:a16="http://schemas.microsoft.com/office/drawing/2014/main" val="3333665344"/>
                    </a:ext>
                  </a:extLst>
                </a:gridCol>
                <a:gridCol w="1368061">
                  <a:extLst>
                    <a:ext uri="{9D8B030D-6E8A-4147-A177-3AD203B41FA5}">
                      <a16:colId xmlns:a16="http://schemas.microsoft.com/office/drawing/2014/main" val="3950235906"/>
                    </a:ext>
                  </a:extLst>
                </a:gridCol>
                <a:gridCol w="777635">
                  <a:extLst>
                    <a:ext uri="{9D8B030D-6E8A-4147-A177-3AD203B41FA5}">
                      <a16:colId xmlns:a16="http://schemas.microsoft.com/office/drawing/2014/main" val="2746252195"/>
                    </a:ext>
                  </a:extLst>
                </a:gridCol>
                <a:gridCol w="806437">
                  <a:extLst>
                    <a:ext uri="{9D8B030D-6E8A-4147-A177-3AD203B41FA5}">
                      <a16:colId xmlns:a16="http://schemas.microsoft.com/office/drawing/2014/main" val="1897738012"/>
                    </a:ext>
                  </a:extLst>
                </a:gridCol>
                <a:gridCol w="806437">
                  <a:extLst>
                    <a:ext uri="{9D8B030D-6E8A-4147-A177-3AD203B41FA5}">
                      <a16:colId xmlns:a16="http://schemas.microsoft.com/office/drawing/2014/main" val="3439321976"/>
                    </a:ext>
                  </a:extLst>
                </a:gridCol>
              </a:tblGrid>
              <a:tr h="151448">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Ranking</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Marca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Tráfico sin marca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Comparativa vs Obs. 2024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Tahoma" panose="020B0604030504040204" pitchFamily="34" charset="0"/>
                          <a:ea typeface="Tahoma" panose="020B0604030504040204" pitchFamily="34" charset="0"/>
                          <a:cs typeface="Tahoma" panose="020B0604030504040204" pitchFamily="34" charset="0"/>
                        </a:rPr>
                        <a:t>% Trafico orgánico sin Marca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3083245443"/>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Cinfa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327.251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-170.356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89,01%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95892290"/>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Kern Pharma</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59.182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10.474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84,72%</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641942665"/>
                  </a:ext>
                </a:extLst>
              </a:tr>
              <a:tr h="300066">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Roche</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13.399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9.621</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42,07%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768285899"/>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Pharmamar</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12.373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11.399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29,49%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570873395"/>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Pfizer</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9.268</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-1.035</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32,98%</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840365184"/>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MSD</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7.496</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3.124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27,93%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32326101"/>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7º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Grifols</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6.849</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5.943</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40,40%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572078971"/>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8º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Menarini</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6.114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Tahoma" panose="020B0604030504040204" pitchFamily="34" charset="0"/>
                          <a:ea typeface="Tahoma" panose="020B0604030504040204" pitchFamily="34" charset="0"/>
                          <a:cs typeface="Tahoma" panose="020B0604030504040204" pitchFamily="34" charset="0"/>
                        </a:rPr>
                        <a:t>2.797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52,20%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13621714"/>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9º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Almirall</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5.100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-424</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33,07%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14461770"/>
                  </a:ext>
                </a:extLst>
              </a:tr>
              <a:tr h="225757">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10º</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Tahoma" panose="020B0604030504040204" pitchFamily="34" charset="0"/>
                          <a:ea typeface="Tahoma" panose="020B0604030504040204" pitchFamily="34" charset="0"/>
                          <a:cs typeface="Tahoma" panose="020B0604030504040204" pitchFamily="34" charset="0"/>
                        </a:rPr>
                        <a:t>Glaxosmithline (GSK)</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5.060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FF0000"/>
                          </a:solidFill>
                          <a:effectLst/>
                          <a:latin typeface="Tahoma" panose="020B0604030504040204" pitchFamily="34" charset="0"/>
                          <a:ea typeface="Tahoma" panose="020B0604030504040204" pitchFamily="34" charset="0"/>
                          <a:cs typeface="Tahoma" panose="020B0604030504040204" pitchFamily="34" charset="0"/>
                        </a:rPr>
                        <a:t>-737</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Tahoma" panose="020B0604030504040204" pitchFamily="34" charset="0"/>
                          <a:ea typeface="Tahoma" panose="020B0604030504040204" pitchFamily="34" charset="0"/>
                          <a:cs typeface="Tahoma" panose="020B0604030504040204" pitchFamily="34" charset="0"/>
                        </a:rPr>
                        <a:t>17,50%</a:t>
                      </a:r>
                    </a:p>
                  </a:txBody>
                  <a:tcPr marL="2902" marR="2902" marT="2902"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882808299"/>
                  </a:ext>
                </a:extLst>
              </a:tr>
            </a:tbl>
          </a:graphicData>
        </a:graphic>
      </p:graphicFrame>
      <p:sp>
        <p:nvSpPr>
          <p:cNvPr id="3" name="object 14">
            <a:extLst>
              <a:ext uri="{FF2B5EF4-FFF2-40B4-BE49-F238E27FC236}">
                <a16:creationId xmlns:a16="http://schemas.microsoft.com/office/drawing/2014/main" id="{49C322B6-8F9A-BC3F-D841-A62E959B7EFF}"/>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48</a:t>
            </a:fld>
            <a:endParaRPr lang="es-ES" dirty="0"/>
          </a:p>
        </p:txBody>
      </p:sp>
    </p:spTree>
    <p:extLst>
      <p:ext uri="{BB962C8B-B14F-4D97-AF65-F5344CB8AC3E}">
        <p14:creationId xmlns:p14="http://schemas.microsoft.com/office/powerpoint/2010/main" val="1764343523"/>
      </p:ext>
    </p:extLst>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E8F925-0809-349C-5C31-5EDE683F114F}"/>
            </a:ext>
          </a:extLst>
        </p:cNvPr>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A0175BEC-58B1-52A6-5625-F6248ACC6838}"/>
              </a:ext>
            </a:extLst>
          </p:cNvPr>
          <p:cNvPicPr>
            <a:picLocks noChangeAspect="1"/>
          </p:cNvPicPr>
          <p:nvPr/>
        </p:nvPicPr>
        <p:blipFill>
          <a:blip r:embed="rId2"/>
          <a:stretch>
            <a:fillRect/>
          </a:stretch>
        </p:blipFill>
        <p:spPr>
          <a:xfrm flipH="1">
            <a:off x="0" y="0"/>
            <a:ext cx="10692005" cy="3743994"/>
          </a:xfrm>
          <a:prstGeom prst="rect">
            <a:avLst/>
          </a:prstGeom>
          <a:ln w="12700">
            <a:miter lim="400000"/>
          </a:ln>
        </p:spPr>
      </p:pic>
      <p:sp>
        <p:nvSpPr>
          <p:cNvPr id="11" name="object 15">
            <a:extLst>
              <a:ext uri="{FF2B5EF4-FFF2-40B4-BE49-F238E27FC236}">
                <a16:creationId xmlns:a16="http://schemas.microsoft.com/office/drawing/2014/main" id="{A7B64F4E-86BC-EBE6-681E-16AC181E09E2}"/>
              </a:ext>
            </a:extLst>
          </p:cNvPr>
          <p:cNvSpPr txBox="1"/>
          <p:nvPr/>
        </p:nvSpPr>
        <p:spPr>
          <a:xfrm>
            <a:off x="478846" y="684036"/>
            <a:ext cx="2187701" cy="100027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6.5</a:t>
            </a:r>
          </a:p>
        </p:txBody>
      </p:sp>
      <p:sp>
        <p:nvSpPr>
          <p:cNvPr id="12" name="object 7">
            <a:extLst>
              <a:ext uri="{FF2B5EF4-FFF2-40B4-BE49-F238E27FC236}">
                <a16:creationId xmlns:a16="http://schemas.microsoft.com/office/drawing/2014/main" id="{25286F71-CBE2-BED1-1AA7-23B728425A4C}"/>
              </a:ext>
            </a:extLst>
          </p:cNvPr>
          <p:cNvSpPr txBox="1">
            <a:spLocks/>
          </p:cNvSpPr>
          <p:nvPr/>
        </p:nvSpPr>
        <p:spPr>
          <a:xfrm>
            <a:off x="448203" y="1680925"/>
            <a:ext cx="9642157" cy="467118"/>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Tráfico y relevancia de los dominios</a:t>
            </a:r>
          </a:p>
        </p:txBody>
      </p:sp>
      <p:sp>
        <p:nvSpPr>
          <p:cNvPr id="6" name="object 9">
            <a:extLst>
              <a:ext uri="{FF2B5EF4-FFF2-40B4-BE49-F238E27FC236}">
                <a16:creationId xmlns:a16="http://schemas.microsoft.com/office/drawing/2014/main" id="{24BFBA73-3E8F-F05E-3C31-CAAFB7E93639}"/>
              </a:ext>
            </a:extLst>
          </p:cNvPr>
          <p:cNvSpPr txBox="1"/>
          <p:nvPr/>
        </p:nvSpPr>
        <p:spPr>
          <a:xfrm>
            <a:off x="478844" y="2523995"/>
            <a:ext cx="8840644" cy="1585049"/>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marL="13335" algn="just">
              <a:spcBef>
                <a:spcPts val="100"/>
              </a:spcBef>
            </a:pPr>
            <a:r>
              <a:rPr lang="es-ES" sz="1300" b="1">
                <a:solidFill>
                  <a:srgbClr val="2B3A87"/>
                </a:solidFill>
                <a:latin typeface="Tahoma"/>
                <a:ea typeface="Tahoma"/>
                <a:cs typeface="Tahoma"/>
              </a:rPr>
              <a:t>Grandes Cambios en el </a:t>
            </a:r>
            <a:r>
              <a:rPr lang="es-ES" sz="1300" b="1" err="1">
                <a:solidFill>
                  <a:srgbClr val="2B3A87"/>
                </a:solidFill>
                <a:latin typeface="Tahoma"/>
                <a:ea typeface="Tahoma"/>
                <a:cs typeface="Tahoma"/>
              </a:rPr>
              <a:t>Authority</a:t>
            </a:r>
            <a:r>
              <a:rPr lang="es-ES" sz="1300" b="1">
                <a:solidFill>
                  <a:srgbClr val="2B3A87"/>
                </a:solidFill>
                <a:latin typeface="Tahoma"/>
                <a:ea typeface="Tahoma"/>
                <a:cs typeface="Tahoma"/>
              </a:rPr>
              <a:t> Score</a:t>
            </a:r>
            <a:endParaRPr lang="es-ES" sz="1300" b="1" spc="-10">
              <a:solidFill>
                <a:srgbClr val="2B3A87"/>
              </a:solidFill>
              <a:latin typeface="Tahoma"/>
              <a:ea typeface="Tahoma"/>
              <a:cs typeface="Tahoma"/>
            </a:endParaRPr>
          </a:p>
          <a:p>
            <a:pPr marL="13335" marR="4445" algn="just">
              <a:spcBef>
                <a:spcPts val="899"/>
              </a:spcBef>
            </a:pPr>
            <a:r>
              <a:rPr lang="es-ES" sz="1000" spc="-5">
                <a:latin typeface="Tahoma"/>
                <a:ea typeface="Tahoma"/>
                <a:cs typeface="Tahoma"/>
              </a:rPr>
              <a:t>Webs como Lily, Abbot, Boehringer Ingelheim o Bayer han experimentando increíbles subidas de más de 30 puntos en el </a:t>
            </a:r>
            <a:r>
              <a:rPr lang="es-ES" sz="1000" spc="-5" err="1">
                <a:latin typeface="Tahoma"/>
                <a:ea typeface="Tahoma"/>
                <a:cs typeface="Tahoma"/>
              </a:rPr>
              <a:t>Authortiy</a:t>
            </a:r>
            <a:r>
              <a:rPr lang="es-ES" sz="1000" spc="-5">
                <a:latin typeface="Tahoma"/>
                <a:ea typeface="Tahoma"/>
                <a:cs typeface="Tahoma"/>
              </a:rPr>
              <a:t> Score en solo un año. </a:t>
            </a:r>
          </a:p>
          <a:p>
            <a:pPr marL="13335" marR="4445" algn="just">
              <a:spcBef>
                <a:spcPts val="899"/>
              </a:spcBef>
            </a:pPr>
            <a:r>
              <a:rPr lang="es-ES" sz="1000" spc="-5">
                <a:latin typeface="Tahoma"/>
                <a:ea typeface="Tahoma"/>
                <a:cs typeface="Tahoma"/>
              </a:rPr>
              <a:t>Es muy destacable que haya 9 Webs con más del 60% de </a:t>
            </a:r>
            <a:r>
              <a:rPr lang="es-ES" sz="1000" spc="-5" err="1">
                <a:latin typeface="Tahoma"/>
                <a:ea typeface="Tahoma"/>
                <a:cs typeface="Tahoma"/>
              </a:rPr>
              <a:t>Authority</a:t>
            </a:r>
            <a:r>
              <a:rPr lang="es-ES" sz="1000" spc="-5">
                <a:latin typeface="Tahoma"/>
                <a:ea typeface="Tahoma"/>
                <a:cs typeface="Tahoma"/>
              </a:rPr>
              <a:t> Score. </a:t>
            </a:r>
            <a:r>
              <a:rPr lang="es-ES" sz="1000" spc="-5" err="1">
                <a:latin typeface="Tahoma"/>
                <a:ea typeface="Tahoma"/>
                <a:cs typeface="Tahoma"/>
              </a:rPr>
              <a:t>Basicamente</a:t>
            </a:r>
            <a:r>
              <a:rPr lang="es-ES" sz="1000" spc="-5">
                <a:latin typeface="Tahoma"/>
                <a:ea typeface="Tahoma"/>
                <a:cs typeface="Tahoma"/>
              </a:rPr>
              <a:t> las </a:t>
            </a:r>
            <a:r>
              <a:rPr lang="es-ES" sz="1000" spc="-5" err="1">
                <a:latin typeface="Tahoma"/>
                <a:ea typeface="Tahoma"/>
                <a:cs typeface="Tahoma"/>
              </a:rPr>
              <a:t>Pharmas</a:t>
            </a:r>
            <a:r>
              <a:rPr lang="es-ES" sz="1000" spc="-5">
                <a:latin typeface="Tahoma"/>
                <a:ea typeface="Tahoma"/>
                <a:cs typeface="Tahoma"/>
              </a:rPr>
              <a:t> están afinando sus estrategias para mejor su </a:t>
            </a:r>
            <a:r>
              <a:rPr lang="es-ES" sz="1000" spc="-5" err="1">
                <a:latin typeface="Tahoma"/>
                <a:ea typeface="Tahoma"/>
                <a:cs typeface="Tahoma"/>
              </a:rPr>
              <a:t>LinkBuilding</a:t>
            </a:r>
            <a:r>
              <a:rPr lang="es-ES" sz="1000" spc="-5">
                <a:latin typeface="Tahoma"/>
                <a:ea typeface="Tahoma"/>
                <a:cs typeface="Tahoma"/>
              </a:rPr>
              <a:t> y de esta manera tener más presencia </a:t>
            </a:r>
            <a:r>
              <a:rPr lang="es-ES" sz="1000" spc="-5" err="1">
                <a:latin typeface="Tahoma"/>
                <a:ea typeface="Tahoma"/>
                <a:cs typeface="Tahoma"/>
              </a:rPr>
              <a:t>ern</a:t>
            </a:r>
            <a:r>
              <a:rPr lang="es-ES" sz="1000" spc="-5">
                <a:latin typeface="Tahoma"/>
                <a:ea typeface="Tahoma"/>
                <a:cs typeface="Tahoma"/>
              </a:rPr>
              <a:t> webs de terceros que les aporte tráfico de referencia, visibilidad de Marca y mejora de su </a:t>
            </a:r>
            <a:r>
              <a:rPr lang="es-ES" sz="1000" spc="-5" err="1">
                <a:latin typeface="Tahoma"/>
                <a:ea typeface="Tahoma"/>
                <a:cs typeface="Tahoma"/>
              </a:rPr>
              <a:t>LinkBuilding</a:t>
            </a:r>
            <a:r>
              <a:rPr lang="es-ES" sz="1000" spc="-5">
                <a:latin typeface="Tahoma"/>
                <a:ea typeface="Tahoma"/>
                <a:cs typeface="Tahoma"/>
              </a:rPr>
              <a:t>.  </a:t>
            </a:r>
          </a:p>
          <a:p>
            <a:pPr marL="13335" marR="4445" algn="just">
              <a:spcBef>
                <a:spcPts val="899"/>
              </a:spcBef>
            </a:pPr>
            <a:endParaRPr lang="es-ES" sz="1000" spc="-5">
              <a:latin typeface="Tahoma"/>
              <a:ea typeface="Tahoma"/>
              <a:cs typeface="Tahoma"/>
            </a:endParaRPr>
          </a:p>
          <a:p>
            <a:pPr marL="13335" marR="4445" algn="just">
              <a:spcBef>
                <a:spcPts val="899"/>
              </a:spcBef>
            </a:pPr>
            <a:r>
              <a:rPr lang="es-ES" sz="1000" spc="-5">
                <a:latin typeface="Tahoma"/>
                <a:ea typeface="Tahoma"/>
                <a:cs typeface="Tahoma"/>
              </a:rPr>
              <a:t> </a:t>
            </a:r>
            <a:endParaRPr lang="es-ES" sz="1000">
              <a:latin typeface="Tahoma"/>
              <a:ea typeface="Tahoma"/>
              <a:cs typeface="Tahoma"/>
            </a:endParaRPr>
          </a:p>
          <a:p>
            <a:pPr algn="just">
              <a:defRPr sz="1000">
                <a:latin typeface="Tahoma"/>
                <a:ea typeface="Tahoma"/>
                <a:cs typeface="Tahoma"/>
                <a:sym typeface="Tahoma"/>
              </a:defRPr>
            </a:pPr>
            <a:endParaRPr sz="1000">
              <a:latin typeface="Calibri"/>
              <a:ea typeface="Calibri"/>
              <a:cs typeface="Calibri"/>
              <a:sym typeface="Calibri"/>
            </a:endParaRPr>
          </a:p>
        </p:txBody>
      </p:sp>
      <p:graphicFrame>
        <p:nvGraphicFramePr>
          <p:cNvPr id="5" name="Tabla 4">
            <a:extLst>
              <a:ext uri="{FF2B5EF4-FFF2-40B4-BE49-F238E27FC236}">
                <a16:creationId xmlns:a16="http://schemas.microsoft.com/office/drawing/2014/main" id="{C0227AAC-87BD-6C72-1FD9-E86E30BEE47F}"/>
              </a:ext>
            </a:extLst>
          </p:cNvPr>
          <p:cNvGraphicFramePr>
            <a:graphicFrameLocks noGrp="1"/>
          </p:cNvGraphicFramePr>
          <p:nvPr>
            <p:extLst>
              <p:ext uri="{D42A27DB-BD31-4B8C-83A1-F6EECF244321}">
                <p14:modId xmlns:p14="http://schemas.microsoft.com/office/powerpoint/2010/main" val="2214167900"/>
              </p:ext>
            </p:extLst>
          </p:nvPr>
        </p:nvGraphicFramePr>
        <p:xfrm>
          <a:off x="478844" y="3812507"/>
          <a:ext cx="5270316" cy="2388598"/>
        </p:xfrm>
        <a:graphic>
          <a:graphicData uri="http://schemas.openxmlformats.org/drawingml/2006/table">
            <a:tbl>
              <a:tblPr/>
              <a:tblGrid>
                <a:gridCol w="550033">
                  <a:extLst>
                    <a:ext uri="{9D8B030D-6E8A-4147-A177-3AD203B41FA5}">
                      <a16:colId xmlns:a16="http://schemas.microsoft.com/office/drawing/2014/main" val="66790625"/>
                    </a:ext>
                  </a:extLst>
                </a:gridCol>
                <a:gridCol w="800048">
                  <a:extLst>
                    <a:ext uri="{9D8B030D-6E8A-4147-A177-3AD203B41FA5}">
                      <a16:colId xmlns:a16="http://schemas.microsoft.com/office/drawing/2014/main" val="409766022"/>
                    </a:ext>
                  </a:extLst>
                </a:gridCol>
                <a:gridCol w="1140896">
                  <a:extLst>
                    <a:ext uri="{9D8B030D-6E8A-4147-A177-3AD203B41FA5}">
                      <a16:colId xmlns:a16="http://schemas.microsoft.com/office/drawing/2014/main" val="3684108466"/>
                    </a:ext>
                  </a:extLst>
                </a:gridCol>
                <a:gridCol w="2048999">
                  <a:extLst>
                    <a:ext uri="{9D8B030D-6E8A-4147-A177-3AD203B41FA5}">
                      <a16:colId xmlns:a16="http://schemas.microsoft.com/office/drawing/2014/main" val="751126659"/>
                    </a:ext>
                  </a:extLst>
                </a:gridCol>
                <a:gridCol w="730340">
                  <a:extLst>
                    <a:ext uri="{9D8B030D-6E8A-4147-A177-3AD203B41FA5}">
                      <a16:colId xmlns:a16="http://schemas.microsoft.com/office/drawing/2014/main" val="179268071"/>
                    </a:ext>
                  </a:extLst>
                </a:gridCol>
              </a:tblGrid>
              <a:tr h="377039">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Ranking</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Comparativa vs Obs. 2024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Marca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URL</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700" b="1" i="0" u="none" strike="noStrike">
                          <a:solidFill>
                            <a:srgbClr val="FFFFFF"/>
                          </a:solidFill>
                          <a:effectLst/>
                          <a:latin typeface="Roboto" panose="02000000000000000000" pitchFamily="2" charset="0"/>
                          <a:ea typeface="Roboto" panose="02000000000000000000" pitchFamily="2" charset="0"/>
                          <a:cs typeface="Roboto" panose="02000000000000000000" pitchFamily="2" charset="0"/>
                        </a:rPr>
                        <a:t>Authority Score 2025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1364146419"/>
                  </a:ext>
                </a:extLst>
              </a:tr>
              <a:tr h="1834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Lilly</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https://www.lilly.com/es/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051276855"/>
                  </a:ext>
                </a:extLst>
              </a:tr>
              <a:tr h="1834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2º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Cinfa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https://www.cinfa.com/</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76144818"/>
                  </a:ext>
                </a:extLst>
              </a:tr>
              <a:tr h="1834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3º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Abbott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https://www.es.abbott/</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070419691"/>
                  </a:ext>
                </a:extLst>
              </a:tr>
              <a:tr h="236414">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4º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+17</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Janssen</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https://innovativemedicine.jnj.com/spain/</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67</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98245832"/>
                  </a:ext>
                </a:extLst>
              </a:tr>
              <a:tr h="236414">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+44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Boehringer Ingelheim</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https://www.boehringer-ingelheim.com/es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65</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1411158804"/>
                  </a:ext>
                </a:extLst>
              </a:tr>
              <a:tr h="254756">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Novartis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https://www.novartis.com/es-es/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64</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722062725"/>
                  </a:ext>
                </a:extLst>
              </a:tr>
              <a:tr h="1834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7º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Glaxosmithline (GSK)</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https://es.gsk.com/es-es/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371372098"/>
                  </a:ext>
                </a:extLst>
              </a:tr>
              <a:tr h="1834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8º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+9</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Sanofi</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https://www.sanofi.com/es/espana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2137001903"/>
                  </a:ext>
                </a:extLst>
              </a:tr>
              <a:tr h="1834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9º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+36</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Bayer</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https://www.bayer.com/es/es/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63</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372858639"/>
                  </a:ext>
                </a:extLst>
              </a:tr>
              <a:tr h="183425">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10º</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B050"/>
                          </a:solidFill>
                          <a:effectLst/>
                          <a:latin typeface="Roboto" panose="02000000000000000000" pitchFamily="2" charset="0"/>
                          <a:ea typeface="Roboto" panose="02000000000000000000" pitchFamily="2" charset="0"/>
                          <a:cs typeface="Roboto" panose="02000000000000000000" pitchFamily="2" charset="0"/>
                        </a:rPr>
                        <a:t>+1</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1" i="0" u="none" strike="noStrike">
                          <a:solidFill>
                            <a:srgbClr val="2B3B88"/>
                          </a:solidFill>
                          <a:effectLst/>
                          <a:latin typeface="Roboto" panose="02000000000000000000" pitchFamily="2" charset="0"/>
                          <a:ea typeface="Roboto" panose="02000000000000000000" pitchFamily="2" charset="0"/>
                          <a:cs typeface="Roboto" panose="02000000000000000000" pitchFamily="2" charset="0"/>
                        </a:rPr>
                        <a:t>Merck KGAA</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https://www.merckgroup.com/es-es</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tc>
                  <a:txBody>
                    <a:bodyPr/>
                    <a:lstStyle/>
                    <a:p>
                      <a:pPr algn="ctr" rtl="0" fontAlgn="ctr"/>
                      <a:r>
                        <a:rPr lang="es-ES" sz="700" b="0" i="0" u="none" strike="noStrike">
                          <a:solidFill>
                            <a:srgbClr val="000000"/>
                          </a:solidFill>
                          <a:effectLst/>
                          <a:latin typeface="Roboto" panose="02000000000000000000" pitchFamily="2" charset="0"/>
                          <a:ea typeface="Roboto" panose="02000000000000000000" pitchFamily="2" charset="0"/>
                          <a:cs typeface="Roboto" panose="02000000000000000000" pitchFamily="2" charset="0"/>
                        </a:rPr>
                        <a:t>52</a:t>
                      </a:r>
                    </a:p>
                  </a:txBody>
                  <a:tcPr marL="7620" marR="7620" marT="762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FFFFF"/>
                    </a:solidFill>
                  </a:tcPr>
                </a:tc>
                <a:extLst>
                  <a:ext uri="{0D108BD9-81ED-4DB2-BD59-A6C34878D82A}">
                    <a16:rowId xmlns:a16="http://schemas.microsoft.com/office/drawing/2014/main" val="4114687845"/>
                  </a:ext>
                </a:extLst>
              </a:tr>
            </a:tbl>
          </a:graphicData>
        </a:graphic>
      </p:graphicFrame>
      <p:sp>
        <p:nvSpPr>
          <p:cNvPr id="3" name="object 14">
            <a:extLst>
              <a:ext uri="{FF2B5EF4-FFF2-40B4-BE49-F238E27FC236}">
                <a16:creationId xmlns:a16="http://schemas.microsoft.com/office/drawing/2014/main" id="{A7145F23-56FD-9CD8-2ABA-CFDE4AB0D54A}"/>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49</a:t>
            </a:fld>
            <a:endParaRPr lang="es-ES" dirty="0"/>
          </a:p>
        </p:txBody>
      </p:sp>
    </p:spTree>
    <p:extLst>
      <p:ext uri="{BB962C8B-B14F-4D97-AF65-F5344CB8AC3E}">
        <p14:creationId xmlns:p14="http://schemas.microsoft.com/office/powerpoint/2010/main" val="3568156465"/>
      </p:ext>
    </p:extLst>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6E719-97B0-A0A8-291F-516AE13C7E50}"/>
            </a:ext>
          </a:extLst>
        </p:cNvPr>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996528BC-E545-A8BC-F363-521FC1420686}"/>
              </a:ext>
            </a:extLst>
          </p:cNvPr>
          <p:cNvPicPr>
            <a:picLocks noChangeAspect="1"/>
          </p:cNvPicPr>
          <p:nvPr/>
        </p:nvPicPr>
        <p:blipFill>
          <a:blip r:embed="rId2"/>
          <a:stretch>
            <a:fillRect/>
          </a:stretch>
        </p:blipFill>
        <p:spPr>
          <a:xfrm flipH="1">
            <a:off x="0" y="0"/>
            <a:ext cx="10692005" cy="3743994"/>
          </a:xfrm>
          <a:prstGeom prst="rect">
            <a:avLst/>
          </a:prstGeom>
          <a:ln w="12700">
            <a:miter lim="400000"/>
          </a:ln>
        </p:spPr>
      </p:pic>
      <p:sp>
        <p:nvSpPr>
          <p:cNvPr id="11" name="object 15">
            <a:extLst>
              <a:ext uri="{FF2B5EF4-FFF2-40B4-BE49-F238E27FC236}">
                <a16:creationId xmlns:a16="http://schemas.microsoft.com/office/drawing/2014/main" id="{C055597E-0AAF-81CC-1DC4-F2EB2000DD7E}"/>
              </a:ext>
            </a:extLst>
          </p:cNvPr>
          <p:cNvSpPr txBox="1"/>
          <p:nvPr/>
        </p:nvSpPr>
        <p:spPr>
          <a:xfrm>
            <a:off x="478846" y="684036"/>
            <a:ext cx="2187701" cy="10002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6.6</a:t>
            </a:r>
          </a:p>
        </p:txBody>
      </p:sp>
      <p:sp>
        <p:nvSpPr>
          <p:cNvPr id="12" name="object 7">
            <a:extLst>
              <a:ext uri="{FF2B5EF4-FFF2-40B4-BE49-F238E27FC236}">
                <a16:creationId xmlns:a16="http://schemas.microsoft.com/office/drawing/2014/main" id="{69B56F14-664D-61ED-6303-211CBA2131EF}"/>
              </a:ext>
            </a:extLst>
          </p:cNvPr>
          <p:cNvSpPr txBox="1">
            <a:spLocks/>
          </p:cNvSpPr>
          <p:nvPr/>
        </p:nvSpPr>
        <p:spPr>
          <a:xfrm>
            <a:off x="448203" y="1680925"/>
            <a:ext cx="9642157" cy="467118"/>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Tráfico y relevancia de los dominios</a:t>
            </a:r>
          </a:p>
        </p:txBody>
      </p:sp>
      <p:grpSp>
        <p:nvGrpSpPr>
          <p:cNvPr id="4" name="Rectángulo redondeado 10">
            <a:extLst>
              <a:ext uri="{FF2B5EF4-FFF2-40B4-BE49-F238E27FC236}">
                <a16:creationId xmlns:a16="http://schemas.microsoft.com/office/drawing/2014/main" id="{89B9D07B-1B68-291B-7646-AB3795AA5319}"/>
              </a:ext>
            </a:extLst>
          </p:cNvPr>
          <p:cNvGrpSpPr/>
          <p:nvPr/>
        </p:nvGrpSpPr>
        <p:grpSpPr>
          <a:xfrm>
            <a:off x="1829473" y="2470908"/>
            <a:ext cx="1765989" cy="345444"/>
            <a:chOff x="0" y="0"/>
            <a:chExt cx="1765988" cy="345442"/>
          </a:xfrm>
        </p:grpSpPr>
        <p:sp>
          <p:nvSpPr>
            <p:cNvPr id="7" name="Rectángulo redondeado">
              <a:extLst>
                <a:ext uri="{FF2B5EF4-FFF2-40B4-BE49-F238E27FC236}">
                  <a16:creationId xmlns:a16="http://schemas.microsoft.com/office/drawing/2014/main" id="{AAEEDD25-CA95-0CBC-EF80-F617223894AD}"/>
                </a:ext>
              </a:extLst>
            </p:cNvPr>
            <p:cNvSpPr/>
            <p:nvPr/>
          </p:nvSpPr>
          <p:spPr>
            <a:xfrm>
              <a:off x="0" y="0"/>
              <a:ext cx="1765988" cy="345442"/>
            </a:xfrm>
            <a:prstGeom prst="roundRect">
              <a:avLst>
                <a:gd name="adj" fmla="val 50000"/>
              </a:avLst>
            </a:prstGeom>
            <a:solidFill>
              <a:srgbClr val="4399FF"/>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9" name="Fortalezas">
              <a:extLst>
                <a:ext uri="{FF2B5EF4-FFF2-40B4-BE49-F238E27FC236}">
                  <a16:creationId xmlns:a16="http://schemas.microsoft.com/office/drawing/2014/main" id="{2C5C0ACF-9D2A-7039-7ADB-592D70256957}"/>
                </a:ext>
              </a:extLst>
            </p:cNvPr>
            <p:cNvSpPr txBox="1"/>
            <p:nvPr/>
          </p:nvSpPr>
          <p:spPr>
            <a:xfrm>
              <a:off x="96307" y="38100"/>
              <a:ext cx="1573373" cy="26923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numCol="1" anchor="ctr">
              <a:spAutoFit/>
            </a:bodyPr>
            <a:lstStyle>
              <a:lvl1pPr algn="ctr">
                <a:defRPr sz="1200" b="1">
                  <a:solidFill>
                    <a:srgbClr val="FFFFFF"/>
                  </a:solidFill>
                  <a:latin typeface="Tahoma"/>
                  <a:ea typeface="Tahoma"/>
                  <a:cs typeface="Tahoma"/>
                  <a:sym typeface="Tahoma"/>
                </a:defRPr>
              </a:lvl1pPr>
            </a:lstStyle>
            <a:p>
              <a:r>
                <a:rPr err="1"/>
                <a:t>Fortalezas</a:t>
              </a:r>
              <a:endParaRPr/>
            </a:p>
          </p:txBody>
        </p:sp>
      </p:grpSp>
      <p:grpSp>
        <p:nvGrpSpPr>
          <p:cNvPr id="10" name="Rectángulo redondeado 11">
            <a:extLst>
              <a:ext uri="{FF2B5EF4-FFF2-40B4-BE49-F238E27FC236}">
                <a16:creationId xmlns:a16="http://schemas.microsoft.com/office/drawing/2014/main" id="{9305C99E-0AA8-12A7-AC02-1830DCA51B9B}"/>
              </a:ext>
            </a:extLst>
          </p:cNvPr>
          <p:cNvGrpSpPr/>
          <p:nvPr/>
        </p:nvGrpSpPr>
        <p:grpSpPr>
          <a:xfrm>
            <a:off x="7097939" y="2470908"/>
            <a:ext cx="1765989" cy="345444"/>
            <a:chOff x="0" y="0"/>
            <a:chExt cx="1765988" cy="345442"/>
          </a:xfrm>
        </p:grpSpPr>
        <p:sp>
          <p:nvSpPr>
            <p:cNvPr id="13" name="Rectángulo redondeado">
              <a:extLst>
                <a:ext uri="{FF2B5EF4-FFF2-40B4-BE49-F238E27FC236}">
                  <a16:creationId xmlns:a16="http://schemas.microsoft.com/office/drawing/2014/main" id="{D9154957-87DE-BD17-A6E4-E1AAF59044E4}"/>
                </a:ext>
              </a:extLst>
            </p:cNvPr>
            <p:cNvSpPr/>
            <p:nvPr/>
          </p:nvSpPr>
          <p:spPr>
            <a:xfrm>
              <a:off x="0" y="0"/>
              <a:ext cx="1765988" cy="345442"/>
            </a:xfrm>
            <a:prstGeom prst="roundRect">
              <a:avLst>
                <a:gd name="adj" fmla="val 50000"/>
              </a:avLst>
            </a:prstGeom>
            <a:solidFill>
              <a:srgbClr val="4399FF"/>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4" name="Áreas de mejora">
              <a:extLst>
                <a:ext uri="{FF2B5EF4-FFF2-40B4-BE49-F238E27FC236}">
                  <a16:creationId xmlns:a16="http://schemas.microsoft.com/office/drawing/2014/main" id="{C18D1F9F-0629-2506-2E6A-D70BF7025075}"/>
                </a:ext>
              </a:extLst>
            </p:cNvPr>
            <p:cNvSpPr txBox="1"/>
            <p:nvPr/>
          </p:nvSpPr>
          <p:spPr>
            <a:xfrm>
              <a:off x="96307" y="38100"/>
              <a:ext cx="1573373" cy="26923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numCol="1" anchor="ctr">
              <a:spAutoFit/>
            </a:bodyPr>
            <a:lstStyle>
              <a:lvl1pPr algn="ctr">
                <a:defRPr sz="1200" b="1">
                  <a:solidFill>
                    <a:srgbClr val="FFFFFF"/>
                  </a:solidFill>
                  <a:latin typeface="Tahoma"/>
                  <a:ea typeface="Tahoma"/>
                  <a:cs typeface="Tahoma"/>
                  <a:sym typeface="Tahoma"/>
                </a:defRPr>
              </a:lvl1pPr>
            </a:lstStyle>
            <a:p>
              <a:r>
                <a:rPr err="1"/>
                <a:t>Áreas</a:t>
              </a:r>
              <a:r>
                <a:t> de </a:t>
              </a:r>
              <a:r>
                <a:rPr err="1"/>
                <a:t>mejora</a:t>
              </a:r>
              <a:endParaRPr/>
            </a:p>
          </p:txBody>
        </p:sp>
      </p:grpSp>
      <p:sp>
        <p:nvSpPr>
          <p:cNvPr id="15" name="CuadroTexto 14">
            <a:extLst>
              <a:ext uri="{FF2B5EF4-FFF2-40B4-BE49-F238E27FC236}">
                <a16:creationId xmlns:a16="http://schemas.microsoft.com/office/drawing/2014/main" id="{A5A5E8A8-B3D6-E6B8-15BD-EFD5CCDD1CF0}"/>
              </a:ext>
            </a:extLst>
          </p:cNvPr>
          <p:cNvSpPr txBox="1"/>
          <p:nvPr/>
        </p:nvSpPr>
        <p:spPr>
          <a:xfrm>
            <a:off x="294630" y="3138182"/>
            <a:ext cx="4970768" cy="258531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fromWordArt="0" anchor="t" anchorCtr="0" forceAA="0" compatLnSpc="1">
            <a:prstTxWarp prst="textNoShape">
              <a:avLst/>
            </a:prstTxWarp>
            <a:spAutoFit/>
          </a:bodyPr>
          <a:lstStyle/>
          <a:p>
            <a:pPr algn="just">
              <a:lnSpc>
                <a:spcPct val="150000"/>
              </a:lnSpc>
              <a:buClr>
                <a:srgbClr val="4299FF"/>
              </a:buClr>
            </a:pPr>
            <a:r>
              <a:rPr lang="es-ES" sz="1200" b="1">
                <a:latin typeface="Tahoma"/>
                <a:ea typeface="Tahoma"/>
                <a:cs typeface="Tahoma"/>
              </a:rPr>
              <a:t>En general las empresas han trabajado más las siguientes categorías. Os damos las claves para mejorarlas:</a:t>
            </a:r>
          </a:p>
          <a:p>
            <a:pPr algn="just">
              <a:lnSpc>
                <a:spcPct val="150000"/>
              </a:lnSpc>
              <a:buClr>
                <a:srgbClr val="4299FF"/>
              </a:buClr>
            </a:pPr>
            <a:endParaRPr lang="es-ES" sz="1200" b="1">
              <a:latin typeface="Tahoma"/>
              <a:ea typeface="Tahoma"/>
              <a:cs typeface="Tahoma"/>
            </a:endParaRPr>
          </a:p>
          <a:p>
            <a:pPr marL="228600" indent="-228600" algn="just">
              <a:lnSpc>
                <a:spcPct val="150000"/>
              </a:lnSpc>
              <a:buClr>
                <a:srgbClr val="4299FF"/>
              </a:buClr>
              <a:buFont typeface="Tipo de letra del sistema regular"/>
              <a:buChar char="&gt;"/>
            </a:pPr>
            <a:r>
              <a:rPr lang="es-ES" sz="1200" b="1">
                <a:latin typeface="Tahoma"/>
                <a:ea typeface="Tahoma"/>
                <a:cs typeface="Tahoma"/>
              </a:rPr>
              <a:t>Tráfico de Marca: </a:t>
            </a:r>
            <a:r>
              <a:rPr lang="es-ES" sz="1200">
                <a:latin typeface="Tahoma"/>
                <a:ea typeface="Tahoma"/>
                <a:cs typeface="Tahoma"/>
              </a:rPr>
              <a:t>La mayoría acaparan el tráfico de su marca. Recomendamos un Proyecto GEO / SEO para  la web para </a:t>
            </a:r>
            <a:r>
              <a:rPr lang="es-ES" sz="1200" err="1">
                <a:latin typeface="Tahoma"/>
                <a:ea typeface="Tahoma"/>
                <a:cs typeface="Tahoma"/>
              </a:rPr>
              <a:t>manternerlas</a:t>
            </a:r>
            <a:r>
              <a:rPr lang="es-ES" sz="1200">
                <a:latin typeface="Tahoma"/>
                <a:ea typeface="Tahoma"/>
                <a:cs typeface="Tahoma"/>
              </a:rPr>
              <a:t> y localizar en las que aún no se está posicionado.</a:t>
            </a:r>
          </a:p>
          <a:p>
            <a:pPr marL="228600" indent="-228600" algn="just">
              <a:lnSpc>
                <a:spcPct val="150000"/>
              </a:lnSpc>
              <a:buClr>
                <a:srgbClr val="4299FF"/>
              </a:buClr>
              <a:buFont typeface="Tipo de letra del sistema regular"/>
              <a:buChar char="&gt;"/>
            </a:pPr>
            <a:r>
              <a:rPr lang="es-ES" sz="1200" b="1" err="1">
                <a:latin typeface="Tahoma"/>
                <a:ea typeface="Tahoma"/>
                <a:cs typeface="Tahoma"/>
              </a:rPr>
              <a:t>Authority</a:t>
            </a:r>
            <a:r>
              <a:rPr lang="es-ES" sz="1200" b="1">
                <a:latin typeface="Tahoma"/>
                <a:ea typeface="Tahoma"/>
                <a:cs typeface="Tahoma"/>
              </a:rPr>
              <a:t> Score: </a:t>
            </a:r>
            <a:r>
              <a:rPr lang="es-ES" sz="1200">
                <a:latin typeface="Tahoma"/>
                <a:ea typeface="Tahoma"/>
                <a:cs typeface="Tahoma"/>
              </a:rPr>
              <a:t>Proyecto PR GEO Friendly para generar enlaces de calidad desde medios autorizados.</a:t>
            </a:r>
          </a:p>
          <a:p>
            <a:pPr marL="228600" indent="-228600" algn="just">
              <a:lnSpc>
                <a:spcPct val="150000"/>
              </a:lnSpc>
              <a:buClr>
                <a:srgbClr val="4299FF"/>
              </a:buClr>
              <a:buFont typeface="Tipo de letra del sistema regular"/>
              <a:buChar char="&gt;"/>
            </a:pPr>
            <a:endParaRPr lang="en-US" sz="1200" b="1">
              <a:latin typeface="Tahoma"/>
              <a:ea typeface="Tahoma"/>
              <a:cs typeface="Tahoma"/>
            </a:endParaRPr>
          </a:p>
        </p:txBody>
      </p:sp>
      <p:sp>
        <p:nvSpPr>
          <p:cNvPr id="16" name="CuadroTexto 15">
            <a:extLst>
              <a:ext uri="{FF2B5EF4-FFF2-40B4-BE49-F238E27FC236}">
                <a16:creationId xmlns:a16="http://schemas.microsoft.com/office/drawing/2014/main" id="{0E323897-4374-0AA1-4F99-C0BCD06B9247}"/>
              </a:ext>
            </a:extLst>
          </p:cNvPr>
          <p:cNvSpPr txBox="1"/>
          <p:nvPr/>
        </p:nvSpPr>
        <p:spPr>
          <a:xfrm>
            <a:off x="5503082" y="3105074"/>
            <a:ext cx="4738087" cy="258531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fromWordArt="0" anchor="t" anchorCtr="0" forceAA="0" compatLnSpc="1">
            <a:prstTxWarp prst="textNoShape">
              <a:avLst/>
            </a:prstTxWarp>
            <a:spAutoFit/>
          </a:bodyPr>
          <a:lstStyle/>
          <a:p>
            <a:pPr algn="just">
              <a:lnSpc>
                <a:spcPct val="150000"/>
              </a:lnSpc>
              <a:buClr>
                <a:srgbClr val="4299FF"/>
              </a:buClr>
            </a:pPr>
            <a:r>
              <a:rPr lang="es-ES" sz="1200" b="1">
                <a:latin typeface="Tahoma"/>
                <a:ea typeface="Tahoma"/>
                <a:cs typeface="Tahoma"/>
              </a:rPr>
              <a:t>El tráfico sin marca es una tarea pendiente para casi todas las webs. :</a:t>
            </a:r>
          </a:p>
          <a:p>
            <a:pPr marL="228600" indent="-228600" algn="just">
              <a:lnSpc>
                <a:spcPct val="150000"/>
              </a:lnSpc>
              <a:buClr>
                <a:srgbClr val="4299FF"/>
              </a:buClr>
              <a:buFont typeface="Tipo de letra del sistema regular"/>
              <a:buChar char="&gt;"/>
            </a:pPr>
            <a:r>
              <a:rPr lang="es-ES" sz="1200" b="1">
                <a:latin typeface="Tahoma"/>
                <a:ea typeface="Tahoma"/>
                <a:cs typeface="Tahoma"/>
              </a:rPr>
              <a:t>Tráfico sin Marca: </a:t>
            </a:r>
            <a:r>
              <a:rPr lang="es-ES" sz="1200">
                <a:latin typeface="Tahoma"/>
                <a:ea typeface="Tahoma"/>
                <a:cs typeface="Tahoma"/>
              </a:rPr>
              <a:t>Proyecto GEO / SEO para  la web. Posicionarse por patologías, enfermedades, áreas de especialidad, para diferentes </a:t>
            </a:r>
            <a:r>
              <a:rPr lang="es-ES" sz="1200" err="1">
                <a:latin typeface="Tahoma"/>
                <a:ea typeface="Tahoma"/>
                <a:cs typeface="Tahoma"/>
              </a:rPr>
              <a:t>Buyer</a:t>
            </a:r>
            <a:r>
              <a:rPr lang="es-ES" sz="1200">
                <a:latin typeface="Tahoma"/>
                <a:ea typeface="Tahoma"/>
                <a:cs typeface="Tahoma"/>
              </a:rPr>
              <a:t> Persona (Profesionales Sanitarios, Investigadores y Pacientes) en diferentes fases del </a:t>
            </a:r>
            <a:r>
              <a:rPr lang="es-ES" sz="1200" err="1">
                <a:latin typeface="Tahoma"/>
                <a:ea typeface="Tahoma"/>
                <a:cs typeface="Tahoma"/>
              </a:rPr>
              <a:t>Customer</a:t>
            </a:r>
            <a:r>
              <a:rPr lang="es-ES" sz="1200">
                <a:latin typeface="Tahoma"/>
                <a:ea typeface="Tahoma"/>
                <a:cs typeface="Tahoma"/>
              </a:rPr>
              <a:t> </a:t>
            </a:r>
            <a:r>
              <a:rPr lang="es-ES" sz="1200" err="1">
                <a:latin typeface="Tahoma"/>
                <a:ea typeface="Tahoma"/>
                <a:cs typeface="Tahoma"/>
              </a:rPr>
              <a:t>Journey</a:t>
            </a:r>
            <a:r>
              <a:rPr lang="es-ES" sz="1200">
                <a:latin typeface="Tahoma"/>
                <a:ea typeface="Tahoma"/>
                <a:cs typeface="Tahoma"/>
              </a:rPr>
              <a:t> tan especial de las </a:t>
            </a:r>
            <a:r>
              <a:rPr lang="es-ES" sz="1200" err="1">
                <a:latin typeface="Tahoma"/>
                <a:ea typeface="Tahoma"/>
                <a:cs typeface="Tahoma"/>
              </a:rPr>
              <a:t>Pharmas</a:t>
            </a:r>
            <a:r>
              <a:rPr lang="es-ES" sz="1200">
                <a:latin typeface="Tahoma"/>
                <a:ea typeface="Tahoma"/>
                <a:cs typeface="Tahoma"/>
              </a:rPr>
              <a:t> donde no suele hacer una “compra directa”.</a:t>
            </a:r>
          </a:p>
          <a:p>
            <a:pPr marL="228600" indent="-228600" algn="just">
              <a:lnSpc>
                <a:spcPct val="150000"/>
              </a:lnSpc>
              <a:buClr>
                <a:srgbClr val="4299FF"/>
              </a:buClr>
              <a:buFont typeface="Tipo de letra del sistema regular"/>
              <a:buChar char="&gt;"/>
            </a:pPr>
            <a:endParaRPr lang="en-US" sz="1200" b="1">
              <a:latin typeface="Tahoma"/>
              <a:ea typeface="Tahoma"/>
              <a:cs typeface="Tahoma"/>
            </a:endParaRPr>
          </a:p>
        </p:txBody>
      </p:sp>
      <p:sp>
        <p:nvSpPr>
          <p:cNvPr id="3" name="object 14">
            <a:extLst>
              <a:ext uri="{FF2B5EF4-FFF2-40B4-BE49-F238E27FC236}">
                <a16:creationId xmlns:a16="http://schemas.microsoft.com/office/drawing/2014/main" id="{F5C61E9B-56B7-02E9-EAE0-6372636EB289}"/>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50</a:t>
            </a:fld>
            <a:endParaRPr lang="es-ES" dirty="0"/>
          </a:p>
        </p:txBody>
      </p:sp>
    </p:spTree>
    <p:extLst>
      <p:ext uri="{BB962C8B-B14F-4D97-AF65-F5344CB8AC3E}">
        <p14:creationId xmlns:p14="http://schemas.microsoft.com/office/powerpoint/2010/main" val="858459845"/>
      </p:ext>
    </p:extLst>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B35A2-F098-EF6C-6B4D-D2E1DEFF6D8B}"/>
            </a:ext>
          </a:extLst>
        </p:cNvPr>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844E9B5B-ED4D-5524-FA9A-1CE14F38FFA6}"/>
              </a:ext>
            </a:extLst>
          </p:cNvPr>
          <p:cNvPicPr>
            <a:picLocks noChangeAspect="1"/>
          </p:cNvPicPr>
          <p:nvPr/>
        </p:nvPicPr>
        <p:blipFill>
          <a:blip r:embed="rId2"/>
          <a:stretch>
            <a:fillRect/>
          </a:stretch>
        </p:blipFill>
        <p:spPr>
          <a:xfrm flipH="1">
            <a:off x="0" y="0"/>
            <a:ext cx="10692005" cy="3743994"/>
          </a:xfrm>
          <a:prstGeom prst="rect">
            <a:avLst/>
          </a:prstGeom>
          <a:ln w="12700">
            <a:miter lim="400000"/>
          </a:ln>
        </p:spPr>
      </p:pic>
      <p:sp>
        <p:nvSpPr>
          <p:cNvPr id="11" name="object 15">
            <a:extLst>
              <a:ext uri="{FF2B5EF4-FFF2-40B4-BE49-F238E27FC236}">
                <a16:creationId xmlns:a16="http://schemas.microsoft.com/office/drawing/2014/main" id="{BDD2781C-56E2-C85B-CF04-302F1CC1EE02}"/>
              </a:ext>
            </a:extLst>
          </p:cNvPr>
          <p:cNvSpPr txBox="1"/>
          <p:nvPr/>
        </p:nvSpPr>
        <p:spPr>
          <a:xfrm>
            <a:off x="478846" y="684036"/>
            <a:ext cx="2187701" cy="10002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6.7</a:t>
            </a:r>
          </a:p>
        </p:txBody>
      </p:sp>
      <p:sp>
        <p:nvSpPr>
          <p:cNvPr id="12" name="object 7">
            <a:extLst>
              <a:ext uri="{FF2B5EF4-FFF2-40B4-BE49-F238E27FC236}">
                <a16:creationId xmlns:a16="http://schemas.microsoft.com/office/drawing/2014/main" id="{DADB823A-F351-9DFA-F224-1B5F504E2064}"/>
              </a:ext>
            </a:extLst>
          </p:cNvPr>
          <p:cNvSpPr txBox="1">
            <a:spLocks/>
          </p:cNvSpPr>
          <p:nvPr/>
        </p:nvSpPr>
        <p:spPr>
          <a:xfrm>
            <a:off x="478844" y="1673262"/>
            <a:ext cx="8034535" cy="474781"/>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Checklist GEO</a:t>
            </a:r>
          </a:p>
        </p:txBody>
      </p:sp>
      <p:graphicFrame>
        <p:nvGraphicFramePr>
          <p:cNvPr id="3" name="Tabla 2">
            <a:extLst>
              <a:ext uri="{FF2B5EF4-FFF2-40B4-BE49-F238E27FC236}">
                <a16:creationId xmlns:a16="http://schemas.microsoft.com/office/drawing/2014/main" id="{C5FA689F-44D1-7058-1888-C0E3F23933BD}"/>
              </a:ext>
            </a:extLst>
          </p:cNvPr>
          <p:cNvGraphicFramePr>
            <a:graphicFrameLocks noGrp="1"/>
          </p:cNvGraphicFramePr>
          <p:nvPr>
            <p:extLst>
              <p:ext uri="{D42A27DB-BD31-4B8C-83A1-F6EECF244321}">
                <p14:modId xmlns:p14="http://schemas.microsoft.com/office/powerpoint/2010/main" val="2281410298"/>
              </p:ext>
            </p:extLst>
          </p:nvPr>
        </p:nvGraphicFramePr>
        <p:xfrm>
          <a:off x="478844" y="4405805"/>
          <a:ext cx="9571088" cy="1374581"/>
        </p:xfrm>
        <a:graphic>
          <a:graphicData uri="http://schemas.openxmlformats.org/drawingml/2006/table">
            <a:tbl>
              <a:tblPr/>
              <a:tblGrid>
                <a:gridCol w="1626181">
                  <a:extLst>
                    <a:ext uri="{9D8B030D-6E8A-4147-A177-3AD203B41FA5}">
                      <a16:colId xmlns:a16="http://schemas.microsoft.com/office/drawing/2014/main" val="1643691994"/>
                    </a:ext>
                  </a:extLst>
                </a:gridCol>
                <a:gridCol w="1000125">
                  <a:extLst>
                    <a:ext uri="{9D8B030D-6E8A-4147-A177-3AD203B41FA5}">
                      <a16:colId xmlns:a16="http://schemas.microsoft.com/office/drawing/2014/main" val="2220691714"/>
                    </a:ext>
                  </a:extLst>
                </a:gridCol>
                <a:gridCol w="1381125">
                  <a:extLst>
                    <a:ext uri="{9D8B030D-6E8A-4147-A177-3AD203B41FA5}">
                      <a16:colId xmlns:a16="http://schemas.microsoft.com/office/drawing/2014/main" val="4232362220"/>
                    </a:ext>
                  </a:extLst>
                </a:gridCol>
                <a:gridCol w="962025">
                  <a:extLst>
                    <a:ext uri="{9D8B030D-6E8A-4147-A177-3AD203B41FA5}">
                      <a16:colId xmlns:a16="http://schemas.microsoft.com/office/drawing/2014/main" val="3911175448"/>
                    </a:ext>
                  </a:extLst>
                </a:gridCol>
                <a:gridCol w="1971675">
                  <a:extLst>
                    <a:ext uri="{9D8B030D-6E8A-4147-A177-3AD203B41FA5}">
                      <a16:colId xmlns:a16="http://schemas.microsoft.com/office/drawing/2014/main" val="35215366"/>
                    </a:ext>
                  </a:extLst>
                </a:gridCol>
                <a:gridCol w="809625">
                  <a:extLst>
                    <a:ext uri="{9D8B030D-6E8A-4147-A177-3AD203B41FA5}">
                      <a16:colId xmlns:a16="http://schemas.microsoft.com/office/drawing/2014/main" val="3180570283"/>
                    </a:ext>
                  </a:extLst>
                </a:gridCol>
                <a:gridCol w="770487">
                  <a:extLst>
                    <a:ext uri="{9D8B030D-6E8A-4147-A177-3AD203B41FA5}">
                      <a16:colId xmlns:a16="http://schemas.microsoft.com/office/drawing/2014/main" val="798568669"/>
                    </a:ext>
                  </a:extLst>
                </a:gridCol>
                <a:gridCol w="1049845">
                  <a:extLst>
                    <a:ext uri="{9D8B030D-6E8A-4147-A177-3AD203B41FA5}">
                      <a16:colId xmlns:a16="http://schemas.microsoft.com/office/drawing/2014/main" val="192543369"/>
                    </a:ext>
                  </a:extLst>
                </a:gridCol>
              </a:tblGrid>
              <a:tr h="604345">
                <a:tc>
                  <a:txBody>
                    <a:bodyPr/>
                    <a:lstStyle/>
                    <a:p>
                      <a:pPr algn="ctr" rtl="0" fontAlgn="ctr"/>
                      <a:r>
                        <a:rPr lang="es-ES" sz="1050" b="1" i="0" u="none" strike="noStrike">
                          <a:solidFill>
                            <a:srgbClr val="FFFFFF"/>
                          </a:solidFill>
                          <a:effectLst/>
                          <a:latin typeface="Tahoma" panose="020B0604030504040204" pitchFamily="34" charset="0"/>
                        </a:rPr>
                        <a:t>Valoración</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50" b="1" i="0" u="none" strike="noStrike">
                          <a:solidFill>
                            <a:srgbClr val="FFFFFF"/>
                          </a:solidFill>
                          <a:effectLst/>
                          <a:latin typeface="Tahoma" panose="020B0604030504040204" pitchFamily="34" charset="0"/>
                        </a:rPr>
                        <a:t>Contenido – Calidad GEO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50" b="1" i="0" u="none" strike="noStrike">
                          <a:solidFill>
                            <a:srgbClr val="FFFFFF"/>
                          </a:solidFill>
                          <a:effectLst/>
                          <a:latin typeface="Tahoma" panose="020B0604030504040204" pitchFamily="34" charset="0"/>
                        </a:rPr>
                        <a:t>Contenido GEO - Cantidad por temáticas </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50" b="1" i="0" u="none" strike="noStrike">
                          <a:solidFill>
                            <a:srgbClr val="FFFFFF"/>
                          </a:solidFill>
                          <a:effectLst/>
                          <a:latin typeface="Tahoma" panose="020B0604030504040204" pitchFamily="34" charset="0"/>
                        </a:rPr>
                        <a:t>Autoridad del dominio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50" b="1" i="0" u="none" strike="noStrike">
                          <a:solidFill>
                            <a:srgbClr val="FFFFFF"/>
                          </a:solidFill>
                          <a:effectLst/>
                          <a:latin typeface="Tahoma" panose="020B0604030504040204" pitchFamily="34" charset="0"/>
                        </a:rPr>
                        <a:t>Imprescindibles para ser relevantes como Fuente de IAs</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50" b="1" i="0" u="none" strike="noStrike">
                          <a:solidFill>
                            <a:srgbClr val="FFFFFF"/>
                          </a:solidFill>
                          <a:effectLst/>
                          <a:latin typeface="Tahoma" panose="020B0604030504040204" pitchFamily="34" charset="0"/>
                        </a:rPr>
                        <a:t>SEO/GEO técnico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50" b="1" i="0" u="none" strike="noStrike">
                          <a:solidFill>
                            <a:srgbClr val="FFFFFF"/>
                          </a:solidFill>
                          <a:effectLst/>
                          <a:latin typeface="Tahoma" panose="020B0604030504040204" pitchFamily="34" charset="0"/>
                        </a:rPr>
                        <a:t>Estructura y UX GEO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tc>
                  <a:txBody>
                    <a:bodyPr/>
                    <a:lstStyle/>
                    <a:p>
                      <a:pPr algn="ctr" rtl="0" fontAlgn="ctr"/>
                      <a:r>
                        <a:rPr lang="es-ES" sz="1050" b="1" i="0" u="none" strike="noStrike">
                          <a:solidFill>
                            <a:srgbClr val="FFFFFF"/>
                          </a:solidFill>
                          <a:effectLst/>
                          <a:latin typeface="Tahoma" panose="020B0604030504040204" pitchFamily="34" charset="0"/>
                        </a:rPr>
                        <a:t>Huella Digital Generativa GEO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4399FF"/>
                    </a:solidFill>
                  </a:tcPr>
                </a:tc>
                <a:extLst>
                  <a:ext uri="{0D108BD9-81ED-4DB2-BD59-A6C34878D82A}">
                    <a16:rowId xmlns:a16="http://schemas.microsoft.com/office/drawing/2014/main" val="3050065895"/>
                  </a:ext>
                </a:extLst>
              </a:tr>
              <a:tr h="192559">
                <a:tc>
                  <a:txBody>
                    <a:bodyPr/>
                    <a:lstStyle/>
                    <a:p>
                      <a:pPr algn="l" rtl="0" fontAlgn="ctr"/>
                      <a:r>
                        <a:rPr lang="es-ES" sz="900" b="0" i="0" u="none" strike="noStrike">
                          <a:solidFill>
                            <a:srgbClr val="2B3B88"/>
                          </a:solidFill>
                          <a:effectLst/>
                          <a:latin typeface="Tahoma" panose="020B0604030504040204" pitchFamily="34" charset="0"/>
                        </a:rPr>
                        <a:t>🔴 Amplio margen de  mejora</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7</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5</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2543403665"/>
                  </a:ext>
                </a:extLst>
              </a:tr>
              <a:tr h="192559">
                <a:tc>
                  <a:txBody>
                    <a:bodyPr/>
                    <a:lstStyle/>
                    <a:p>
                      <a:pPr algn="l" rtl="0" fontAlgn="ctr"/>
                      <a:r>
                        <a:rPr lang="es-ES" sz="900" b="0" i="0" u="none" strike="noStrike">
                          <a:solidFill>
                            <a:srgbClr val="2B3B88"/>
                          </a:solidFill>
                          <a:effectLst/>
                          <a:latin typeface="Tahoma" panose="020B0604030504040204" pitchFamily="34" charset="0"/>
                        </a:rPr>
                        <a:t>🟠 Limitado</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13</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13</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19</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5</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4065066797"/>
                  </a:ext>
                </a:extLst>
              </a:tr>
              <a:tr h="192559">
                <a:tc>
                  <a:txBody>
                    <a:bodyPr/>
                    <a:lstStyle/>
                    <a:p>
                      <a:pPr algn="l" rtl="0" fontAlgn="ctr"/>
                      <a:r>
                        <a:rPr lang="es-ES" sz="900" b="0" i="0" u="none" strike="noStrike">
                          <a:solidFill>
                            <a:srgbClr val="2B3B88"/>
                          </a:solidFill>
                          <a:effectLst/>
                          <a:latin typeface="Tahoma" panose="020B0604030504040204" pitchFamily="34" charset="0"/>
                        </a:rPr>
                        <a:t>🟡 Aceptable</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3</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12</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5</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20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16</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13</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9</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3957768269"/>
                  </a:ext>
                </a:extLst>
              </a:tr>
              <a:tr h="192559">
                <a:tc>
                  <a:txBody>
                    <a:bodyPr/>
                    <a:lstStyle/>
                    <a:p>
                      <a:pPr algn="l" rtl="0" fontAlgn="ctr"/>
                      <a:r>
                        <a:rPr lang="es-ES" sz="900" b="0" i="0" u="none" strike="noStrike">
                          <a:solidFill>
                            <a:srgbClr val="2B3B88"/>
                          </a:solidFill>
                          <a:effectLst/>
                          <a:latin typeface="Tahoma" panose="020B0604030504040204" pitchFamily="34" charset="0"/>
                        </a:rPr>
                        <a:t>🟢 Excelente</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2</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0</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9</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2</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tc>
                  <a:txBody>
                    <a:bodyPr/>
                    <a:lstStyle/>
                    <a:p>
                      <a:pPr algn="ctr" rtl="0" fontAlgn="ctr"/>
                      <a:r>
                        <a:rPr lang="es-ES" sz="900" b="0" i="0" u="none" strike="noStrike">
                          <a:solidFill>
                            <a:srgbClr val="2B3B88"/>
                          </a:solidFill>
                          <a:effectLst/>
                          <a:latin typeface="Tahoma" panose="020B0604030504040204" pitchFamily="34" charset="0"/>
                        </a:rPr>
                        <a:t>1</a:t>
                      </a:r>
                    </a:p>
                  </a:txBody>
                  <a:tcPr marL="6350" marR="6350" marT="6350" marB="0" anchor="ctr">
                    <a:lnL w="12700" cap="flat" cmpd="sng" algn="ctr">
                      <a:solidFill>
                        <a:srgbClr val="4399FF"/>
                      </a:solidFill>
                      <a:prstDash val="solid"/>
                      <a:round/>
                      <a:headEnd type="none" w="med" len="med"/>
                      <a:tailEnd type="none" w="med" len="med"/>
                    </a:lnL>
                    <a:lnR w="12700" cap="flat" cmpd="sng" algn="ctr">
                      <a:solidFill>
                        <a:srgbClr val="4399FF"/>
                      </a:solidFill>
                      <a:prstDash val="solid"/>
                      <a:round/>
                      <a:headEnd type="none" w="med" len="med"/>
                      <a:tailEnd type="none" w="med" len="med"/>
                    </a:lnR>
                    <a:lnT w="12700" cap="flat" cmpd="sng" algn="ctr">
                      <a:solidFill>
                        <a:srgbClr val="4399FF"/>
                      </a:solidFill>
                      <a:prstDash val="solid"/>
                      <a:round/>
                      <a:headEnd type="none" w="med" len="med"/>
                      <a:tailEnd type="none" w="med" len="med"/>
                    </a:lnT>
                    <a:lnB w="12700" cap="flat" cmpd="sng" algn="ctr">
                      <a:solidFill>
                        <a:srgbClr val="4399FF"/>
                      </a:solidFill>
                      <a:prstDash val="solid"/>
                      <a:round/>
                      <a:headEnd type="none" w="med" len="med"/>
                      <a:tailEnd type="none" w="med" len="med"/>
                    </a:lnB>
                    <a:solidFill>
                      <a:srgbClr val="F2F2F2"/>
                    </a:solidFill>
                  </a:tcPr>
                </a:tc>
                <a:extLst>
                  <a:ext uri="{0D108BD9-81ED-4DB2-BD59-A6C34878D82A}">
                    <a16:rowId xmlns:a16="http://schemas.microsoft.com/office/drawing/2014/main" val="775251405"/>
                  </a:ext>
                </a:extLst>
              </a:tr>
            </a:tbl>
          </a:graphicData>
        </a:graphic>
      </p:graphicFrame>
      <p:sp>
        <p:nvSpPr>
          <p:cNvPr id="4" name="object 9">
            <a:extLst>
              <a:ext uri="{FF2B5EF4-FFF2-40B4-BE49-F238E27FC236}">
                <a16:creationId xmlns:a16="http://schemas.microsoft.com/office/drawing/2014/main" id="{33214546-4AA6-8878-FE78-F75913E69FC2}"/>
              </a:ext>
            </a:extLst>
          </p:cNvPr>
          <p:cNvSpPr txBox="1"/>
          <p:nvPr/>
        </p:nvSpPr>
        <p:spPr>
          <a:xfrm>
            <a:off x="478844" y="2523995"/>
            <a:ext cx="8840644" cy="2362185"/>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marL="13335" algn="just">
              <a:spcBef>
                <a:spcPts val="100"/>
              </a:spcBef>
            </a:pPr>
            <a:r>
              <a:rPr lang="es-ES" sz="1300" b="1">
                <a:solidFill>
                  <a:srgbClr val="2B3A87"/>
                </a:solidFill>
                <a:latin typeface="Tahoma"/>
                <a:ea typeface="Tahoma"/>
                <a:cs typeface="Tahoma"/>
              </a:rPr>
              <a:t>Poca </a:t>
            </a:r>
            <a:r>
              <a:rPr lang="es-ES" sz="1300" b="1" err="1">
                <a:solidFill>
                  <a:srgbClr val="2B3A87"/>
                </a:solidFill>
                <a:latin typeface="Tahoma"/>
                <a:ea typeface="Tahoma"/>
                <a:cs typeface="Tahoma"/>
              </a:rPr>
              <a:t>Optmización</a:t>
            </a:r>
            <a:r>
              <a:rPr lang="es-ES" sz="1300" b="1">
                <a:solidFill>
                  <a:srgbClr val="2B3A87"/>
                </a:solidFill>
                <a:latin typeface="Tahoma"/>
                <a:ea typeface="Tahoma"/>
                <a:cs typeface="Tahoma"/>
              </a:rPr>
              <a:t> GEO</a:t>
            </a:r>
            <a:endParaRPr lang="es-ES" sz="1300" b="1" spc="-10">
              <a:solidFill>
                <a:srgbClr val="2B3A87"/>
              </a:solidFill>
              <a:latin typeface="Tahoma"/>
              <a:ea typeface="Tahoma"/>
              <a:cs typeface="Tahoma"/>
            </a:endParaRPr>
          </a:p>
          <a:p>
            <a:pPr marL="13335" marR="4445" algn="just">
              <a:spcBef>
                <a:spcPts val="899"/>
              </a:spcBef>
            </a:pPr>
            <a:r>
              <a:rPr lang="es-ES" sz="1100" spc="-5">
                <a:latin typeface="Tahoma"/>
                <a:ea typeface="Tahoma"/>
                <a:cs typeface="Tahoma"/>
              </a:rPr>
              <a:t>De manera general, hemos encontrado que las principales farmacéuticas no están enfocando su trabajo a fortalecer 2 puntos dentro del Checklist GEO que hemos elaborado. Esos puntos son la calidad de los contenidos GEO que les haría posicionarse mucho mejor en los buscadores, además de ofrecer una amplia información sobre ellos tanto en la web como en los resultados de los buscadores IA que tanto demandan ese tipo de información. El otro punto sería la autoridad de dominio la cual ayuda a que Google sienta un amplio grado de confianza en la propia web y nos ayude a posicionar nuestra web al considerarse de alta calidad. Sí que prácticamente todas las webs cuentan con los elementos básicos e imprescindible para ser relevantes, como las páginas de legalidad, certificados, premios recibidos o casos de estudio, lo cual muestra una gran transparencia sobre sus productos y su trabajo en innovación. Por último, destaca una correcta optimización del SEO/GEO más técnico.</a:t>
            </a:r>
          </a:p>
          <a:p>
            <a:pPr marL="13335" marR="4445" algn="just">
              <a:spcBef>
                <a:spcPts val="899"/>
              </a:spcBef>
            </a:pPr>
            <a:endParaRPr lang="es-ES" sz="1000" spc="-5">
              <a:latin typeface="Tahoma"/>
              <a:ea typeface="Tahoma"/>
              <a:cs typeface="Tahoma"/>
            </a:endParaRPr>
          </a:p>
          <a:p>
            <a:pPr marL="13335" marR="4445" algn="just">
              <a:spcBef>
                <a:spcPts val="899"/>
              </a:spcBef>
            </a:pPr>
            <a:r>
              <a:rPr lang="es-ES" sz="1000" spc="-5">
                <a:latin typeface="Tahoma"/>
                <a:ea typeface="Tahoma"/>
                <a:cs typeface="Tahoma"/>
              </a:rPr>
              <a:t> </a:t>
            </a:r>
            <a:endParaRPr lang="es-ES" sz="1000">
              <a:latin typeface="Tahoma"/>
              <a:ea typeface="Tahoma"/>
              <a:cs typeface="Tahoma"/>
            </a:endParaRPr>
          </a:p>
          <a:p>
            <a:pPr algn="just">
              <a:defRPr sz="1000">
                <a:latin typeface="Tahoma"/>
                <a:ea typeface="Tahoma"/>
                <a:cs typeface="Tahoma"/>
                <a:sym typeface="Tahoma"/>
              </a:defRPr>
            </a:pPr>
            <a:endParaRPr sz="1000">
              <a:latin typeface="Calibri"/>
              <a:ea typeface="Calibri"/>
              <a:cs typeface="Calibri"/>
              <a:sym typeface="Calibri"/>
            </a:endParaRPr>
          </a:p>
        </p:txBody>
      </p:sp>
      <p:sp>
        <p:nvSpPr>
          <p:cNvPr id="5" name="object 14">
            <a:extLst>
              <a:ext uri="{FF2B5EF4-FFF2-40B4-BE49-F238E27FC236}">
                <a16:creationId xmlns:a16="http://schemas.microsoft.com/office/drawing/2014/main" id="{0B1444C7-A066-0C49-4A65-BA789B10524E}"/>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51</a:t>
            </a:fld>
            <a:endParaRPr lang="es-ES" dirty="0"/>
          </a:p>
        </p:txBody>
      </p:sp>
    </p:spTree>
    <p:extLst>
      <p:ext uri="{BB962C8B-B14F-4D97-AF65-F5344CB8AC3E}">
        <p14:creationId xmlns:p14="http://schemas.microsoft.com/office/powerpoint/2010/main" val="922567121"/>
      </p:ext>
    </p:extLst>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4310E-FEE9-50CD-6882-5A9E3438BE76}"/>
            </a:ext>
          </a:extLst>
        </p:cNvPr>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B6B94D7C-1D3F-3D26-8DFD-D8ADCD025E43}"/>
              </a:ext>
            </a:extLst>
          </p:cNvPr>
          <p:cNvPicPr>
            <a:picLocks noChangeAspect="1"/>
          </p:cNvPicPr>
          <p:nvPr/>
        </p:nvPicPr>
        <p:blipFill>
          <a:blip r:embed="rId3"/>
          <a:stretch>
            <a:fillRect/>
          </a:stretch>
        </p:blipFill>
        <p:spPr>
          <a:xfrm flipH="1">
            <a:off x="0" y="0"/>
            <a:ext cx="10692005" cy="3743994"/>
          </a:xfrm>
          <a:prstGeom prst="rect">
            <a:avLst/>
          </a:prstGeom>
          <a:ln w="12700">
            <a:miter lim="400000"/>
          </a:ln>
        </p:spPr>
      </p:pic>
      <p:sp>
        <p:nvSpPr>
          <p:cNvPr id="11" name="object 15">
            <a:extLst>
              <a:ext uri="{FF2B5EF4-FFF2-40B4-BE49-F238E27FC236}">
                <a16:creationId xmlns:a16="http://schemas.microsoft.com/office/drawing/2014/main" id="{40A3501A-0EA1-6FEA-67F9-CCEC677CB97A}"/>
              </a:ext>
            </a:extLst>
          </p:cNvPr>
          <p:cNvSpPr txBox="1"/>
          <p:nvPr/>
        </p:nvSpPr>
        <p:spPr>
          <a:xfrm>
            <a:off x="478846" y="684036"/>
            <a:ext cx="2187701" cy="10002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6.8</a:t>
            </a:r>
          </a:p>
        </p:txBody>
      </p:sp>
      <p:sp>
        <p:nvSpPr>
          <p:cNvPr id="12" name="object 7">
            <a:extLst>
              <a:ext uri="{FF2B5EF4-FFF2-40B4-BE49-F238E27FC236}">
                <a16:creationId xmlns:a16="http://schemas.microsoft.com/office/drawing/2014/main" id="{F61E9691-9F08-7981-AA26-9687886DE6D4}"/>
              </a:ext>
            </a:extLst>
          </p:cNvPr>
          <p:cNvSpPr txBox="1">
            <a:spLocks/>
          </p:cNvSpPr>
          <p:nvPr/>
        </p:nvSpPr>
        <p:spPr>
          <a:xfrm>
            <a:off x="478844" y="1673262"/>
            <a:ext cx="7175775" cy="474781"/>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Checklist GEO</a:t>
            </a:r>
          </a:p>
          <a:p>
            <a:pPr indent="12700" hangingPunct="1">
              <a:spcBef>
                <a:spcPts val="100"/>
              </a:spcBef>
              <a:defRPr sz="2800" b="1" spc="100">
                <a:solidFill>
                  <a:srgbClr val="25408F"/>
                </a:solidFill>
              </a:defRPr>
            </a:pPr>
            <a:endParaRPr lang="es-ES" sz="2800" b="1" spc="100">
              <a:solidFill>
                <a:srgbClr val="25408F"/>
              </a:solidFill>
            </a:endParaRPr>
          </a:p>
        </p:txBody>
      </p:sp>
      <p:grpSp>
        <p:nvGrpSpPr>
          <p:cNvPr id="3" name="Rectángulo redondeado 10">
            <a:extLst>
              <a:ext uri="{FF2B5EF4-FFF2-40B4-BE49-F238E27FC236}">
                <a16:creationId xmlns:a16="http://schemas.microsoft.com/office/drawing/2014/main" id="{B607755D-4118-EEB0-0DCD-400E4AB6A301}"/>
              </a:ext>
            </a:extLst>
          </p:cNvPr>
          <p:cNvGrpSpPr/>
          <p:nvPr/>
        </p:nvGrpSpPr>
        <p:grpSpPr>
          <a:xfrm>
            <a:off x="2081234" y="2470908"/>
            <a:ext cx="1765989" cy="345444"/>
            <a:chOff x="0" y="0"/>
            <a:chExt cx="1765988" cy="345442"/>
          </a:xfrm>
        </p:grpSpPr>
        <p:sp>
          <p:nvSpPr>
            <p:cNvPr id="4" name="Rectángulo redondeado">
              <a:extLst>
                <a:ext uri="{FF2B5EF4-FFF2-40B4-BE49-F238E27FC236}">
                  <a16:creationId xmlns:a16="http://schemas.microsoft.com/office/drawing/2014/main" id="{B812FEA0-D402-5CB0-0F7C-490528E80CF5}"/>
                </a:ext>
              </a:extLst>
            </p:cNvPr>
            <p:cNvSpPr/>
            <p:nvPr/>
          </p:nvSpPr>
          <p:spPr>
            <a:xfrm>
              <a:off x="0" y="0"/>
              <a:ext cx="1765988" cy="345442"/>
            </a:xfrm>
            <a:prstGeom prst="roundRect">
              <a:avLst>
                <a:gd name="adj" fmla="val 50000"/>
              </a:avLst>
            </a:prstGeom>
            <a:solidFill>
              <a:srgbClr val="4399FF"/>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7" name="Fortalezas">
              <a:extLst>
                <a:ext uri="{FF2B5EF4-FFF2-40B4-BE49-F238E27FC236}">
                  <a16:creationId xmlns:a16="http://schemas.microsoft.com/office/drawing/2014/main" id="{C180BACA-40A4-390B-DE60-194C6FBED2BE}"/>
                </a:ext>
              </a:extLst>
            </p:cNvPr>
            <p:cNvSpPr txBox="1"/>
            <p:nvPr/>
          </p:nvSpPr>
          <p:spPr>
            <a:xfrm>
              <a:off x="96307" y="38100"/>
              <a:ext cx="1573373" cy="26923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numCol="1" anchor="ctr">
              <a:spAutoFit/>
            </a:bodyPr>
            <a:lstStyle>
              <a:lvl1pPr algn="ctr">
                <a:defRPr sz="1200" b="1">
                  <a:solidFill>
                    <a:srgbClr val="FFFFFF"/>
                  </a:solidFill>
                  <a:latin typeface="Tahoma"/>
                  <a:ea typeface="Tahoma"/>
                  <a:cs typeface="Tahoma"/>
                  <a:sym typeface="Tahoma"/>
                </a:defRPr>
              </a:lvl1pPr>
            </a:lstStyle>
            <a:p>
              <a:r>
                <a:rPr err="1"/>
                <a:t>Fortalezas</a:t>
              </a:r>
              <a:endParaRPr/>
            </a:p>
          </p:txBody>
        </p:sp>
      </p:grpSp>
      <p:grpSp>
        <p:nvGrpSpPr>
          <p:cNvPr id="9" name="Rectángulo redondeado 11">
            <a:extLst>
              <a:ext uri="{FF2B5EF4-FFF2-40B4-BE49-F238E27FC236}">
                <a16:creationId xmlns:a16="http://schemas.microsoft.com/office/drawing/2014/main" id="{6B18EA45-139E-CB97-0E95-6AC7A5AE8974}"/>
              </a:ext>
            </a:extLst>
          </p:cNvPr>
          <p:cNvGrpSpPr/>
          <p:nvPr/>
        </p:nvGrpSpPr>
        <p:grpSpPr>
          <a:xfrm>
            <a:off x="7256968" y="2470908"/>
            <a:ext cx="1765989" cy="345444"/>
            <a:chOff x="0" y="0"/>
            <a:chExt cx="1765988" cy="345442"/>
          </a:xfrm>
        </p:grpSpPr>
        <p:sp>
          <p:nvSpPr>
            <p:cNvPr id="10" name="Rectángulo redondeado">
              <a:extLst>
                <a:ext uri="{FF2B5EF4-FFF2-40B4-BE49-F238E27FC236}">
                  <a16:creationId xmlns:a16="http://schemas.microsoft.com/office/drawing/2014/main" id="{3B1F90E9-0DDD-3AA3-3160-3E01B2CB5D16}"/>
                </a:ext>
              </a:extLst>
            </p:cNvPr>
            <p:cNvSpPr/>
            <p:nvPr/>
          </p:nvSpPr>
          <p:spPr>
            <a:xfrm>
              <a:off x="0" y="0"/>
              <a:ext cx="1765988" cy="345442"/>
            </a:xfrm>
            <a:prstGeom prst="roundRect">
              <a:avLst>
                <a:gd name="adj" fmla="val 50000"/>
              </a:avLst>
            </a:prstGeom>
            <a:solidFill>
              <a:srgbClr val="4399FF"/>
            </a:solidFill>
            <a:ln w="12700" cap="flat">
              <a:noFill/>
              <a:miter lim="400000"/>
            </a:ln>
            <a:effectLst/>
          </p:spPr>
          <p:txBody>
            <a:bodyPr wrap="square" lIns="45718" tIns="45718" rIns="45718" bIns="45718" numCol="1" anchor="ctr">
              <a:noAutofit/>
            </a:bodyPr>
            <a:lstStyle/>
            <a:p>
              <a:pPr algn="ctr">
                <a:defRPr>
                  <a:solidFill>
                    <a:srgbClr val="FFFFFF"/>
                  </a:solidFill>
                </a:defRPr>
              </a:pPr>
              <a:endParaRPr/>
            </a:p>
          </p:txBody>
        </p:sp>
        <p:sp>
          <p:nvSpPr>
            <p:cNvPr id="15" name="Áreas de mejora">
              <a:extLst>
                <a:ext uri="{FF2B5EF4-FFF2-40B4-BE49-F238E27FC236}">
                  <a16:creationId xmlns:a16="http://schemas.microsoft.com/office/drawing/2014/main" id="{C04DC1C1-7B32-AFD0-620F-F191D6876117}"/>
                </a:ext>
              </a:extLst>
            </p:cNvPr>
            <p:cNvSpPr txBox="1"/>
            <p:nvPr/>
          </p:nvSpPr>
          <p:spPr>
            <a:xfrm>
              <a:off x="96307" y="38100"/>
              <a:ext cx="1573373" cy="26923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8" tIns="45718" rIns="45718" bIns="45718" numCol="1" anchor="ctr">
              <a:spAutoFit/>
            </a:bodyPr>
            <a:lstStyle>
              <a:lvl1pPr algn="ctr">
                <a:defRPr sz="1200" b="1">
                  <a:solidFill>
                    <a:srgbClr val="FFFFFF"/>
                  </a:solidFill>
                  <a:latin typeface="Tahoma"/>
                  <a:ea typeface="Tahoma"/>
                  <a:cs typeface="Tahoma"/>
                  <a:sym typeface="Tahoma"/>
                </a:defRPr>
              </a:lvl1pPr>
            </a:lstStyle>
            <a:p>
              <a:r>
                <a:rPr dirty="0" err="1"/>
                <a:t>Áreas</a:t>
              </a:r>
              <a:r>
                <a:rPr dirty="0"/>
                <a:t> de </a:t>
              </a:r>
              <a:r>
                <a:rPr dirty="0" err="1"/>
                <a:t>mejora</a:t>
              </a:r>
              <a:endParaRPr dirty="0"/>
            </a:p>
          </p:txBody>
        </p:sp>
      </p:grpSp>
      <p:sp>
        <p:nvSpPr>
          <p:cNvPr id="16" name="CuadroTexto 15">
            <a:extLst>
              <a:ext uri="{FF2B5EF4-FFF2-40B4-BE49-F238E27FC236}">
                <a16:creationId xmlns:a16="http://schemas.microsoft.com/office/drawing/2014/main" id="{31849526-3B2A-8409-4E3D-6D370BE08CA4}"/>
              </a:ext>
            </a:extLst>
          </p:cNvPr>
          <p:cNvSpPr txBox="1"/>
          <p:nvPr/>
        </p:nvSpPr>
        <p:spPr>
          <a:xfrm>
            <a:off x="478844" y="2853746"/>
            <a:ext cx="4867856" cy="445506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fromWordArt="0" anchor="t" anchorCtr="0" forceAA="0" compatLnSpc="1">
            <a:prstTxWarp prst="textNoShape">
              <a:avLst/>
            </a:prstTxWarp>
            <a:spAutoFit/>
          </a:bodyPr>
          <a:lstStyle/>
          <a:p>
            <a:pPr marL="228600" indent="-228600" algn="just">
              <a:lnSpc>
                <a:spcPct val="150000"/>
              </a:lnSpc>
              <a:buClr>
                <a:srgbClr val="4299FF"/>
              </a:buClr>
              <a:buFont typeface="Tipo de letra del sistema regular"/>
              <a:buChar char="&gt;"/>
            </a:pPr>
            <a:r>
              <a:rPr lang="es-ES" sz="1050" b="1">
                <a:solidFill>
                  <a:schemeClr val="tx1"/>
                </a:solidFill>
                <a:latin typeface="Tahoma" panose="020B0604030504040204" pitchFamily="34" charset="0"/>
              </a:rPr>
              <a:t>Imprescindibles para ser relevantes como Fuente de </a:t>
            </a:r>
            <a:r>
              <a:rPr lang="es-ES" sz="1050" b="1" err="1">
                <a:solidFill>
                  <a:schemeClr val="tx1"/>
                </a:solidFill>
                <a:latin typeface="Tahoma" panose="020B0604030504040204" pitchFamily="34" charset="0"/>
              </a:rPr>
              <a:t>IAs</a:t>
            </a:r>
            <a:r>
              <a:rPr lang="es-ES" sz="1050" b="1">
                <a:solidFill>
                  <a:schemeClr val="tx1"/>
                </a:solidFill>
                <a:latin typeface="Tahoma" panose="020B0604030504040204" pitchFamily="34" charset="0"/>
              </a:rPr>
              <a:t>:</a:t>
            </a:r>
            <a:r>
              <a:rPr lang="es-ES" sz="1050">
                <a:solidFill>
                  <a:schemeClr val="tx1"/>
                </a:solidFill>
                <a:latin typeface="Tahoma" panose="020B0604030504040204" pitchFamily="34" charset="0"/>
              </a:rPr>
              <a:t> </a:t>
            </a:r>
          </a:p>
          <a:p>
            <a:pPr marL="228600" lvl="5"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rPr>
              <a:t>¿Qué valora?: Información legal visible, autores identificables, certificaciones, premios, reconocimientos, testimonios o casos de estudio. Todas cuestiones esenciales para que las </a:t>
            </a:r>
            <a:r>
              <a:rPr lang="es-ES" sz="1050" err="1">
                <a:solidFill>
                  <a:schemeClr val="tx1"/>
                </a:solidFill>
                <a:latin typeface="Tahoma" panose="020B0604030504040204" pitchFamily="34" charset="0"/>
              </a:rPr>
              <a:t>IAs</a:t>
            </a:r>
            <a:r>
              <a:rPr lang="es-ES" sz="1050">
                <a:solidFill>
                  <a:schemeClr val="tx1"/>
                </a:solidFill>
                <a:latin typeface="Tahoma" panose="020B0604030504040204" pitchFamily="34" charset="0"/>
              </a:rPr>
              <a:t> puedan tomar como fuente de referencia “confiable”.  </a:t>
            </a:r>
          </a:p>
          <a:p>
            <a:pPr marL="228600" lvl="5"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rPr>
              <a:t>¿Qué falta? Si bien toda la parte legal está muy bien trabajada en las webs hay amplio margen de mejora en las partes de premios, certificaciones, reconocimientos, testimonios y casos de estudio.</a:t>
            </a:r>
          </a:p>
          <a:p>
            <a:pPr marL="228600" indent="-228600" algn="just">
              <a:lnSpc>
                <a:spcPct val="150000"/>
              </a:lnSpc>
              <a:buClr>
                <a:srgbClr val="4299FF"/>
              </a:buClr>
              <a:buFont typeface="Tipo de letra del sistema regular"/>
              <a:buChar char="&gt;"/>
            </a:pPr>
            <a:r>
              <a:rPr lang="es-ES" sz="1050" b="1">
                <a:solidFill>
                  <a:schemeClr val="tx1"/>
                </a:solidFill>
                <a:latin typeface="Tahoma" panose="020B0604030504040204" pitchFamily="34" charset="0"/>
              </a:rPr>
              <a:t>SEO/GEO Técnico: </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rPr>
              <a:t>¿Qué valora? la </a:t>
            </a:r>
            <a:r>
              <a:rPr lang="es-ES" sz="1050" err="1">
                <a:solidFill>
                  <a:schemeClr val="tx1"/>
                </a:solidFill>
                <a:latin typeface="Tahoma" panose="020B0604030504040204" pitchFamily="34" charset="0"/>
              </a:rPr>
              <a:t>indexabilidad</a:t>
            </a:r>
            <a:r>
              <a:rPr lang="es-ES" sz="1050">
                <a:solidFill>
                  <a:schemeClr val="tx1"/>
                </a:solidFill>
                <a:latin typeface="Tahoma" panose="020B0604030504040204" pitchFamily="34" charset="0"/>
              </a:rPr>
              <a:t> de la web y buenas prácticas que hagan que Google y las los buscadore de </a:t>
            </a:r>
            <a:r>
              <a:rPr lang="es-ES" sz="1050" err="1">
                <a:solidFill>
                  <a:schemeClr val="tx1"/>
                </a:solidFill>
                <a:latin typeface="Tahoma" panose="020B0604030504040204" pitchFamily="34" charset="0"/>
              </a:rPr>
              <a:t>IAs</a:t>
            </a:r>
            <a:r>
              <a:rPr lang="es-ES" sz="1050">
                <a:solidFill>
                  <a:schemeClr val="tx1"/>
                </a:solidFill>
                <a:latin typeface="Tahoma" panose="020B0604030504040204" pitchFamily="34" charset="0"/>
              </a:rPr>
              <a:t> nos valoren positivamente.</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rPr>
              <a:t>¿Qué falta? Pequeñas cuestiones que en cada web son diferentes, no algo en común a todas ellas.</a:t>
            </a:r>
          </a:p>
          <a:p>
            <a:pPr marL="228600" indent="-228600" algn="just">
              <a:lnSpc>
                <a:spcPct val="150000"/>
              </a:lnSpc>
              <a:buClr>
                <a:srgbClr val="4299FF"/>
              </a:buClr>
              <a:buFont typeface="Tipo de letra del sistema regular"/>
              <a:buChar char="&gt;"/>
            </a:pPr>
            <a:r>
              <a:rPr lang="es-ES" sz="1050" b="1">
                <a:solidFill>
                  <a:schemeClr val="tx1"/>
                </a:solidFill>
                <a:latin typeface="Tahoma" panose="020B0604030504040204" pitchFamily="34" charset="0"/>
              </a:rPr>
              <a:t>Estructura y GEO UX:</a:t>
            </a:r>
            <a:r>
              <a:rPr lang="es-ES" sz="1050">
                <a:solidFill>
                  <a:schemeClr val="tx1"/>
                </a:solidFill>
                <a:latin typeface="Tahoma" panose="020B0604030504040204" pitchFamily="34" charset="0"/>
              </a:rPr>
              <a:t> </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rPr>
              <a:t>¿Qué valora?: Estructuras intuitivas que categoricen adecuadamente grandes cantidades de contenido.</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ea typeface="Tahoma"/>
                <a:cs typeface="Tahoma"/>
              </a:rPr>
              <a:t>¿Qué falta?: estructuras más amplias que ofrezcan muchas más verticales de contenido.</a:t>
            </a:r>
            <a:endParaRPr lang="en-US" sz="1050">
              <a:latin typeface="Tahoma"/>
              <a:ea typeface="Tahoma"/>
              <a:cs typeface="Tahoma"/>
            </a:endParaRPr>
          </a:p>
        </p:txBody>
      </p:sp>
      <p:sp>
        <p:nvSpPr>
          <p:cNvPr id="17" name="CuadroTexto 16">
            <a:extLst>
              <a:ext uri="{FF2B5EF4-FFF2-40B4-BE49-F238E27FC236}">
                <a16:creationId xmlns:a16="http://schemas.microsoft.com/office/drawing/2014/main" id="{958B30A5-A4B7-CA6E-E9A8-1BA61A17680D}"/>
              </a:ext>
            </a:extLst>
          </p:cNvPr>
          <p:cNvSpPr txBox="1"/>
          <p:nvPr/>
        </p:nvSpPr>
        <p:spPr>
          <a:xfrm>
            <a:off x="5606503" y="2853746"/>
            <a:ext cx="4866461" cy="470897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fromWordArt="0" anchor="t" anchorCtr="0" forceAA="0" compatLnSpc="1">
            <a:prstTxWarp prst="textNoShape">
              <a:avLst/>
            </a:prstTxWarp>
            <a:spAutoFit/>
          </a:bodyPr>
          <a:lstStyle/>
          <a:p>
            <a:pPr marL="228600" indent="-228600" algn="just">
              <a:lnSpc>
                <a:spcPct val="150000"/>
              </a:lnSpc>
              <a:buClr>
                <a:srgbClr val="4299FF"/>
              </a:buClr>
              <a:buFont typeface="Tipo de letra del sistema regular"/>
              <a:buChar char="&gt;"/>
            </a:pPr>
            <a:r>
              <a:rPr lang="es-ES" sz="1000" b="1" dirty="0">
                <a:latin typeface="Tahoma"/>
                <a:ea typeface="Tahoma"/>
                <a:cs typeface="Tahoma"/>
              </a:rPr>
              <a:t>Contenido – Calidad GEO: </a:t>
            </a:r>
          </a:p>
          <a:p>
            <a:pPr marL="228600" indent="-228600" algn="just">
              <a:lnSpc>
                <a:spcPct val="150000"/>
              </a:lnSpc>
              <a:buClr>
                <a:srgbClr val="4299FF"/>
              </a:buClr>
              <a:buFont typeface="Tipo de letra del sistema regular"/>
              <a:buChar char="&gt;"/>
            </a:pPr>
            <a:r>
              <a:rPr lang="es-ES" sz="1000" dirty="0">
                <a:latin typeface="Tahoma"/>
                <a:ea typeface="Tahoma"/>
                <a:cs typeface="Tahoma"/>
              </a:rPr>
              <a:t>¿Qué valora?: Estructura SEO GEO </a:t>
            </a:r>
            <a:r>
              <a:rPr lang="es-ES" sz="1000" dirty="0" err="1">
                <a:latin typeface="Tahoma"/>
                <a:ea typeface="Tahoma"/>
                <a:cs typeface="Tahoma"/>
              </a:rPr>
              <a:t>Friendly</a:t>
            </a:r>
            <a:r>
              <a:rPr lang="es-ES" sz="1000" dirty="0">
                <a:latin typeface="Tahoma"/>
                <a:ea typeface="Tahoma"/>
                <a:cs typeface="Tahoma"/>
              </a:rPr>
              <a:t>, optimización SEO GEO de los contenidos, Guía Semántica SEO GEO, estrategia de </a:t>
            </a:r>
            <a:r>
              <a:rPr lang="es-ES" sz="1000" dirty="0" err="1">
                <a:latin typeface="Tahoma"/>
                <a:ea typeface="Tahoma"/>
                <a:cs typeface="Tahoma"/>
              </a:rPr>
              <a:t>netlinking</a:t>
            </a:r>
            <a:r>
              <a:rPr lang="es-ES" sz="1000" dirty="0">
                <a:latin typeface="Tahoma"/>
                <a:ea typeface="Tahoma"/>
                <a:cs typeface="Tahoma"/>
              </a:rPr>
              <a:t> interno, diferentes formatos de contenido textual y multimedia. Diferentes temáticas relacionadas</a:t>
            </a:r>
          </a:p>
          <a:p>
            <a:pPr marL="228600" indent="-228600" algn="just">
              <a:lnSpc>
                <a:spcPct val="150000"/>
              </a:lnSpc>
              <a:buClr>
                <a:srgbClr val="4299FF"/>
              </a:buClr>
              <a:buFont typeface="Tipo de letra del sistema regular"/>
              <a:buChar char="&gt;"/>
            </a:pPr>
            <a:r>
              <a:rPr lang="es-ES" sz="1000" dirty="0">
                <a:latin typeface="Tahoma"/>
                <a:ea typeface="Tahoma"/>
                <a:cs typeface="Tahoma"/>
              </a:rPr>
              <a:t>¿Qué falta?: Contenidos multiformato (texto con videos e imágenes), optimización de los contenidos SEO / GEO.</a:t>
            </a:r>
          </a:p>
          <a:p>
            <a:pPr marL="228600" indent="-228600" algn="just">
              <a:lnSpc>
                <a:spcPct val="150000"/>
              </a:lnSpc>
              <a:buClr>
                <a:srgbClr val="4299FF"/>
              </a:buClr>
              <a:buFont typeface="Tipo de letra del sistema regular"/>
              <a:buChar char="&gt;"/>
            </a:pPr>
            <a:r>
              <a:rPr lang="es-ES" sz="1000" b="1" dirty="0">
                <a:latin typeface="Tahoma"/>
                <a:ea typeface="Tahoma"/>
                <a:cs typeface="Tahoma"/>
              </a:rPr>
              <a:t>Contenido – Cantidad por temáticas:</a:t>
            </a:r>
            <a:r>
              <a:rPr lang="es-ES" sz="1000" dirty="0">
                <a:latin typeface="Tahoma"/>
                <a:ea typeface="Tahoma"/>
                <a:cs typeface="Tahoma"/>
              </a:rPr>
              <a:t> </a:t>
            </a:r>
          </a:p>
          <a:p>
            <a:pPr marL="228600" indent="-228600" algn="just">
              <a:lnSpc>
                <a:spcPct val="150000"/>
              </a:lnSpc>
              <a:buClr>
                <a:srgbClr val="4299FF"/>
              </a:buClr>
              <a:buFont typeface="Tipo de letra del sistema regular"/>
              <a:buChar char="&gt;"/>
            </a:pPr>
            <a:r>
              <a:rPr lang="es-ES" sz="1000" dirty="0">
                <a:latin typeface="Tahoma"/>
                <a:ea typeface="Tahoma"/>
                <a:cs typeface="Tahoma"/>
              </a:rPr>
              <a:t>¿Qué valora?: Tener una variedad de contenidos útiles por cada </a:t>
            </a:r>
            <a:r>
              <a:rPr lang="es-ES" sz="1000" dirty="0" err="1">
                <a:latin typeface="Tahoma"/>
                <a:ea typeface="Tahoma"/>
                <a:cs typeface="Tahoma"/>
              </a:rPr>
              <a:t>temáti</a:t>
            </a:r>
            <a:r>
              <a:rPr lang="es-ES" sz="1000" dirty="0">
                <a:latin typeface="Tahoma"/>
                <a:ea typeface="Tahoma"/>
                <a:cs typeface="Tahoma"/>
              </a:rPr>
              <a:t> adecuadamente enlazados desde el menú y entre sí mismos.</a:t>
            </a:r>
          </a:p>
          <a:p>
            <a:pPr marL="228600" indent="-228600" algn="just">
              <a:lnSpc>
                <a:spcPct val="150000"/>
              </a:lnSpc>
              <a:buClr>
                <a:srgbClr val="4299FF"/>
              </a:buClr>
              <a:buFont typeface="Tipo de letra del sistema regular"/>
              <a:buChar char="&gt;"/>
            </a:pPr>
            <a:r>
              <a:rPr lang="es-ES" sz="1000" dirty="0">
                <a:latin typeface="Tahoma"/>
                <a:ea typeface="Tahoma"/>
                <a:cs typeface="Tahoma"/>
              </a:rPr>
              <a:t>¿Qué falta?: Profundidad temática, uso de </a:t>
            </a:r>
            <a:r>
              <a:rPr lang="es-ES" sz="1000" dirty="0" err="1">
                <a:latin typeface="Tahoma"/>
                <a:ea typeface="Tahoma"/>
                <a:cs typeface="Tahoma"/>
              </a:rPr>
              <a:t>long-tail</a:t>
            </a:r>
            <a:r>
              <a:rPr lang="es-ES" sz="1000" dirty="0">
                <a:latin typeface="Tahoma"/>
                <a:ea typeface="Tahoma"/>
                <a:cs typeface="Tahoma"/>
              </a:rPr>
              <a:t> </a:t>
            </a:r>
            <a:r>
              <a:rPr lang="es-ES" sz="1000" dirty="0" err="1">
                <a:latin typeface="Tahoma"/>
                <a:ea typeface="Tahoma"/>
                <a:cs typeface="Tahoma"/>
              </a:rPr>
              <a:t>keywords</a:t>
            </a:r>
            <a:r>
              <a:rPr lang="es-ES" sz="1000" dirty="0">
                <a:latin typeface="Tahoma"/>
                <a:ea typeface="Tahoma"/>
                <a:cs typeface="Tahoma"/>
              </a:rPr>
              <a:t>, uso de </a:t>
            </a:r>
            <a:r>
              <a:rPr lang="es-ES" sz="1000" dirty="0" err="1">
                <a:latin typeface="Tahoma"/>
                <a:ea typeface="Tahoma"/>
                <a:cs typeface="Tahoma"/>
              </a:rPr>
              <a:t>Keywords</a:t>
            </a:r>
            <a:r>
              <a:rPr lang="es-ES" sz="1000" dirty="0">
                <a:latin typeface="Tahoma"/>
                <a:ea typeface="Tahoma"/>
                <a:cs typeface="Tahoma"/>
              </a:rPr>
              <a:t> para SAO,  </a:t>
            </a:r>
            <a:r>
              <a:rPr lang="es-ES" sz="1000" dirty="0" err="1">
                <a:latin typeface="Tahoma"/>
                <a:ea typeface="Tahoma"/>
                <a:cs typeface="Tahoma"/>
              </a:rPr>
              <a:t>Keywords</a:t>
            </a:r>
            <a:r>
              <a:rPr lang="es-ES" sz="1000" dirty="0">
                <a:latin typeface="Tahoma"/>
                <a:ea typeface="Tahoma"/>
                <a:cs typeface="Tahoma"/>
              </a:rPr>
              <a:t> por intencionalidad, etc. </a:t>
            </a:r>
          </a:p>
          <a:p>
            <a:pPr marL="228600" indent="-228600" algn="just">
              <a:lnSpc>
                <a:spcPct val="150000"/>
              </a:lnSpc>
              <a:buClr>
                <a:srgbClr val="4299FF"/>
              </a:buClr>
              <a:buFont typeface="Tipo de letra del sistema regular"/>
              <a:buChar char="&gt;"/>
            </a:pPr>
            <a:r>
              <a:rPr lang="es-ES" sz="1000" b="1" dirty="0">
                <a:latin typeface="Tahoma"/>
                <a:ea typeface="Tahoma"/>
                <a:cs typeface="Tahoma"/>
              </a:rPr>
              <a:t>Autoridad del dominio: </a:t>
            </a:r>
          </a:p>
          <a:p>
            <a:pPr marL="228600" indent="-228600" algn="just">
              <a:lnSpc>
                <a:spcPct val="150000"/>
              </a:lnSpc>
              <a:buClr>
                <a:srgbClr val="4299FF"/>
              </a:buClr>
              <a:buFont typeface="Tipo de letra del sistema regular"/>
              <a:buChar char="&gt;"/>
            </a:pPr>
            <a:r>
              <a:rPr lang="es-ES" sz="1000" dirty="0">
                <a:latin typeface="Tahoma"/>
                <a:ea typeface="Tahoma"/>
                <a:cs typeface="Tahoma"/>
              </a:rPr>
              <a:t>¿Qué valora? Antigüedad, </a:t>
            </a:r>
            <a:r>
              <a:rPr lang="es-ES" sz="1000" dirty="0" err="1">
                <a:latin typeface="Tahoma"/>
                <a:ea typeface="Tahoma"/>
                <a:cs typeface="Tahoma"/>
              </a:rPr>
              <a:t>Authority</a:t>
            </a:r>
            <a:r>
              <a:rPr lang="es-ES" sz="1000" dirty="0">
                <a:latin typeface="Tahoma"/>
                <a:ea typeface="Tahoma"/>
                <a:cs typeface="Tahoma"/>
              </a:rPr>
              <a:t> Score, enlaces entrantes de sitios confiables</a:t>
            </a:r>
          </a:p>
          <a:p>
            <a:pPr marL="228600" indent="-228600" algn="just">
              <a:lnSpc>
                <a:spcPct val="150000"/>
              </a:lnSpc>
              <a:buClr>
                <a:srgbClr val="4299FF"/>
              </a:buClr>
              <a:buFont typeface="Tipo de letra del sistema regular"/>
              <a:buChar char="&gt;"/>
            </a:pPr>
            <a:r>
              <a:rPr lang="es-ES" sz="1000" dirty="0">
                <a:latin typeface="Tahoma"/>
                <a:ea typeface="Tahoma"/>
                <a:cs typeface="Tahoma"/>
              </a:rPr>
              <a:t>¿Qué falta?: La mayoría de las webs no llega un 50 de </a:t>
            </a:r>
            <a:r>
              <a:rPr lang="es-ES" sz="1000" dirty="0" err="1">
                <a:latin typeface="Tahoma"/>
                <a:ea typeface="Tahoma"/>
                <a:cs typeface="Tahoma"/>
              </a:rPr>
              <a:t>Authority</a:t>
            </a:r>
            <a:r>
              <a:rPr lang="es-ES" sz="1000" dirty="0">
                <a:latin typeface="Tahoma"/>
                <a:ea typeface="Tahoma"/>
                <a:cs typeface="Tahoma"/>
              </a:rPr>
              <a:t> Score.</a:t>
            </a:r>
          </a:p>
          <a:p>
            <a:pPr marL="228600" indent="-228600" algn="just">
              <a:lnSpc>
                <a:spcPct val="150000"/>
              </a:lnSpc>
              <a:buClr>
                <a:srgbClr val="4299FF"/>
              </a:buClr>
              <a:buFont typeface="Tipo de letra del sistema regular"/>
              <a:buChar char="&gt;"/>
            </a:pPr>
            <a:r>
              <a:rPr lang="es-ES" sz="1000" b="1" dirty="0">
                <a:solidFill>
                  <a:schemeClr val="tx1"/>
                </a:solidFill>
                <a:latin typeface="Tahoma" panose="020B0604030504040204" pitchFamily="34" charset="0"/>
              </a:rPr>
              <a:t>Huella Digital Generativa GEO</a:t>
            </a:r>
            <a:r>
              <a:rPr lang="en-US" sz="1000" b="1" dirty="0">
                <a:solidFill>
                  <a:schemeClr val="tx1"/>
                </a:solidFill>
                <a:latin typeface="Tahoma"/>
                <a:ea typeface="Tahoma"/>
                <a:cs typeface="Tahoma"/>
              </a:rPr>
              <a:t>:</a:t>
            </a:r>
          </a:p>
          <a:p>
            <a:pPr marL="228600" indent="-228600" algn="just">
              <a:lnSpc>
                <a:spcPct val="150000"/>
              </a:lnSpc>
              <a:buClr>
                <a:srgbClr val="4299FF"/>
              </a:buClr>
              <a:buFont typeface="Tipo de letra del sistema regular"/>
              <a:buChar char="&gt;"/>
            </a:pPr>
            <a:r>
              <a:rPr lang="es-ES" sz="1000" dirty="0">
                <a:latin typeface="Tahoma"/>
                <a:ea typeface="Tahoma"/>
                <a:cs typeface="Tahoma"/>
              </a:rPr>
              <a:t>¿Qué valora? Redes sociales activas, menciones ye enlaces externos positivos, presencia en plataformas de opinión reconocidas</a:t>
            </a:r>
          </a:p>
          <a:p>
            <a:pPr marL="228600" indent="-228600" algn="just">
              <a:lnSpc>
                <a:spcPct val="150000"/>
              </a:lnSpc>
              <a:buClr>
                <a:srgbClr val="4299FF"/>
              </a:buClr>
              <a:buFont typeface="Tipo de letra del sistema regular"/>
              <a:buChar char="&gt;"/>
            </a:pPr>
            <a:r>
              <a:rPr lang="es-ES" sz="1000" dirty="0">
                <a:latin typeface="Tahoma"/>
                <a:ea typeface="Tahoma"/>
                <a:cs typeface="Tahoma"/>
              </a:rPr>
              <a:t>¿Qué falta?: Mucha mayor presencia digital positiva.</a:t>
            </a:r>
          </a:p>
          <a:p>
            <a:pPr marL="228600" indent="-228600" algn="just">
              <a:lnSpc>
                <a:spcPct val="150000"/>
              </a:lnSpc>
              <a:buClr>
                <a:srgbClr val="4299FF"/>
              </a:buClr>
              <a:buFont typeface="Tipo de letra del sistema regular"/>
              <a:buChar char="&gt;"/>
            </a:pPr>
            <a:endParaRPr lang="es-ES" sz="1000" dirty="0">
              <a:solidFill>
                <a:schemeClr val="tx1"/>
              </a:solidFill>
              <a:latin typeface="Tahoma" panose="020B0604030504040204" pitchFamily="34" charset="0"/>
            </a:endParaRPr>
          </a:p>
        </p:txBody>
      </p:sp>
      <p:sp>
        <p:nvSpPr>
          <p:cNvPr id="5" name="object 14">
            <a:extLst>
              <a:ext uri="{FF2B5EF4-FFF2-40B4-BE49-F238E27FC236}">
                <a16:creationId xmlns:a16="http://schemas.microsoft.com/office/drawing/2014/main" id="{6055596B-FE0D-7A1B-6C63-CDE2FA11A3F9}"/>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52</a:t>
            </a:fld>
            <a:endParaRPr lang="es-ES" dirty="0"/>
          </a:p>
        </p:txBody>
      </p:sp>
    </p:spTree>
    <p:extLst>
      <p:ext uri="{BB962C8B-B14F-4D97-AF65-F5344CB8AC3E}">
        <p14:creationId xmlns:p14="http://schemas.microsoft.com/office/powerpoint/2010/main" val="2337632260"/>
      </p:ext>
    </p:extLst>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BE836-2B09-8757-81A1-E79DBFAFA330}"/>
            </a:ext>
          </a:extLst>
        </p:cNvPr>
        <p:cNvGrpSpPr/>
        <p:nvPr/>
      </p:nvGrpSpPr>
      <p:grpSpPr>
        <a:xfrm>
          <a:off x="0" y="0"/>
          <a:ext cx="0" cy="0"/>
          <a:chOff x="0" y="0"/>
          <a:chExt cx="0" cy="0"/>
        </a:xfrm>
      </p:grpSpPr>
      <p:pic>
        <p:nvPicPr>
          <p:cNvPr id="2" name="object 2" descr="object 2">
            <a:extLst>
              <a:ext uri="{FF2B5EF4-FFF2-40B4-BE49-F238E27FC236}">
                <a16:creationId xmlns:a16="http://schemas.microsoft.com/office/drawing/2014/main" id="{CBE805A3-A478-B421-9333-A4B8EAA311AC}"/>
              </a:ext>
            </a:extLst>
          </p:cNvPr>
          <p:cNvPicPr>
            <a:picLocks noChangeAspect="1"/>
          </p:cNvPicPr>
          <p:nvPr/>
        </p:nvPicPr>
        <p:blipFill>
          <a:blip r:embed="rId2"/>
          <a:stretch>
            <a:fillRect/>
          </a:stretch>
        </p:blipFill>
        <p:spPr>
          <a:xfrm flipH="1">
            <a:off x="0" y="0"/>
            <a:ext cx="10692005" cy="3743994"/>
          </a:xfrm>
          <a:prstGeom prst="rect">
            <a:avLst/>
          </a:prstGeom>
          <a:ln w="12700">
            <a:miter lim="400000"/>
          </a:ln>
        </p:spPr>
      </p:pic>
      <p:sp>
        <p:nvSpPr>
          <p:cNvPr id="5" name="object 9">
            <a:extLst>
              <a:ext uri="{FF2B5EF4-FFF2-40B4-BE49-F238E27FC236}">
                <a16:creationId xmlns:a16="http://schemas.microsoft.com/office/drawing/2014/main" id="{25DEA281-63D0-3946-2658-DB105BF88F10}"/>
              </a:ext>
            </a:extLst>
          </p:cNvPr>
          <p:cNvSpPr txBox="1"/>
          <p:nvPr/>
        </p:nvSpPr>
        <p:spPr>
          <a:xfrm>
            <a:off x="478844" y="2523995"/>
            <a:ext cx="5019676" cy="505651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marL="12700" algn="just">
              <a:spcBef>
                <a:spcPts val="100"/>
              </a:spcBef>
            </a:pPr>
            <a:r>
              <a:rPr lang="es-ES" sz="1300" b="1">
                <a:solidFill>
                  <a:srgbClr val="2B3B88"/>
                </a:solidFill>
                <a:latin typeface="Tahoma" panose="020B0604030504040204" pitchFamily="34" charset="0"/>
                <a:ea typeface="Tahoma" panose="020B0604030504040204" pitchFamily="34" charset="0"/>
                <a:cs typeface="Tahoma" panose="020B0604030504040204" pitchFamily="34" charset="0"/>
              </a:rPr>
              <a:t>Rendimiento en los buscadores de IA de las </a:t>
            </a:r>
            <a:r>
              <a:rPr lang="es-ES" sz="1300" b="1" err="1">
                <a:solidFill>
                  <a:srgbClr val="2B3B88"/>
                </a:solidFill>
                <a:latin typeface="Tahoma" panose="020B0604030504040204" pitchFamily="34" charset="0"/>
                <a:ea typeface="Tahoma" panose="020B0604030504040204" pitchFamily="34" charset="0"/>
                <a:cs typeface="Tahoma" panose="020B0604030504040204" pitchFamily="34" charset="0"/>
              </a:rPr>
              <a:t>keywords</a:t>
            </a:r>
            <a:r>
              <a:rPr lang="es-ES" sz="1300" b="1">
                <a:solidFill>
                  <a:srgbClr val="2B3B88"/>
                </a:solidFill>
                <a:latin typeface="Tahoma" panose="020B0604030504040204" pitchFamily="34" charset="0"/>
                <a:ea typeface="Tahoma" panose="020B0604030504040204" pitchFamily="34" charset="0"/>
                <a:cs typeface="Tahoma" panose="020B0604030504040204" pitchFamily="34" charset="0"/>
              </a:rPr>
              <a:t> con marca de </a:t>
            </a:r>
            <a:r>
              <a:rPr lang="es-ES" sz="1300" b="1" err="1">
                <a:solidFill>
                  <a:srgbClr val="2B3B88"/>
                </a:solidFill>
                <a:latin typeface="Tahoma" panose="020B0604030504040204" pitchFamily="34" charset="0"/>
                <a:ea typeface="Tahoma" panose="020B0604030504040204" pitchFamily="34" charset="0"/>
                <a:cs typeface="Tahoma" panose="020B0604030504040204" pitchFamily="34" charset="0"/>
              </a:rPr>
              <a:t>Pharmas</a:t>
            </a:r>
            <a:r>
              <a:rPr lang="es-ES" sz="1300" b="1">
                <a:solidFill>
                  <a:srgbClr val="2B3B88"/>
                </a:solidFill>
                <a:latin typeface="Tahoma" panose="020B0604030504040204" pitchFamily="34" charset="0"/>
                <a:ea typeface="Tahoma" panose="020B0604030504040204" pitchFamily="34" charset="0"/>
                <a:cs typeface="Tahoma" panose="020B0604030504040204" pitchFamily="34" charset="0"/>
              </a:rPr>
              <a:t> y Genéricas</a:t>
            </a:r>
          </a:p>
          <a:p>
            <a:pPr marL="12700" algn="just">
              <a:spcBef>
                <a:spcPts val="100"/>
              </a:spcBef>
            </a:pPr>
            <a:endParaRPr lang="es-ES" sz="1300" b="1">
              <a:solidFill>
                <a:srgbClr val="2B3B88"/>
              </a:solidFill>
              <a:latin typeface="Tahoma" panose="020B0604030504040204" pitchFamily="34" charset="0"/>
              <a:ea typeface="Tahoma" panose="020B0604030504040204" pitchFamily="34" charset="0"/>
              <a:cs typeface="Tahoma" panose="020B0604030504040204" pitchFamily="34" charset="0"/>
            </a:endParaRPr>
          </a:p>
          <a:p>
            <a:pPr algn="just">
              <a:lnSpc>
                <a:spcPct val="150000"/>
              </a:lnSpc>
              <a:buClr>
                <a:srgbClr val="4299FF"/>
              </a:buClr>
            </a:pPr>
            <a:r>
              <a:rPr lang="es-ES" sz="1200" b="1">
                <a:solidFill>
                  <a:schemeClr val="tx1"/>
                </a:solidFill>
                <a:latin typeface="Tahoma" panose="020B0604030504040204" pitchFamily="34" charset="0"/>
                <a:ea typeface="Tahoma" panose="020B0604030504040204" pitchFamily="34" charset="0"/>
                <a:cs typeface="Tahoma" panose="020B0604030504040204" pitchFamily="34" charset="0"/>
              </a:rPr>
              <a:t>Keywords de </a:t>
            </a:r>
            <a:r>
              <a:rPr lang="es-ES" sz="1200" b="1" err="1">
                <a:solidFill>
                  <a:schemeClr val="tx1"/>
                </a:solidFill>
                <a:latin typeface="Tahoma" panose="020B0604030504040204" pitchFamily="34" charset="0"/>
                <a:ea typeface="Tahoma" panose="020B0604030504040204" pitchFamily="34" charset="0"/>
                <a:cs typeface="Tahoma" panose="020B0604030504040204" pitchFamily="34" charset="0"/>
              </a:rPr>
              <a:t>Pharmas</a:t>
            </a:r>
            <a:endParaRPr lang="es-ES" sz="1200" b="1">
              <a:solidFill>
                <a:schemeClr val="tx1"/>
              </a:solidFill>
              <a:latin typeface="Tahoma" panose="020B0604030504040204" pitchFamily="34" charset="0"/>
              <a:ea typeface="Tahoma" panose="020B0604030504040204" pitchFamily="34" charset="0"/>
              <a:cs typeface="Tahoma" panose="020B0604030504040204" pitchFamily="34" charset="0"/>
            </a:endParaRP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Los buscadores de IA como Chat GPT, Gemini, o los resultados en Google de Google AI Overviews ofrecen la información que consideran más relevante para ofrecérsela a los usuarios que buscan sobre las marcas. Lo mejor es que los buscadores tomen nuestra información como fuente de referencia y no dependamos de otras webs externas que pudieran dar una imagen de nosotros que no deseamos.</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Las que mejor están: Gilead, Abbvie y Teva Pharma </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Las que más deben mejorar: AstraZeneca, Rovi y Esteve</a:t>
            </a:r>
          </a:p>
          <a:p>
            <a:pPr algn="just">
              <a:lnSpc>
                <a:spcPct val="150000"/>
              </a:lnSpc>
              <a:buClr>
                <a:srgbClr val="4299FF"/>
              </a:buClr>
            </a:pPr>
            <a:endParaRPr lang="es-ES" sz="1050">
              <a:solidFill>
                <a:schemeClr val="tx1"/>
              </a:solidFill>
              <a:latin typeface="Tahoma" panose="020B0604030504040204" pitchFamily="34" charset="0"/>
              <a:ea typeface="Tahoma" panose="020B0604030504040204" pitchFamily="34" charset="0"/>
              <a:cs typeface="Tahoma" panose="020B0604030504040204" pitchFamily="34" charset="0"/>
            </a:endParaRPr>
          </a:p>
          <a:p>
            <a:pPr algn="just">
              <a:defRPr sz="1000">
                <a:latin typeface="Tahoma"/>
                <a:ea typeface="Tahoma"/>
                <a:cs typeface="Tahoma"/>
                <a:sym typeface="Tahoma"/>
              </a:defRPr>
            </a:pPr>
            <a:r>
              <a:rPr lang="es-ES" sz="1200" b="1">
                <a:solidFill>
                  <a:schemeClr val="tx1"/>
                </a:solidFill>
                <a:latin typeface="Tahoma" panose="020B0604030504040204" pitchFamily="34" charset="0"/>
                <a:ea typeface="Tahoma" panose="020B0604030504040204" pitchFamily="34" charset="0"/>
                <a:cs typeface="Tahoma" panose="020B0604030504040204" pitchFamily="34" charset="0"/>
              </a:rPr>
              <a:t>Keywords Genéricas: </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Podemos ver como varios de las webs analizadas en el informe no tienen presencia cuando se le pregunta a los buscadores sobre las mejores farmacéuticas de España</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Las que mejor están: Pfizer, Farmacia Marro (no es una Pharma), Novartis, Laboratorio Reig (no está en las Top25) y Grifols. </a:t>
            </a: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Las que más deben mejorar: Bayer, Sanofi y Ken Pharma. </a:t>
            </a:r>
          </a:p>
          <a:p>
            <a:pPr algn="just">
              <a:defRPr sz="1000">
                <a:latin typeface="Tahoma"/>
                <a:ea typeface="Tahoma"/>
                <a:cs typeface="Tahoma"/>
                <a:sym typeface="Tahoma"/>
              </a:defRPr>
            </a:pPr>
            <a:endParaRPr lang="es-ES" sz="1050">
              <a:solidFill>
                <a:schemeClr val="tx1"/>
              </a:solidFill>
              <a:latin typeface="Tahoma" panose="020B0604030504040204" pitchFamily="34" charset="0"/>
              <a:ea typeface="Tahoma" panose="020B0604030504040204" pitchFamily="34" charset="0"/>
              <a:cs typeface="Tahoma" panose="020B0604030504040204" pitchFamily="34" charset="0"/>
            </a:endParaRPr>
          </a:p>
          <a:p>
            <a:pPr algn="just">
              <a:defRPr sz="1000">
                <a:latin typeface="Tahoma"/>
                <a:ea typeface="Tahoma"/>
                <a:cs typeface="Tahoma"/>
                <a:sym typeface="Tahoma"/>
              </a:defRPr>
            </a:pPr>
            <a:endParaRPr sz="1200">
              <a:latin typeface="Tahoma" panose="020B0604030504040204" pitchFamily="34" charset="0"/>
              <a:ea typeface="Tahoma" panose="020B0604030504040204" pitchFamily="34" charset="0"/>
              <a:cs typeface="Tahoma" panose="020B0604030504040204" pitchFamily="34" charset="0"/>
              <a:sym typeface="Calibri"/>
            </a:endParaRPr>
          </a:p>
        </p:txBody>
      </p:sp>
      <p:sp>
        <p:nvSpPr>
          <p:cNvPr id="6" name="object 9">
            <a:extLst>
              <a:ext uri="{FF2B5EF4-FFF2-40B4-BE49-F238E27FC236}">
                <a16:creationId xmlns:a16="http://schemas.microsoft.com/office/drawing/2014/main" id="{7AE95D86-494A-A84A-9A34-8989F4B5BEFB}"/>
              </a:ext>
            </a:extLst>
          </p:cNvPr>
          <p:cNvSpPr txBox="1"/>
          <p:nvPr/>
        </p:nvSpPr>
        <p:spPr>
          <a:xfrm>
            <a:off x="5714726" y="2523995"/>
            <a:ext cx="4591842" cy="2703689"/>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wrap="square" lIns="0" tIns="0" rIns="0" bIns="0" anchor="t">
            <a:spAutoFit/>
          </a:bodyPr>
          <a:lstStyle/>
          <a:p>
            <a:pPr marL="12700" algn="just">
              <a:spcBef>
                <a:spcPts val="100"/>
              </a:spcBef>
            </a:pPr>
            <a:r>
              <a:rPr lang="es-ES" sz="1300" b="1">
                <a:solidFill>
                  <a:srgbClr val="2B3B88"/>
                </a:solidFill>
                <a:latin typeface="Tahoma" panose="020B0604030504040204" pitchFamily="34" charset="0"/>
                <a:ea typeface="Tahoma" panose="020B0604030504040204" pitchFamily="34" charset="0"/>
                <a:cs typeface="Tahoma" panose="020B0604030504040204" pitchFamily="34" charset="0"/>
              </a:rPr>
              <a:t>Optimización de cara a conseguir ser una marca con gran visibilidad para </a:t>
            </a:r>
            <a:r>
              <a:rPr lang="es-ES" sz="1300" b="1" err="1">
                <a:solidFill>
                  <a:srgbClr val="2B3B88"/>
                </a:solidFill>
                <a:latin typeface="Tahoma" panose="020B0604030504040204" pitchFamily="34" charset="0"/>
                <a:ea typeface="Tahoma" panose="020B0604030504040204" pitchFamily="34" charset="0"/>
                <a:cs typeface="Tahoma" panose="020B0604030504040204" pitchFamily="34" charset="0"/>
              </a:rPr>
              <a:t>keywords</a:t>
            </a:r>
            <a:r>
              <a:rPr lang="es-ES" sz="1300" b="1">
                <a:solidFill>
                  <a:srgbClr val="2B3B88"/>
                </a:solidFill>
                <a:latin typeface="Tahoma" panose="020B0604030504040204" pitchFamily="34" charset="0"/>
                <a:ea typeface="Tahoma" panose="020B0604030504040204" pitchFamily="34" charset="0"/>
                <a:cs typeface="Tahoma" panose="020B0604030504040204" pitchFamily="34" charset="0"/>
              </a:rPr>
              <a:t> genéricas y relevantes para el negocio</a:t>
            </a:r>
          </a:p>
          <a:p>
            <a:pPr marL="12700" algn="just">
              <a:spcBef>
                <a:spcPts val="100"/>
              </a:spcBef>
            </a:pPr>
            <a:endParaRPr sz="1200">
              <a:latin typeface="Tahoma" panose="020B0604030504040204" pitchFamily="34" charset="0"/>
              <a:ea typeface="Tahoma" panose="020B0604030504040204" pitchFamily="34" charset="0"/>
              <a:cs typeface="Tahoma" panose="020B0604030504040204" pitchFamily="34" charset="0"/>
            </a:endParaRPr>
          </a:p>
          <a:p>
            <a:pPr marL="228600" indent="-228600" algn="just">
              <a:lnSpc>
                <a:spcPct val="150000"/>
              </a:lnSpc>
              <a:buClr>
                <a:srgbClr val="4299FF"/>
              </a:buClr>
              <a:buFont typeface="Tipo de letra del sistema regular"/>
              <a:buChar char="&gt;"/>
            </a:pP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Hemos visto una gran diferencia en los rankings dependiendo del buscador de IA. Por ejemplo, en el caso de Grifols, lidera en 3 de los buscadores (Chat GPT; </a:t>
            </a:r>
            <a:r>
              <a:rPr lang="es-ES" sz="1050" err="1">
                <a:solidFill>
                  <a:schemeClr val="tx1"/>
                </a:solidFill>
                <a:latin typeface="Tahoma" panose="020B0604030504040204" pitchFamily="34" charset="0"/>
                <a:ea typeface="Tahoma" panose="020B0604030504040204" pitchFamily="34" charset="0"/>
                <a:cs typeface="Tahoma" panose="020B0604030504040204" pitchFamily="34" charset="0"/>
              </a:rPr>
              <a:t>Anthropic</a:t>
            </a: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 y Deep </a:t>
            </a:r>
            <a:r>
              <a:rPr lang="es-ES" sz="1050" err="1">
                <a:solidFill>
                  <a:schemeClr val="tx1"/>
                </a:solidFill>
                <a:latin typeface="Tahoma" panose="020B0604030504040204" pitchFamily="34" charset="0"/>
                <a:ea typeface="Tahoma" panose="020B0604030504040204" pitchFamily="34" charset="0"/>
                <a:cs typeface="Tahoma" panose="020B0604030504040204" pitchFamily="34" charset="0"/>
              </a:rPr>
              <a:t>Seek</a:t>
            </a:r>
            <a:r>
              <a:rPr lang="es-ES" sz="1050">
                <a:solidFill>
                  <a:schemeClr val="tx1"/>
                </a:solidFill>
                <a:latin typeface="Tahoma" panose="020B0604030504040204" pitchFamily="34" charset="0"/>
                <a:ea typeface="Tahoma" panose="020B0604030504040204" pitchFamily="34" charset="0"/>
                <a:cs typeface="Tahoma" panose="020B0604030504040204" pitchFamily="34" charset="0"/>
              </a:rPr>
              <a:t>), pero aparece el 16º en Google AI Overviews y 10º en Gemini. Este ejemplo nos muestra como cada buscador de IA tiene unos parámetros diferentes a la hora de escoger sus fuentes de información, por lo cual debiéramos tratar de analizar como funciona cada uno de ellos y hacer una estrategia que nos permita mejorar nuestro posicionamiento en cada uno de ellos.</a:t>
            </a:r>
          </a:p>
        </p:txBody>
      </p:sp>
      <p:sp>
        <p:nvSpPr>
          <p:cNvPr id="11" name="object 15">
            <a:extLst>
              <a:ext uri="{FF2B5EF4-FFF2-40B4-BE49-F238E27FC236}">
                <a16:creationId xmlns:a16="http://schemas.microsoft.com/office/drawing/2014/main" id="{4D419C85-9C7C-B619-4CA0-37E1742E8424}"/>
              </a:ext>
            </a:extLst>
          </p:cNvPr>
          <p:cNvSpPr txBox="1"/>
          <p:nvPr/>
        </p:nvSpPr>
        <p:spPr>
          <a:xfrm>
            <a:off x="478846" y="684036"/>
            <a:ext cx="2187701" cy="100027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nchor="t">
            <a:spAutoFit/>
          </a:bodyPr>
          <a:lstStyle/>
          <a:p>
            <a:pPr indent="12700">
              <a:spcBef>
                <a:spcPts val="100"/>
              </a:spcBef>
              <a:defRPr sz="6500" spc="-580">
                <a:solidFill>
                  <a:srgbClr val="25408F"/>
                </a:solidFill>
                <a:latin typeface="Tahoma"/>
                <a:ea typeface="Tahoma"/>
                <a:cs typeface="Tahoma"/>
                <a:sym typeface="Tahoma"/>
              </a:defRPr>
            </a:pPr>
            <a:r>
              <a:rPr lang="es-ES" spc="390"/>
              <a:t>6.9</a:t>
            </a:r>
          </a:p>
        </p:txBody>
      </p:sp>
      <p:sp>
        <p:nvSpPr>
          <p:cNvPr id="12" name="object 7">
            <a:extLst>
              <a:ext uri="{FF2B5EF4-FFF2-40B4-BE49-F238E27FC236}">
                <a16:creationId xmlns:a16="http://schemas.microsoft.com/office/drawing/2014/main" id="{D785E383-7DCE-F3EC-55B6-B451CE3C8AE3}"/>
              </a:ext>
            </a:extLst>
          </p:cNvPr>
          <p:cNvSpPr txBox="1">
            <a:spLocks/>
          </p:cNvSpPr>
          <p:nvPr/>
        </p:nvSpPr>
        <p:spPr>
          <a:xfrm>
            <a:off x="478844" y="1673262"/>
            <a:ext cx="9300156" cy="451871"/>
          </a:xfrm>
          <a:prstGeom prst="rect">
            <a:avLst/>
          </a:prstGeom>
        </p:spPr>
        <p:txBody>
          <a:bodyPr lIns="0" tIns="0" rIns="0" bIns="0" anchor="t">
            <a:noAutofit/>
          </a:bodyPr>
          <a:lstStyle>
            <a:lvl1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1pPr>
            <a:lvl2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2pPr>
            <a:lvl3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3pPr>
            <a:lvl4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4pPr>
            <a:lvl5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5pPr>
            <a:lvl6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6pPr>
            <a:lvl7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7pPr>
            <a:lvl8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8pPr>
            <a:lvl9pPr marL="0" marR="0" indent="0" algn="l" defTabSz="914400" rtl="0" latinLnBrk="0">
              <a:lnSpc>
                <a:spcPct val="100000"/>
              </a:lnSpc>
              <a:spcBef>
                <a:spcPts val="0"/>
              </a:spcBef>
              <a:spcAft>
                <a:spcPts val="0"/>
              </a:spcAft>
              <a:buClrTx/>
              <a:buSzTx/>
              <a:buFontTx/>
              <a:buNone/>
              <a:tabLst/>
              <a:defRPr sz="2400" b="0" i="0" u="none" strike="noStrike" cap="none" spc="0" baseline="0">
                <a:solidFill>
                  <a:srgbClr val="000000"/>
                </a:solidFill>
                <a:uFillTx/>
                <a:latin typeface="Tahoma"/>
                <a:ea typeface="Tahoma"/>
                <a:cs typeface="Tahoma"/>
                <a:sym typeface="Tahoma"/>
              </a:defRPr>
            </a:lvl9pPr>
          </a:lstStyle>
          <a:p>
            <a:pPr indent="12700" hangingPunct="1">
              <a:spcBef>
                <a:spcPts val="100"/>
              </a:spcBef>
              <a:defRPr sz="2800" b="1" spc="100">
                <a:solidFill>
                  <a:srgbClr val="25408F"/>
                </a:solidFill>
              </a:defRPr>
            </a:pPr>
            <a:r>
              <a:rPr lang="es-ES" sz="2800" b="1" spc="100">
                <a:solidFill>
                  <a:srgbClr val="25408F"/>
                </a:solidFill>
              </a:rPr>
              <a:t>Conclusiones: </a:t>
            </a:r>
            <a:r>
              <a:rPr lang="es-ES" sz="2800"/>
              <a:t>Visibilidad en Buscadores de IA</a:t>
            </a:r>
          </a:p>
        </p:txBody>
      </p:sp>
      <p:sp>
        <p:nvSpPr>
          <p:cNvPr id="3" name="object 14">
            <a:extLst>
              <a:ext uri="{FF2B5EF4-FFF2-40B4-BE49-F238E27FC236}">
                <a16:creationId xmlns:a16="http://schemas.microsoft.com/office/drawing/2014/main" id="{B455EF94-F58E-2F7F-F8B4-000F385FAE62}"/>
              </a:ext>
            </a:extLst>
          </p:cNvPr>
          <p:cNvSpPr txBox="1">
            <a:spLocks/>
          </p:cNvSpPr>
          <p:nvPr/>
        </p:nvSpPr>
        <p:spPr>
          <a:xfrm>
            <a:off x="262204" y="7199986"/>
            <a:ext cx="127001" cy="165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0" tIns="0" rIns="0" bIns="0">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38100" algn="l" defTabSz="914400" rtl="0" fontAlgn="auto" latinLnBrk="0" hangingPunct="0">
              <a:lnSpc>
                <a:spcPct val="100000"/>
              </a:lnSpc>
              <a:spcBef>
                <a:spcPts val="0"/>
              </a:spcBef>
              <a:spcAft>
                <a:spcPts val="0"/>
              </a:spcAft>
              <a:buClrTx/>
              <a:buSzTx/>
              <a:buFontTx/>
              <a:buNone/>
              <a:tabLst/>
              <a:defRPr kumimoji="0" sz="1100" b="0" i="0" u="none" strike="noStrike" cap="none" spc="-25" normalizeH="0" baseline="0">
                <a:ln>
                  <a:noFill/>
                </a:ln>
                <a:solidFill>
                  <a:srgbClr val="070C10"/>
                </a:solidFill>
                <a:effectLst/>
                <a:uFillTx/>
                <a:latin typeface="Tahoma"/>
                <a:ea typeface="Tahoma"/>
                <a:cs typeface="Tahoma"/>
                <a:sym typeface="Tahom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lvl9pPr>
          </a:lstStyle>
          <a:p>
            <a:fld id="{86CB4B4D-7CA3-9044-876B-883B54F8677D}" type="slidenum">
              <a:rPr lang="es-ES" smtClean="0"/>
              <a:pPr/>
              <a:t>53</a:t>
            </a:fld>
            <a:endParaRPr lang="es-ES" dirty="0"/>
          </a:p>
        </p:txBody>
      </p:sp>
    </p:spTree>
    <p:extLst>
      <p:ext uri="{BB962C8B-B14F-4D97-AF65-F5344CB8AC3E}">
        <p14:creationId xmlns:p14="http://schemas.microsoft.com/office/powerpoint/2010/main" val="1285780279"/>
      </p:ext>
    </p:extLst>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92634D63-23F1-4A5A-0AAD-8BEF2E256C71}"/>
              </a:ext>
            </a:extLst>
          </p:cNvPr>
          <p:cNvPicPr>
            <a:picLocks noChangeAspect="1"/>
          </p:cNvPicPr>
          <p:nvPr/>
        </p:nvPicPr>
        <p:blipFill>
          <a:blip r:embed="rId3">
            <a:lum bright="100000"/>
          </a:blip>
          <a:stretch>
            <a:fillRect/>
          </a:stretch>
        </p:blipFill>
        <p:spPr>
          <a:xfrm>
            <a:off x="1930009" y="1541098"/>
            <a:ext cx="8725093" cy="4375340"/>
          </a:xfrm>
          <a:prstGeom prst="rect">
            <a:avLst/>
          </a:prstGeom>
        </p:spPr>
      </p:pic>
      <p:sp>
        <p:nvSpPr>
          <p:cNvPr id="28" name="Marcador de texto 1">
            <a:extLst>
              <a:ext uri="{FF2B5EF4-FFF2-40B4-BE49-F238E27FC236}">
                <a16:creationId xmlns:a16="http://schemas.microsoft.com/office/drawing/2014/main" id="{4ED31350-CB95-2E14-385D-D2C7A864DB3F}"/>
              </a:ext>
            </a:extLst>
          </p:cNvPr>
          <p:cNvSpPr txBox="1">
            <a:spLocks/>
          </p:cNvSpPr>
          <p:nvPr/>
        </p:nvSpPr>
        <p:spPr>
          <a:xfrm>
            <a:off x="817366" y="6920050"/>
            <a:ext cx="1242426" cy="247951"/>
          </a:xfrm>
          <a:prstGeom prst="rect">
            <a:avLst/>
          </a:prstGeom>
        </p:spPr>
        <p:txBody>
          <a:bodyPr lIns="80134" tIns="40066" rIns="80134" bIns="40066" anchor="t"/>
          <a:lstStyle>
            <a:lvl1pPr marL="0" indent="0" algn="r" defTabSz="914400" rtl="0" eaLnBrk="1" latinLnBrk="0" hangingPunct="1">
              <a:lnSpc>
                <a:spcPct val="150000"/>
              </a:lnSpc>
              <a:spcBef>
                <a:spcPts val="1000"/>
              </a:spcBef>
              <a:buFont typeface="Arial" panose="020B0604020202020204" pitchFamily="34" charset="0"/>
              <a:buNone/>
              <a:defRPr sz="1200" b="0" i="0" kern="1200">
                <a:solidFill>
                  <a:schemeClr val="bg1"/>
                </a:solidFill>
                <a:latin typeface="Roboto" panose="02000000000000000000" pitchFamily="2"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defTabSz="801378">
              <a:lnSpc>
                <a:spcPct val="100000"/>
              </a:lnSpc>
              <a:spcBef>
                <a:spcPts val="263"/>
              </a:spcBef>
              <a:defRPr/>
            </a:pPr>
            <a:r>
              <a:rPr lang="es-ES" sz="788" b="1" dirty="0" err="1">
                <a:solidFill>
                  <a:srgbClr val="00FF9B"/>
                </a:solidFill>
                <a:latin typeface="Tahoma" panose="020B0604030504040204" pitchFamily="34" charset="0"/>
                <a:ea typeface="Tahoma" panose="020B0604030504040204" pitchFamily="34" charset="0"/>
                <a:cs typeface="Tahoma" panose="020B0604030504040204" pitchFamily="34" charset="0"/>
              </a:rPr>
              <a:t>azurally</a:t>
            </a:r>
            <a:r>
              <a:rPr lang="es-ES" sz="788" b="1" dirty="0">
                <a:solidFill>
                  <a:srgbClr val="00FF9B"/>
                </a:solidFill>
                <a:latin typeface="Tahoma" panose="020B0604030504040204" pitchFamily="34" charset="0"/>
                <a:ea typeface="Tahoma" panose="020B0604030504040204" pitchFamily="34" charset="0"/>
                <a:cs typeface="Tahoma" panose="020B0604030504040204" pitchFamily="34" charset="0"/>
              </a:rPr>
              <a:t>.</a:t>
            </a:r>
            <a:r>
              <a:rPr lang="es-ES" sz="788" b="1" dirty="0" err="1">
                <a:solidFill>
                  <a:srgbClr val="00FF9B"/>
                </a:solidFill>
                <a:latin typeface="Tahoma" panose="020B0604030504040204" pitchFamily="34" charset="0"/>
                <a:ea typeface="Tahoma" panose="020B0604030504040204" pitchFamily="34" charset="0"/>
                <a:cs typeface="Tahoma" panose="020B0604030504040204" pitchFamily="34" charset="0"/>
              </a:rPr>
              <a:t>com</a:t>
            </a:r>
            <a:endParaRPr lang="es-ES" sz="788" b="1" dirty="0">
              <a:solidFill>
                <a:srgbClr val="00FF9B"/>
              </a:solidFill>
              <a:latin typeface="Tahoma" panose="020B0604030504040204" pitchFamily="34" charset="0"/>
              <a:ea typeface="Tahoma" panose="020B0604030504040204" pitchFamily="34" charset="0"/>
              <a:cs typeface="Tahoma" panose="020B0604030504040204" pitchFamily="34" charset="0"/>
            </a:endParaRPr>
          </a:p>
        </p:txBody>
      </p:sp>
      <p:pic>
        <p:nvPicPr>
          <p:cNvPr id="29" name="Imagen 4" descr="Icono&#10;&#10;Descripción generada automáticamente">
            <a:extLst>
              <a:ext uri="{FF2B5EF4-FFF2-40B4-BE49-F238E27FC236}">
                <a16:creationId xmlns:a16="http://schemas.microsoft.com/office/drawing/2014/main" id="{5C936F6C-9B7F-F1A3-31EC-B13854043CB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310" y="6920049"/>
            <a:ext cx="195060" cy="205010"/>
          </a:xfrm>
          <a:prstGeom prst="rect">
            <a:avLst/>
          </a:prstGeom>
        </p:spPr>
      </p:pic>
      <p:sp>
        <p:nvSpPr>
          <p:cNvPr id="43" name="Marcador de número de diapositiva 5">
            <a:extLst>
              <a:ext uri="{FF2B5EF4-FFF2-40B4-BE49-F238E27FC236}">
                <a16:creationId xmlns:a16="http://schemas.microsoft.com/office/drawing/2014/main" id="{A94A3CFE-18AD-C9F8-936E-412F3E4050D5}"/>
              </a:ext>
            </a:extLst>
          </p:cNvPr>
          <p:cNvSpPr txBox="1">
            <a:spLocks/>
          </p:cNvSpPr>
          <p:nvPr/>
        </p:nvSpPr>
        <p:spPr>
          <a:xfrm>
            <a:off x="9292366" y="6897790"/>
            <a:ext cx="1163838" cy="319976"/>
          </a:xfrm>
          <a:prstGeom prst="rect">
            <a:avLst/>
          </a:prstGeom>
          <a:noFill/>
        </p:spPr>
        <p:txBody>
          <a:bodyPr vert="horz" lIns="80134" tIns="40066" rIns="80134" bIns="40066" rtlCol="0" anchor="ctr"/>
          <a:lstStyle>
            <a:defPPr>
              <a:defRPr lang="es-ES"/>
            </a:defPPr>
            <a:lvl1pPr marL="0" algn="l" defTabSz="914400" rtl="0" eaLnBrk="1" latinLnBrk="0" hangingPunct="1">
              <a:defRPr sz="110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s-ES" sz="526" dirty="0">
                <a:solidFill>
                  <a:schemeClr val="bg1"/>
                </a:solidFill>
                <a:latin typeface="Tahoma" panose="020B0604030504040204" pitchFamily="34" charset="0"/>
                <a:ea typeface="Tahoma" panose="020B0604030504040204" pitchFamily="34" charset="0"/>
                <a:cs typeface="Tahoma" panose="020B0604030504040204" pitchFamily="34" charset="0"/>
              </a:rPr>
              <a:t>© </a:t>
            </a:r>
            <a:r>
              <a:rPr lang="es-ES" sz="526" dirty="0" err="1">
                <a:solidFill>
                  <a:schemeClr val="bg1"/>
                </a:solidFill>
                <a:latin typeface="Tahoma" panose="020B0604030504040204" pitchFamily="34" charset="0"/>
                <a:ea typeface="Tahoma" panose="020B0604030504040204" pitchFamily="34" charset="0"/>
                <a:cs typeface="Tahoma" panose="020B0604030504040204" pitchFamily="34" charset="0"/>
              </a:rPr>
              <a:t>Azurally</a:t>
            </a:r>
            <a:r>
              <a:rPr lang="es-ES" sz="526" dirty="0">
                <a:solidFill>
                  <a:schemeClr val="bg1"/>
                </a:solidFill>
                <a:latin typeface="Tahoma" panose="020B0604030504040204" pitchFamily="34" charset="0"/>
                <a:ea typeface="Tahoma" panose="020B0604030504040204" pitchFamily="34" charset="0"/>
                <a:cs typeface="Tahoma" panose="020B0604030504040204" pitchFamily="34" charset="0"/>
              </a:rPr>
              <a:t> 2026</a:t>
            </a:r>
          </a:p>
        </p:txBody>
      </p:sp>
      <p:sp>
        <p:nvSpPr>
          <p:cNvPr id="3" name="Oval 15">
            <a:extLst>
              <a:ext uri="{FF2B5EF4-FFF2-40B4-BE49-F238E27FC236}">
                <a16:creationId xmlns:a16="http://schemas.microsoft.com/office/drawing/2014/main" id="{BB8E0AC6-720E-602B-7A9D-3474E31B882D}"/>
              </a:ext>
            </a:extLst>
          </p:cNvPr>
          <p:cNvSpPr/>
          <p:nvPr/>
        </p:nvSpPr>
        <p:spPr>
          <a:xfrm>
            <a:off x="3318962" y="3578772"/>
            <a:ext cx="126194" cy="126194"/>
          </a:xfrm>
          <a:prstGeom prst="ellipse">
            <a:avLst/>
          </a:prstGeom>
          <a:solidFill>
            <a:srgbClr val="00FF9B"/>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sz="1799" dirty="0">
              <a:latin typeface="Tahoma" panose="020B0604030504040204" pitchFamily="34" charset="0"/>
            </a:endParaRPr>
          </a:p>
        </p:txBody>
      </p:sp>
      <p:sp>
        <p:nvSpPr>
          <p:cNvPr id="6" name="Oval 16">
            <a:extLst>
              <a:ext uri="{FF2B5EF4-FFF2-40B4-BE49-F238E27FC236}">
                <a16:creationId xmlns:a16="http://schemas.microsoft.com/office/drawing/2014/main" id="{84A5266F-78BE-C385-9EA8-F9239904D831}"/>
              </a:ext>
            </a:extLst>
          </p:cNvPr>
          <p:cNvSpPr/>
          <p:nvPr/>
        </p:nvSpPr>
        <p:spPr>
          <a:xfrm>
            <a:off x="4229694" y="4348087"/>
            <a:ext cx="126194" cy="126194"/>
          </a:xfrm>
          <a:prstGeom prst="ellipse">
            <a:avLst/>
          </a:prstGeom>
          <a:solidFill>
            <a:srgbClr val="00FF9B"/>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sz="1799" dirty="0">
              <a:latin typeface="Tahoma" panose="020B0604030504040204" pitchFamily="34" charset="0"/>
            </a:endParaRPr>
          </a:p>
        </p:txBody>
      </p:sp>
      <p:sp>
        <p:nvSpPr>
          <p:cNvPr id="7" name="Oval 16">
            <a:extLst>
              <a:ext uri="{FF2B5EF4-FFF2-40B4-BE49-F238E27FC236}">
                <a16:creationId xmlns:a16="http://schemas.microsoft.com/office/drawing/2014/main" id="{3466FE42-B717-A06E-7370-B17D5BD7F204}"/>
              </a:ext>
            </a:extLst>
          </p:cNvPr>
          <p:cNvSpPr/>
          <p:nvPr/>
        </p:nvSpPr>
        <p:spPr>
          <a:xfrm>
            <a:off x="5818729" y="3261250"/>
            <a:ext cx="126194" cy="126194"/>
          </a:xfrm>
          <a:prstGeom prst="ellipse">
            <a:avLst/>
          </a:prstGeom>
          <a:solidFill>
            <a:srgbClr val="00FF9B"/>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sz="1799" dirty="0">
              <a:latin typeface="Tahoma" panose="020B0604030504040204" pitchFamily="34" charset="0"/>
            </a:endParaRPr>
          </a:p>
        </p:txBody>
      </p:sp>
      <p:sp>
        <p:nvSpPr>
          <p:cNvPr id="8" name="Oval 16">
            <a:extLst>
              <a:ext uri="{FF2B5EF4-FFF2-40B4-BE49-F238E27FC236}">
                <a16:creationId xmlns:a16="http://schemas.microsoft.com/office/drawing/2014/main" id="{BD19D660-1BA3-4BA9-6334-FF8C1C2AD2AE}"/>
              </a:ext>
            </a:extLst>
          </p:cNvPr>
          <p:cNvSpPr/>
          <p:nvPr/>
        </p:nvSpPr>
        <p:spPr>
          <a:xfrm>
            <a:off x="5979821" y="3187587"/>
            <a:ext cx="126194" cy="126194"/>
          </a:xfrm>
          <a:prstGeom prst="ellipse">
            <a:avLst/>
          </a:prstGeom>
          <a:solidFill>
            <a:srgbClr val="00FF9B"/>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sz="1799" dirty="0">
              <a:latin typeface="Tahoma" panose="020B0604030504040204" pitchFamily="34" charset="0"/>
            </a:endParaRPr>
          </a:p>
        </p:txBody>
      </p:sp>
      <p:grpSp>
        <p:nvGrpSpPr>
          <p:cNvPr id="14" name="Grupo 13">
            <a:extLst>
              <a:ext uri="{FF2B5EF4-FFF2-40B4-BE49-F238E27FC236}">
                <a16:creationId xmlns:a16="http://schemas.microsoft.com/office/drawing/2014/main" id="{FCCF9776-C1BE-1591-8047-AD29FBC61C56}"/>
              </a:ext>
            </a:extLst>
          </p:cNvPr>
          <p:cNvGrpSpPr/>
          <p:nvPr/>
        </p:nvGrpSpPr>
        <p:grpSpPr>
          <a:xfrm>
            <a:off x="2336546" y="1823432"/>
            <a:ext cx="1132710" cy="1750793"/>
            <a:chOff x="3131362" y="1212343"/>
            <a:chExt cx="1292536" cy="1997831"/>
          </a:xfrm>
        </p:grpSpPr>
        <p:cxnSp>
          <p:nvCxnSpPr>
            <p:cNvPr id="9" name="Conector recto 47">
              <a:extLst>
                <a:ext uri="{FF2B5EF4-FFF2-40B4-BE49-F238E27FC236}">
                  <a16:creationId xmlns:a16="http://schemas.microsoft.com/office/drawing/2014/main" id="{9A2DA0C5-C993-EA25-2B2B-BE697C0620FE}"/>
                </a:ext>
              </a:extLst>
            </p:cNvPr>
            <p:cNvCxnSpPr>
              <a:cxnSpLocks/>
            </p:cNvCxnSpPr>
            <p:nvPr/>
          </p:nvCxnSpPr>
          <p:spPr>
            <a:xfrm>
              <a:off x="4318692" y="1299894"/>
              <a:ext cx="0" cy="19102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Rectángulo redondeado 9">
              <a:extLst>
                <a:ext uri="{FF2B5EF4-FFF2-40B4-BE49-F238E27FC236}">
                  <a16:creationId xmlns:a16="http://schemas.microsoft.com/office/drawing/2014/main" id="{6D1C4B4F-0C1B-0D6B-C888-0826F7324B40}"/>
                </a:ext>
              </a:extLst>
            </p:cNvPr>
            <p:cNvSpPr/>
            <p:nvPr/>
          </p:nvSpPr>
          <p:spPr>
            <a:xfrm>
              <a:off x="3131362" y="1212343"/>
              <a:ext cx="1292536" cy="23848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Ciudad de México</a:t>
              </a:r>
            </a:p>
          </p:txBody>
        </p:sp>
      </p:grpSp>
      <p:grpSp>
        <p:nvGrpSpPr>
          <p:cNvPr id="15" name="Grupo 14">
            <a:extLst>
              <a:ext uri="{FF2B5EF4-FFF2-40B4-BE49-F238E27FC236}">
                <a16:creationId xmlns:a16="http://schemas.microsoft.com/office/drawing/2014/main" id="{113A8126-CDC7-37FF-8580-6B04E00E2E7C}"/>
              </a:ext>
            </a:extLst>
          </p:cNvPr>
          <p:cNvGrpSpPr/>
          <p:nvPr/>
        </p:nvGrpSpPr>
        <p:grpSpPr>
          <a:xfrm>
            <a:off x="4299645" y="3182691"/>
            <a:ext cx="849392" cy="1176308"/>
            <a:chOff x="4318693" y="1867890"/>
            <a:chExt cx="969241" cy="1342285"/>
          </a:xfrm>
        </p:grpSpPr>
        <p:cxnSp>
          <p:nvCxnSpPr>
            <p:cNvPr id="16" name="Conector recto 47">
              <a:extLst>
                <a:ext uri="{FF2B5EF4-FFF2-40B4-BE49-F238E27FC236}">
                  <a16:creationId xmlns:a16="http://schemas.microsoft.com/office/drawing/2014/main" id="{B5E1A5DB-16BC-456A-B372-B0D079FC18D5}"/>
                </a:ext>
              </a:extLst>
            </p:cNvPr>
            <p:cNvCxnSpPr>
              <a:cxnSpLocks/>
              <a:stCxn id="17" idx="1"/>
            </p:cNvCxnSpPr>
            <p:nvPr/>
          </p:nvCxnSpPr>
          <p:spPr>
            <a:xfrm flipH="1">
              <a:off x="4318693" y="1987135"/>
              <a:ext cx="9632" cy="122304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Rectángulo redondeado 16">
              <a:extLst>
                <a:ext uri="{FF2B5EF4-FFF2-40B4-BE49-F238E27FC236}">
                  <a16:creationId xmlns:a16="http://schemas.microsoft.com/office/drawing/2014/main" id="{6AE50820-50AA-64AB-2D22-64EA839A5558}"/>
                </a:ext>
              </a:extLst>
            </p:cNvPr>
            <p:cNvSpPr/>
            <p:nvPr/>
          </p:nvSpPr>
          <p:spPr>
            <a:xfrm>
              <a:off x="4328320" y="1867890"/>
              <a:ext cx="959614" cy="238482"/>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Bogotá</a:t>
              </a:r>
            </a:p>
          </p:txBody>
        </p:sp>
      </p:grpSp>
      <p:grpSp>
        <p:nvGrpSpPr>
          <p:cNvPr id="12" name="Grupo 11">
            <a:extLst>
              <a:ext uri="{FF2B5EF4-FFF2-40B4-BE49-F238E27FC236}">
                <a16:creationId xmlns:a16="http://schemas.microsoft.com/office/drawing/2014/main" id="{444499B8-DAD3-C53C-8249-524417C784B0}"/>
              </a:ext>
            </a:extLst>
          </p:cNvPr>
          <p:cNvGrpSpPr/>
          <p:nvPr/>
        </p:nvGrpSpPr>
        <p:grpSpPr>
          <a:xfrm>
            <a:off x="5070015" y="2132659"/>
            <a:ext cx="840954" cy="1121978"/>
            <a:chOff x="3408722" y="1929884"/>
            <a:chExt cx="959614" cy="1280290"/>
          </a:xfrm>
        </p:grpSpPr>
        <p:cxnSp>
          <p:nvCxnSpPr>
            <p:cNvPr id="13" name="Conector recto 47">
              <a:extLst>
                <a:ext uri="{FF2B5EF4-FFF2-40B4-BE49-F238E27FC236}">
                  <a16:creationId xmlns:a16="http://schemas.microsoft.com/office/drawing/2014/main" id="{F4489259-F9C4-4F87-29CE-4171C941FC8B}"/>
                </a:ext>
              </a:extLst>
            </p:cNvPr>
            <p:cNvCxnSpPr>
              <a:cxnSpLocks/>
            </p:cNvCxnSpPr>
            <p:nvPr/>
          </p:nvCxnSpPr>
          <p:spPr>
            <a:xfrm flipH="1">
              <a:off x="4342703" y="1987134"/>
              <a:ext cx="9632" cy="122304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Rectángulo redondeado 18">
              <a:extLst>
                <a:ext uri="{FF2B5EF4-FFF2-40B4-BE49-F238E27FC236}">
                  <a16:creationId xmlns:a16="http://schemas.microsoft.com/office/drawing/2014/main" id="{443934E3-E5D8-EB24-8DCE-8C02FEB47DD6}"/>
                </a:ext>
              </a:extLst>
            </p:cNvPr>
            <p:cNvSpPr/>
            <p:nvPr/>
          </p:nvSpPr>
          <p:spPr>
            <a:xfrm>
              <a:off x="3408722" y="1929884"/>
              <a:ext cx="959614" cy="23848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Lisboa</a:t>
              </a:r>
            </a:p>
          </p:txBody>
        </p:sp>
      </p:grpSp>
      <p:grpSp>
        <p:nvGrpSpPr>
          <p:cNvPr id="21" name="Grupo 20">
            <a:extLst>
              <a:ext uri="{FF2B5EF4-FFF2-40B4-BE49-F238E27FC236}">
                <a16:creationId xmlns:a16="http://schemas.microsoft.com/office/drawing/2014/main" id="{BD278278-5693-5610-4B93-DD2E9FAA2414}"/>
              </a:ext>
            </a:extLst>
          </p:cNvPr>
          <p:cNvGrpSpPr/>
          <p:nvPr/>
        </p:nvGrpSpPr>
        <p:grpSpPr>
          <a:xfrm>
            <a:off x="6095002" y="1111137"/>
            <a:ext cx="849396" cy="2113823"/>
            <a:chOff x="4318692" y="798090"/>
            <a:chExt cx="969246" cy="2412084"/>
          </a:xfrm>
        </p:grpSpPr>
        <p:cxnSp>
          <p:nvCxnSpPr>
            <p:cNvPr id="22" name="Conector recto 47">
              <a:extLst>
                <a:ext uri="{FF2B5EF4-FFF2-40B4-BE49-F238E27FC236}">
                  <a16:creationId xmlns:a16="http://schemas.microsoft.com/office/drawing/2014/main" id="{0A4E220B-4074-86CB-999E-73897E5369D4}"/>
                </a:ext>
              </a:extLst>
            </p:cNvPr>
            <p:cNvCxnSpPr>
              <a:cxnSpLocks/>
            </p:cNvCxnSpPr>
            <p:nvPr/>
          </p:nvCxnSpPr>
          <p:spPr>
            <a:xfrm flipH="1">
              <a:off x="4318692" y="874892"/>
              <a:ext cx="18391" cy="233528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Rectángulo redondeado 22">
              <a:extLst>
                <a:ext uri="{FF2B5EF4-FFF2-40B4-BE49-F238E27FC236}">
                  <a16:creationId xmlns:a16="http://schemas.microsoft.com/office/drawing/2014/main" id="{298CD3FD-62DD-C540-CDF3-32E7795DC4C3}"/>
                </a:ext>
              </a:extLst>
            </p:cNvPr>
            <p:cNvSpPr/>
            <p:nvPr/>
          </p:nvSpPr>
          <p:spPr>
            <a:xfrm>
              <a:off x="4328324" y="798090"/>
              <a:ext cx="959614" cy="23848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Madrid</a:t>
              </a:r>
            </a:p>
          </p:txBody>
        </p:sp>
        <p:sp>
          <p:nvSpPr>
            <p:cNvPr id="26" name="Rectángulo redondeado 25">
              <a:extLst>
                <a:ext uri="{FF2B5EF4-FFF2-40B4-BE49-F238E27FC236}">
                  <a16:creationId xmlns:a16="http://schemas.microsoft.com/office/drawing/2014/main" id="{85791B1E-B1A6-C99F-948C-9ABB2B2AE4BA}"/>
                </a:ext>
              </a:extLst>
            </p:cNvPr>
            <p:cNvSpPr/>
            <p:nvPr/>
          </p:nvSpPr>
          <p:spPr>
            <a:xfrm>
              <a:off x="4328324" y="1148045"/>
              <a:ext cx="959614" cy="23848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Barcelona</a:t>
              </a:r>
            </a:p>
          </p:txBody>
        </p:sp>
        <p:sp>
          <p:nvSpPr>
            <p:cNvPr id="30" name="Rectángulo redondeado 29">
              <a:extLst>
                <a:ext uri="{FF2B5EF4-FFF2-40B4-BE49-F238E27FC236}">
                  <a16:creationId xmlns:a16="http://schemas.microsoft.com/office/drawing/2014/main" id="{B84D09DC-5C38-AC4F-0AE9-EB16DFB01B9D}"/>
                </a:ext>
              </a:extLst>
            </p:cNvPr>
            <p:cNvSpPr/>
            <p:nvPr/>
          </p:nvSpPr>
          <p:spPr>
            <a:xfrm>
              <a:off x="4328324" y="1509290"/>
              <a:ext cx="959614" cy="23848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Valencia</a:t>
              </a:r>
            </a:p>
          </p:txBody>
        </p:sp>
        <p:sp>
          <p:nvSpPr>
            <p:cNvPr id="32" name="Rectángulo redondeado 31">
              <a:extLst>
                <a:ext uri="{FF2B5EF4-FFF2-40B4-BE49-F238E27FC236}">
                  <a16:creationId xmlns:a16="http://schemas.microsoft.com/office/drawing/2014/main" id="{7805E27D-30F8-A40C-3BBA-200509F21FB2}"/>
                </a:ext>
              </a:extLst>
            </p:cNvPr>
            <p:cNvSpPr/>
            <p:nvPr/>
          </p:nvSpPr>
          <p:spPr>
            <a:xfrm>
              <a:off x="4328324" y="1870535"/>
              <a:ext cx="959614" cy="23848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Alicante</a:t>
              </a:r>
            </a:p>
          </p:txBody>
        </p:sp>
        <p:sp>
          <p:nvSpPr>
            <p:cNvPr id="34" name="Rectángulo redondeado 33">
              <a:extLst>
                <a:ext uri="{FF2B5EF4-FFF2-40B4-BE49-F238E27FC236}">
                  <a16:creationId xmlns:a16="http://schemas.microsoft.com/office/drawing/2014/main" id="{C8A0EBD2-FC11-2456-C170-D840F2E74C31}"/>
                </a:ext>
              </a:extLst>
            </p:cNvPr>
            <p:cNvSpPr/>
            <p:nvPr/>
          </p:nvSpPr>
          <p:spPr>
            <a:xfrm>
              <a:off x="4328324" y="2243069"/>
              <a:ext cx="959614" cy="23848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A Coruña</a:t>
              </a:r>
            </a:p>
          </p:txBody>
        </p:sp>
      </p:grpSp>
      <p:sp>
        <p:nvSpPr>
          <p:cNvPr id="36" name="Oval 16">
            <a:extLst>
              <a:ext uri="{FF2B5EF4-FFF2-40B4-BE49-F238E27FC236}">
                <a16:creationId xmlns:a16="http://schemas.microsoft.com/office/drawing/2014/main" id="{FCFF4B0A-F862-C13A-E3EE-93D0544912ED}"/>
              </a:ext>
            </a:extLst>
          </p:cNvPr>
          <p:cNvSpPr/>
          <p:nvPr/>
        </p:nvSpPr>
        <p:spPr>
          <a:xfrm>
            <a:off x="4220191" y="5026813"/>
            <a:ext cx="126194" cy="126194"/>
          </a:xfrm>
          <a:prstGeom prst="ellipse">
            <a:avLst/>
          </a:prstGeom>
          <a:solidFill>
            <a:srgbClr val="00FF9B"/>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sz="1799" dirty="0">
              <a:latin typeface="Tahoma" panose="020B0604030504040204" pitchFamily="34" charset="0"/>
            </a:endParaRPr>
          </a:p>
        </p:txBody>
      </p:sp>
      <p:grpSp>
        <p:nvGrpSpPr>
          <p:cNvPr id="47" name="Grupo 46">
            <a:extLst>
              <a:ext uri="{FF2B5EF4-FFF2-40B4-BE49-F238E27FC236}">
                <a16:creationId xmlns:a16="http://schemas.microsoft.com/office/drawing/2014/main" id="{BB02BD0B-66D4-F6AE-A8C2-68CDD9721E08}"/>
              </a:ext>
            </a:extLst>
          </p:cNvPr>
          <p:cNvGrpSpPr/>
          <p:nvPr/>
        </p:nvGrpSpPr>
        <p:grpSpPr>
          <a:xfrm>
            <a:off x="1864733" y="6919610"/>
            <a:ext cx="1462254" cy="213752"/>
            <a:chOff x="2122724" y="6432976"/>
            <a:chExt cx="1668579" cy="243913"/>
          </a:xfrm>
        </p:grpSpPr>
        <p:pic>
          <p:nvPicPr>
            <p:cNvPr id="41" name="Imagen 40">
              <a:extLst>
                <a:ext uri="{FF2B5EF4-FFF2-40B4-BE49-F238E27FC236}">
                  <a16:creationId xmlns:a16="http://schemas.microsoft.com/office/drawing/2014/main" id="{BB5317E3-E55A-EDA3-FDA7-6B26F1177C1F}"/>
                </a:ext>
              </a:extLst>
            </p:cNvPr>
            <p:cNvPicPr>
              <a:picLocks noChangeAspect="1"/>
            </p:cNvPicPr>
            <p:nvPr/>
          </p:nvPicPr>
          <p:blipFill>
            <a:blip r:embed="rId5">
              <a:lum bright="100000"/>
            </a:blip>
            <a:stretch>
              <a:fillRect/>
            </a:stretch>
          </p:blipFill>
          <p:spPr>
            <a:xfrm>
              <a:off x="2122724" y="6445959"/>
              <a:ext cx="217946" cy="217946"/>
            </a:xfrm>
            <a:prstGeom prst="rect">
              <a:avLst/>
            </a:prstGeom>
          </p:spPr>
        </p:pic>
        <p:pic>
          <p:nvPicPr>
            <p:cNvPr id="42" name="Imagen 41">
              <a:extLst>
                <a:ext uri="{FF2B5EF4-FFF2-40B4-BE49-F238E27FC236}">
                  <a16:creationId xmlns:a16="http://schemas.microsoft.com/office/drawing/2014/main" id="{289D5E1D-7102-DF9B-14B9-6700F26A542D}"/>
                </a:ext>
              </a:extLst>
            </p:cNvPr>
            <p:cNvPicPr>
              <a:picLocks noChangeAspect="1"/>
            </p:cNvPicPr>
            <p:nvPr/>
          </p:nvPicPr>
          <p:blipFill>
            <a:blip r:embed="rId6">
              <a:lum bright="100000"/>
            </a:blip>
            <a:stretch>
              <a:fillRect/>
            </a:stretch>
          </p:blipFill>
          <p:spPr>
            <a:xfrm>
              <a:off x="2885601" y="6451085"/>
              <a:ext cx="204035" cy="207696"/>
            </a:xfrm>
            <a:prstGeom prst="rect">
              <a:avLst/>
            </a:prstGeom>
          </p:spPr>
        </p:pic>
        <p:pic>
          <p:nvPicPr>
            <p:cNvPr id="44" name="Imagen 43">
              <a:extLst>
                <a:ext uri="{FF2B5EF4-FFF2-40B4-BE49-F238E27FC236}">
                  <a16:creationId xmlns:a16="http://schemas.microsoft.com/office/drawing/2014/main" id="{6AFAF934-B6D5-314B-C664-366DED691182}"/>
                </a:ext>
              </a:extLst>
            </p:cNvPr>
            <p:cNvPicPr>
              <a:picLocks noChangeAspect="1"/>
            </p:cNvPicPr>
            <p:nvPr/>
          </p:nvPicPr>
          <p:blipFill>
            <a:blip r:embed="rId7">
              <a:lum bright="100000"/>
            </a:blip>
            <a:stretch>
              <a:fillRect/>
            </a:stretch>
          </p:blipFill>
          <p:spPr>
            <a:xfrm>
              <a:off x="3260084" y="6432976"/>
              <a:ext cx="138187" cy="243913"/>
            </a:xfrm>
            <a:prstGeom prst="rect">
              <a:avLst/>
            </a:prstGeom>
          </p:spPr>
        </p:pic>
        <p:pic>
          <p:nvPicPr>
            <p:cNvPr id="45" name="Imagen 44">
              <a:extLst>
                <a:ext uri="{FF2B5EF4-FFF2-40B4-BE49-F238E27FC236}">
                  <a16:creationId xmlns:a16="http://schemas.microsoft.com/office/drawing/2014/main" id="{C6E99CAE-24DB-458B-C5A5-FD6308BE128D}"/>
                </a:ext>
              </a:extLst>
            </p:cNvPr>
            <p:cNvPicPr>
              <a:picLocks noChangeAspect="1"/>
            </p:cNvPicPr>
            <p:nvPr/>
          </p:nvPicPr>
          <p:blipFill>
            <a:blip r:embed="rId8">
              <a:lum bright="100000"/>
            </a:blip>
            <a:stretch>
              <a:fillRect/>
            </a:stretch>
          </p:blipFill>
          <p:spPr>
            <a:xfrm>
              <a:off x="3568720" y="6476102"/>
              <a:ext cx="222583" cy="157663"/>
            </a:xfrm>
            <a:prstGeom prst="rect">
              <a:avLst/>
            </a:prstGeom>
          </p:spPr>
        </p:pic>
        <p:pic>
          <p:nvPicPr>
            <p:cNvPr id="46" name="Imagen 45">
              <a:extLst>
                <a:ext uri="{FF2B5EF4-FFF2-40B4-BE49-F238E27FC236}">
                  <a16:creationId xmlns:a16="http://schemas.microsoft.com/office/drawing/2014/main" id="{1F393E99-7481-E035-DEB9-090A6D84A849}"/>
                </a:ext>
              </a:extLst>
            </p:cNvPr>
            <p:cNvPicPr>
              <a:picLocks noChangeAspect="1"/>
            </p:cNvPicPr>
            <p:nvPr/>
          </p:nvPicPr>
          <p:blipFill>
            <a:blip r:embed="rId9">
              <a:lum bright="100000"/>
            </a:blip>
            <a:stretch>
              <a:fillRect/>
            </a:stretch>
          </p:blipFill>
          <p:spPr>
            <a:xfrm>
              <a:off x="2511118" y="6452916"/>
              <a:ext cx="204035" cy="204035"/>
            </a:xfrm>
            <a:prstGeom prst="rect">
              <a:avLst/>
            </a:prstGeom>
          </p:spPr>
        </p:pic>
      </p:grpSp>
      <p:sp>
        <p:nvSpPr>
          <p:cNvPr id="62" name="Rectángulo redondeado 61">
            <a:extLst>
              <a:ext uri="{FF2B5EF4-FFF2-40B4-BE49-F238E27FC236}">
                <a16:creationId xmlns:a16="http://schemas.microsoft.com/office/drawing/2014/main" id="{0E681720-9C0E-1BBB-CEE4-25DB0EA1E342}"/>
              </a:ext>
            </a:extLst>
          </p:cNvPr>
          <p:cNvSpPr/>
          <p:nvPr/>
        </p:nvSpPr>
        <p:spPr>
          <a:xfrm>
            <a:off x="3359871" y="4921136"/>
            <a:ext cx="840954" cy="20899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Lima</a:t>
            </a:r>
          </a:p>
        </p:txBody>
      </p:sp>
      <p:cxnSp>
        <p:nvCxnSpPr>
          <p:cNvPr id="66" name="Conector recto 47">
            <a:extLst>
              <a:ext uri="{FF2B5EF4-FFF2-40B4-BE49-F238E27FC236}">
                <a16:creationId xmlns:a16="http://schemas.microsoft.com/office/drawing/2014/main" id="{B7975427-649B-C222-30C5-E65A0B2CCF1D}"/>
              </a:ext>
            </a:extLst>
          </p:cNvPr>
          <p:cNvCxnSpPr>
            <a:cxnSpLocks/>
            <a:stCxn id="62" idx="3"/>
          </p:cNvCxnSpPr>
          <p:nvPr/>
        </p:nvCxnSpPr>
        <p:spPr>
          <a:xfrm flipV="1">
            <a:off x="4200825" y="4660499"/>
            <a:ext cx="4649" cy="3651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Oval 16">
            <a:extLst>
              <a:ext uri="{FF2B5EF4-FFF2-40B4-BE49-F238E27FC236}">
                <a16:creationId xmlns:a16="http://schemas.microsoft.com/office/drawing/2014/main" id="{586E05FB-5F3B-9B77-74D2-9473828E3F90}"/>
              </a:ext>
            </a:extLst>
          </p:cNvPr>
          <p:cNvSpPr/>
          <p:nvPr/>
        </p:nvSpPr>
        <p:spPr>
          <a:xfrm>
            <a:off x="4142377" y="4638801"/>
            <a:ext cx="126194" cy="126194"/>
          </a:xfrm>
          <a:prstGeom prst="ellipse">
            <a:avLst/>
          </a:prstGeom>
          <a:solidFill>
            <a:srgbClr val="00FF9B"/>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sz="1799" dirty="0">
              <a:latin typeface="Tahoma" panose="020B0604030504040204" pitchFamily="34" charset="0"/>
            </a:endParaRPr>
          </a:p>
        </p:txBody>
      </p:sp>
      <p:sp>
        <p:nvSpPr>
          <p:cNvPr id="18" name="Rectángulo redondeado 17">
            <a:extLst>
              <a:ext uri="{FF2B5EF4-FFF2-40B4-BE49-F238E27FC236}">
                <a16:creationId xmlns:a16="http://schemas.microsoft.com/office/drawing/2014/main" id="{DB11AFB5-9449-C4E1-C8B3-85461B877E7D}"/>
              </a:ext>
            </a:extLst>
          </p:cNvPr>
          <p:cNvSpPr/>
          <p:nvPr/>
        </p:nvSpPr>
        <p:spPr>
          <a:xfrm>
            <a:off x="3224123" y="5314290"/>
            <a:ext cx="1060732" cy="208993"/>
          </a:xfrm>
          <a:prstGeom prst="roundRect">
            <a:avLst>
              <a:gd name="adj" fmla="val 50000"/>
            </a:avLst>
          </a:prstGeom>
          <a:solidFill>
            <a:srgbClr val="00FF9B"/>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1" b="1" dirty="0">
                <a:solidFill>
                  <a:srgbClr val="0000CD"/>
                </a:solidFill>
                <a:latin typeface="Tahoma" panose="020B0604030504040204" pitchFamily="34" charset="0"/>
              </a:rPr>
              <a:t>Santiago de Chile</a:t>
            </a:r>
          </a:p>
        </p:txBody>
      </p:sp>
      <p:cxnSp>
        <p:nvCxnSpPr>
          <p:cNvPr id="20" name="Conector recto 47">
            <a:extLst>
              <a:ext uri="{FF2B5EF4-FFF2-40B4-BE49-F238E27FC236}">
                <a16:creationId xmlns:a16="http://schemas.microsoft.com/office/drawing/2014/main" id="{ADBC01B8-54F9-D1BA-4079-6CFDDFEBD7B6}"/>
              </a:ext>
            </a:extLst>
          </p:cNvPr>
          <p:cNvCxnSpPr>
            <a:cxnSpLocks/>
          </p:cNvCxnSpPr>
          <p:nvPr/>
        </p:nvCxnSpPr>
        <p:spPr>
          <a:xfrm flipH="1" flipV="1">
            <a:off x="4281597" y="5138151"/>
            <a:ext cx="1327" cy="25351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Rectángulo 3">
            <a:extLst>
              <a:ext uri="{FF2B5EF4-FFF2-40B4-BE49-F238E27FC236}">
                <a16:creationId xmlns:a16="http://schemas.microsoft.com/office/drawing/2014/main" id="{1DB1AE4C-FD63-DFB5-CA74-E73B29C3CBCE}"/>
              </a:ext>
            </a:extLst>
          </p:cNvPr>
          <p:cNvSpPr/>
          <p:nvPr/>
        </p:nvSpPr>
        <p:spPr>
          <a:xfrm>
            <a:off x="556884" y="3387445"/>
            <a:ext cx="1156591" cy="1638187"/>
          </a:xfrm>
          <a:prstGeom prst="rect">
            <a:avLst/>
          </a:prstGeom>
          <a:noFill/>
          <a:ln w="9525">
            <a:solidFill>
              <a:srgbClr val="00FF9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799"/>
          </a:p>
        </p:txBody>
      </p:sp>
      <p:sp>
        <p:nvSpPr>
          <p:cNvPr id="5" name="Marcador de número de diapositiva 5">
            <a:extLst>
              <a:ext uri="{FF2B5EF4-FFF2-40B4-BE49-F238E27FC236}">
                <a16:creationId xmlns:a16="http://schemas.microsoft.com/office/drawing/2014/main" id="{3D21BEF0-0832-2B5D-28DF-D00582659A6A}"/>
              </a:ext>
            </a:extLst>
          </p:cNvPr>
          <p:cNvSpPr txBox="1">
            <a:spLocks/>
          </p:cNvSpPr>
          <p:nvPr/>
        </p:nvSpPr>
        <p:spPr>
          <a:xfrm>
            <a:off x="699370" y="3472971"/>
            <a:ext cx="1435372" cy="1475046"/>
          </a:xfrm>
          <a:prstGeom prst="rect">
            <a:avLst/>
          </a:prstGeom>
          <a:noFill/>
        </p:spPr>
        <p:txBody>
          <a:bodyPr vert="horz" lIns="80134" tIns="40066" rIns="80134" bIns="40066" rtlCol="0" anchor="ctr"/>
          <a:lstStyle>
            <a:defPPr>
              <a:defRPr lang="es-ES"/>
            </a:defPPr>
            <a:lvl1pPr marL="0" algn="l" defTabSz="914400" rtl="0" eaLnBrk="1" latinLnBrk="0" hangingPunct="1">
              <a:defRPr sz="110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s-ES" sz="964" b="1" dirty="0">
                <a:solidFill>
                  <a:schemeClr val="bg1"/>
                </a:solidFill>
                <a:latin typeface="Tahoma" panose="020B0604030504040204" pitchFamily="34" charset="0"/>
                <a:ea typeface="Tahoma" panose="020B0604030504040204" pitchFamily="34" charset="0"/>
                <a:cs typeface="Tahoma" panose="020B0604030504040204" pitchFamily="34" charset="0"/>
              </a:rPr>
              <a:t>España</a:t>
            </a:r>
          </a:p>
          <a:p>
            <a:r>
              <a:rPr lang="es-ES" sz="964" b="1" dirty="0">
                <a:solidFill>
                  <a:schemeClr val="bg1"/>
                </a:solidFill>
                <a:latin typeface="Tahoma" panose="020B0604030504040204" pitchFamily="34" charset="0"/>
                <a:ea typeface="Tahoma" panose="020B0604030504040204" pitchFamily="34" charset="0"/>
                <a:cs typeface="Tahoma" panose="020B0604030504040204" pitchFamily="34" charset="0"/>
              </a:rPr>
              <a:t>Portugal</a:t>
            </a:r>
          </a:p>
          <a:p>
            <a:r>
              <a:rPr lang="es-ES" sz="964" b="1" dirty="0">
                <a:solidFill>
                  <a:schemeClr val="bg1"/>
                </a:solidFill>
                <a:latin typeface="Tahoma" panose="020B0604030504040204" pitchFamily="34" charset="0"/>
                <a:ea typeface="Tahoma" panose="020B0604030504040204" pitchFamily="34" charset="0"/>
                <a:cs typeface="Tahoma" panose="020B0604030504040204" pitchFamily="34" charset="0"/>
              </a:rPr>
              <a:t>México</a:t>
            </a:r>
          </a:p>
          <a:p>
            <a:r>
              <a:rPr lang="es-ES" sz="964" b="1" dirty="0">
                <a:solidFill>
                  <a:schemeClr val="bg1"/>
                </a:solidFill>
                <a:latin typeface="Tahoma" panose="020B0604030504040204" pitchFamily="34" charset="0"/>
                <a:ea typeface="Tahoma" panose="020B0604030504040204" pitchFamily="34" charset="0"/>
                <a:cs typeface="Tahoma" panose="020B0604030504040204" pitchFamily="34" charset="0"/>
              </a:rPr>
              <a:t>Colombia</a:t>
            </a:r>
          </a:p>
          <a:p>
            <a:r>
              <a:rPr lang="es-ES" sz="964" b="1" dirty="0">
                <a:solidFill>
                  <a:schemeClr val="bg1"/>
                </a:solidFill>
                <a:latin typeface="Tahoma" panose="020B0604030504040204" pitchFamily="34" charset="0"/>
                <a:ea typeface="Tahoma" panose="020B0604030504040204" pitchFamily="34" charset="0"/>
                <a:cs typeface="Tahoma" panose="020B0604030504040204" pitchFamily="34" charset="0"/>
              </a:rPr>
              <a:t>Argentina</a:t>
            </a:r>
          </a:p>
          <a:p>
            <a:r>
              <a:rPr lang="es-ES" sz="964" b="1" dirty="0">
                <a:solidFill>
                  <a:schemeClr val="bg1"/>
                </a:solidFill>
                <a:latin typeface="Tahoma" panose="020B0604030504040204" pitchFamily="34" charset="0"/>
                <a:ea typeface="Tahoma" panose="020B0604030504040204" pitchFamily="34" charset="0"/>
                <a:cs typeface="Tahoma" panose="020B0604030504040204" pitchFamily="34" charset="0"/>
              </a:rPr>
              <a:t>Perú</a:t>
            </a:r>
          </a:p>
          <a:p>
            <a:r>
              <a:rPr lang="es-ES" sz="964" b="1" dirty="0">
                <a:solidFill>
                  <a:schemeClr val="bg1"/>
                </a:solidFill>
                <a:latin typeface="Tahoma" panose="020B0604030504040204" pitchFamily="34" charset="0"/>
                <a:ea typeface="Tahoma" panose="020B0604030504040204" pitchFamily="34" charset="0"/>
                <a:cs typeface="Tahoma" panose="020B0604030504040204" pitchFamily="34" charset="0"/>
              </a:rPr>
              <a:t>Chile</a:t>
            </a:r>
          </a:p>
          <a:p>
            <a:r>
              <a:rPr lang="es-ES" sz="964" b="1" dirty="0">
                <a:solidFill>
                  <a:schemeClr val="bg1"/>
                </a:solidFill>
                <a:latin typeface="Tahoma" panose="020B0604030504040204" pitchFamily="34" charset="0"/>
                <a:ea typeface="Tahoma" panose="020B0604030504040204" pitchFamily="34" charset="0"/>
                <a:cs typeface="Tahoma" panose="020B0604030504040204" pitchFamily="34" charset="0"/>
              </a:rPr>
              <a:t>Brasil</a:t>
            </a:r>
          </a:p>
        </p:txBody>
      </p:sp>
      <p:sp>
        <p:nvSpPr>
          <p:cNvPr id="24" name="Medio marco 23">
            <a:extLst>
              <a:ext uri="{FF2B5EF4-FFF2-40B4-BE49-F238E27FC236}">
                <a16:creationId xmlns:a16="http://schemas.microsoft.com/office/drawing/2014/main" id="{2F856E1D-72FE-B696-B1B2-A06E0625AC40}"/>
              </a:ext>
            </a:extLst>
          </p:cNvPr>
          <p:cNvSpPr/>
          <p:nvPr/>
        </p:nvSpPr>
        <p:spPr>
          <a:xfrm rot="8100000">
            <a:off x="1465386" y="3293214"/>
            <a:ext cx="337197" cy="337197"/>
          </a:xfrm>
          <a:prstGeom prst="halfFrame">
            <a:avLst/>
          </a:prstGeom>
          <a:solidFill>
            <a:srgbClr val="00FF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sz="1799">
              <a:solidFill>
                <a:schemeClr val="tx1"/>
              </a:solidFill>
            </a:endParaRPr>
          </a:p>
        </p:txBody>
      </p:sp>
    </p:spTree>
    <p:extLst>
      <p:ext uri="{BB962C8B-B14F-4D97-AF65-F5344CB8AC3E}">
        <p14:creationId xmlns:p14="http://schemas.microsoft.com/office/powerpoint/2010/main" val="1893560343"/>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Neue"/>
        <a:ea typeface="Helvetica Neue"/>
        <a:cs typeface="Helvetica Neue"/>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lides">
  <a:themeElements>
    <a:clrScheme name="ROI UP Group 2025">
      <a:dk1>
        <a:srgbClr val="000000"/>
      </a:dk1>
      <a:lt1>
        <a:srgbClr val="FFFFFF"/>
      </a:lt1>
      <a:dk2>
        <a:srgbClr val="007FFF"/>
      </a:dk2>
      <a:lt2>
        <a:srgbClr val="ABBCFF"/>
      </a:lt2>
      <a:accent1>
        <a:srgbClr val="00FF9B"/>
      </a:accent1>
      <a:accent2>
        <a:srgbClr val="FF00FF"/>
      </a:accent2>
      <a:accent3>
        <a:srgbClr val="D7D7D7"/>
      </a:accent3>
      <a:accent4>
        <a:srgbClr val="CDB100"/>
      </a:accent4>
      <a:accent5>
        <a:srgbClr val="C8FF00"/>
      </a:accent5>
      <a:accent6>
        <a:srgbClr val="38DBB1"/>
      </a:accent6>
      <a:hlink>
        <a:srgbClr val="0563C1"/>
      </a:hlink>
      <a:folHlink>
        <a:srgbClr val="FF67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INAL NUEVO TEMPLATE" id="{EDC5CB09-31DB-1346-8908-EEE3A937196D}" vid="{EE9B5442-5286-174E-8570-B9EC721060A4}"/>
    </a:ext>
  </a:extLst>
</a:theme>
</file>

<file path=ppt/theme/theme3.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Neue"/>
        <a:ea typeface="Helvetica Neue"/>
        <a:cs typeface="Helvetica Neue"/>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f5ee812-e275-4bb9-a9fe-4d3383e2fffc" xsi:nil="true"/>
    <lcf76f155ced4ddcb4097134ff3c332f xmlns="5fe51148-5167-43fa-968f-37b1e807351c">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o" ma:contentTypeID="0x010100BCEAF2C0FBAF5049BF8651103D4BE07A" ma:contentTypeVersion="17" ma:contentTypeDescription="Crear nuevo documento." ma:contentTypeScope="" ma:versionID="9e9bc7c7cb13c0aea4fe7244b807a492">
  <xsd:schema xmlns:xsd="http://www.w3.org/2001/XMLSchema" xmlns:xs="http://www.w3.org/2001/XMLSchema" xmlns:p="http://schemas.microsoft.com/office/2006/metadata/properties" xmlns:ns1="http://schemas.microsoft.com/sharepoint/v3" xmlns:ns2="5fe51148-5167-43fa-968f-37b1e807351c" xmlns:ns3="3f5ee812-e275-4bb9-a9fe-4d3383e2fffc" targetNamespace="http://schemas.microsoft.com/office/2006/metadata/properties" ma:root="true" ma:fieldsID="ba658426f1b21052250ec8005979c2d9" ns1:_="" ns2:_="" ns3:_="">
    <xsd:import namespace="http://schemas.microsoft.com/sharepoint/v3"/>
    <xsd:import namespace="5fe51148-5167-43fa-968f-37b1e807351c"/>
    <xsd:import namespace="3f5ee812-e275-4bb9-a9fe-4d3383e2fff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CR"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Propiedades de la Directiva de cumplimiento unificado" ma:hidden="true" ma:internalName="_ip_UnifiedCompliancePolicyProperties">
      <xsd:simpleType>
        <xsd:restriction base="dms:Note"/>
      </xsd:simpleType>
    </xsd:element>
    <xsd:element name="_ip_UnifiedCompliancePolicyUIAction" ma:index="23" nillable="true" ma:displayName="Acción de IU de la Directiva de cumplimiento unificado"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fe51148-5167-43fa-968f-37b1e80735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Etiquetas de imagen" ma:readOnly="false" ma:fieldId="{5cf76f15-5ced-4ddc-b409-7134ff3c332f}" ma:taxonomyMulti="true" ma:sspId="a70248aa-c03b-48d9-a294-63c26f526d1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f5ee812-e275-4bb9-a9fe-4d3383e2fffc" elementFormDefault="qualified">
    <xsd:import namespace="http://schemas.microsoft.com/office/2006/documentManagement/types"/>
    <xsd:import namespace="http://schemas.microsoft.com/office/infopath/2007/PartnerControls"/>
    <xsd:element name="SharedWithUsers" ma:index="15"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Detalles de uso compartido" ma:internalName="SharedWithDetails" ma:readOnly="true">
      <xsd:simpleType>
        <xsd:restriction base="dms:Note">
          <xsd:maxLength value="255"/>
        </xsd:restriction>
      </xsd:simpleType>
    </xsd:element>
    <xsd:element name="TaxCatchAll" ma:index="19" nillable="true" ma:displayName="Taxonomy Catch All Column" ma:hidden="true" ma:list="{8f26fd27-4912-4e8e-93dc-25e70dd2da16}" ma:internalName="TaxCatchAll" ma:showField="CatchAllData" ma:web="3f5ee812-e275-4bb9-a9fe-4d3383e2fff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BF8F8B-3224-4FEC-A22D-CF35CE364960}">
  <ds:schemaRefs>
    <ds:schemaRef ds:uri="http://schemas.microsoft.com/office/2006/metadata/properties"/>
    <ds:schemaRef ds:uri="http://schemas.microsoft.com/office/2006/documentManagement/types"/>
    <ds:schemaRef ds:uri="http://schemas.microsoft.com/office/infopath/2007/PartnerControls"/>
    <ds:schemaRef ds:uri="http://www.w3.org/XML/1998/namespace"/>
    <ds:schemaRef ds:uri="5fe51148-5167-43fa-968f-37b1e807351c"/>
    <ds:schemaRef ds:uri="http://purl.org/dc/terms/"/>
    <ds:schemaRef ds:uri="http://schemas.microsoft.com/sharepoint/v3"/>
    <ds:schemaRef ds:uri="http://schemas.openxmlformats.org/package/2006/metadata/core-properties"/>
    <ds:schemaRef ds:uri="3f5ee812-e275-4bb9-a9fe-4d3383e2fffc"/>
    <ds:schemaRef ds:uri="http://purl.org/dc/dcmitype/"/>
    <ds:schemaRef ds:uri="http://purl.org/dc/elements/1.1/"/>
  </ds:schemaRefs>
</ds:datastoreItem>
</file>

<file path=customXml/itemProps2.xml><?xml version="1.0" encoding="utf-8"?>
<ds:datastoreItem xmlns:ds="http://schemas.openxmlformats.org/officeDocument/2006/customXml" ds:itemID="{3650C203-13C9-4B37-93BA-926831B7B6D9}">
  <ds:schemaRefs>
    <ds:schemaRef ds:uri="3f5ee812-e275-4bb9-a9fe-4d3383e2fffc"/>
    <ds:schemaRef ds:uri="5fe51148-5167-43fa-968f-37b1e807351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5EDC650-78A3-4D91-86C4-D35954B6DE4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TotalTime>
  <Words>13181</Words>
  <Application>Microsoft Macintosh PowerPoint</Application>
  <PresentationFormat>Personalizado</PresentationFormat>
  <Paragraphs>4069</Paragraphs>
  <Slides>54</Slides>
  <Notes>10</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54</vt:i4>
      </vt:variant>
    </vt:vector>
  </HeadingPairs>
  <TitlesOfParts>
    <vt:vector size="66" baseType="lpstr">
      <vt:lpstr>Aptos Display</vt:lpstr>
      <vt:lpstr>Arial</vt:lpstr>
      <vt:lpstr>Calibri</vt:lpstr>
      <vt:lpstr>Helvetica</vt:lpstr>
      <vt:lpstr>Helvetica Neue</vt:lpstr>
      <vt:lpstr>Roboto</vt:lpstr>
      <vt:lpstr>Tahoma</vt:lpstr>
      <vt:lpstr>Tipo de letra del sistema regular</vt:lpstr>
      <vt:lpstr>Trebuchet MS</vt:lpstr>
      <vt:lpstr>Wingdings</vt:lpstr>
      <vt:lpstr>Office Theme</vt:lpstr>
      <vt:lpstr>Slides</vt:lpstr>
      <vt:lpstr>Presentación de PowerPoint</vt:lpstr>
      <vt:lpstr>Presentación de PowerPoint</vt:lpstr>
      <vt:lpstr>Presentación de PowerPoint</vt:lpstr>
      <vt:lpstr>( R ) Evolucionamos</vt:lpstr>
      <vt:lpstr>Presentación de PowerPoint</vt:lpstr>
      <vt:lpstr>Presentación de PowerPoint</vt:lpstr>
      <vt:lpstr>Presentación de PowerPoint</vt:lpstr>
      <vt:lpstr>¿Por qué esta evolución de nuestro Observatorio de SEO?</vt:lpstr>
      <vt:lpstr>¿Por qué el sector farmacéutico?</vt:lpstr>
      <vt:lpstr>Presentación de PowerPoint</vt:lpstr>
      <vt:lpstr>Presentación de PowerPoint</vt:lpstr>
      <vt:lpstr>Análisis de visibilidad SEO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3.2.1</vt:lpstr>
      <vt:lpstr>Presentación de PowerPoint</vt:lpstr>
      <vt:lpstr>3.2.2</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Metodología del estudio</vt:lpstr>
      <vt:lpstr>Métricas medias de rendimiento de la marca</vt:lpstr>
      <vt:lpstr>Presentación de PowerPoint</vt:lpstr>
      <vt:lpstr>Mejores pharmas en España según la Inteligencia Artificial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Ana Pérez Parra</cp:lastModifiedBy>
  <cp:revision>7</cp:revision>
  <dcterms:modified xsi:type="dcterms:W3CDTF">2026-02-24T14:49:58Z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0x010100BCEAF2C0FBAF5049BF8651103D4BE07A</vt:lpwstr>
  </property>
  <property fmtid="{D5CDD505-2E9C-101B-9397-08002B2CF9AE}" pid="3" name="MediaServiceImageTags">
    <vt:lpwstr/>
  </property>
</Properties>
</file>